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9"/>
  </p:notesMasterIdLst>
  <p:sldIdLst>
    <p:sldId id="256" r:id="rId2"/>
    <p:sldId id="302" r:id="rId3"/>
    <p:sldId id="296" r:id="rId4"/>
    <p:sldId id="275" r:id="rId5"/>
    <p:sldId id="276" r:id="rId6"/>
    <p:sldId id="277" r:id="rId7"/>
    <p:sldId id="257" r:id="rId8"/>
    <p:sldId id="258" r:id="rId9"/>
    <p:sldId id="317" r:id="rId10"/>
    <p:sldId id="299" r:id="rId11"/>
    <p:sldId id="300" r:id="rId12"/>
    <p:sldId id="301" r:id="rId13"/>
    <p:sldId id="304" r:id="rId14"/>
    <p:sldId id="306" r:id="rId15"/>
    <p:sldId id="305" r:id="rId16"/>
    <p:sldId id="307" r:id="rId17"/>
    <p:sldId id="308" r:id="rId18"/>
    <p:sldId id="309" r:id="rId19"/>
    <p:sldId id="310" r:id="rId20"/>
    <p:sldId id="311" r:id="rId21"/>
    <p:sldId id="312" r:id="rId22"/>
    <p:sldId id="313" r:id="rId23"/>
    <p:sldId id="314" r:id="rId24"/>
    <p:sldId id="316" r:id="rId25"/>
    <p:sldId id="318" r:id="rId26"/>
    <p:sldId id="319" r:id="rId27"/>
    <p:sldId id="272" r:id="rId28"/>
  </p:sldIdLst>
  <p:sldSz cx="9144000" cy="5143500" type="screen16x9"/>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0" roundtripDataSignature="AMtx7mj836nqcKP2oJSiM1vQ7g6tJ5Fry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9B5F8E-DC25-4672-89C9-0122280A9890}" v="1" dt="2026-05-21T20:02:18.600"/>
  </p1510:revLst>
</p1510:revInfo>
</file>

<file path=ppt/tableStyles.xml><?xml version="1.0" encoding="utf-8"?>
<a:tblStyleLst xmlns:a="http://schemas.openxmlformats.org/drawingml/2006/main" def="{5B7873D0-DAD5-46B4-9741-A729E7F83287}">
  <a:tblStyle styleId="{5B7873D0-DAD5-46B4-9741-A729E7F8328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520" y="56"/>
      </p:cViewPr>
      <p:guideLst>
        <p:guide orient="horz" pos="2160"/>
        <p:guide pos="2880"/>
        <p:guide orient="horz" pos="16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customschemas.google.com/relationships/presentationmetadata" Target="metadata"/><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 Gutenson" userId="d7c4fa2c8f1abd79" providerId="LiveId" clId="{326D2759-7B48-4240-83FD-A1ED075ED7AF}"/>
    <pc:docChg chg="undo redo custSel addSld delSld modSld sldOrd">
      <pc:chgData name="Joseph Gutenson" userId="d7c4fa2c8f1abd79" providerId="LiveId" clId="{326D2759-7B48-4240-83FD-A1ED075ED7AF}" dt="2026-05-27T15:08:21.565" v="15864" actId="20577"/>
      <pc:docMkLst>
        <pc:docMk/>
      </pc:docMkLst>
      <pc:sldChg chg="modSp mod">
        <pc:chgData name="Joseph Gutenson" userId="d7c4fa2c8f1abd79" providerId="LiveId" clId="{326D2759-7B48-4240-83FD-A1ED075ED7AF}" dt="2026-05-14T14:32:03.972" v="14002" actId="20577"/>
        <pc:sldMkLst>
          <pc:docMk/>
          <pc:sldMk cId="0" sldId="256"/>
        </pc:sldMkLst>
        <pc:spChg chg="mod">
          <ac:chgData name="Joseph Gutenson" userId="d7c4fa2c8f1abd79" providerId="LiveId" clId="{326D2759-7B48-4240-83FD-A1ED075ED7AF}" dt="2026-05-14T14:31:03.471" v="13930" actId="20577"/>
          <ac:spMkLst>
            <pc:docMk/>
            <pc:sldMk cId="0" sldId="256"/>
            <ac:spMk id="3" creationId="{0C37C0E0-D80D-B19E-4D9D-1737B35E9232}"/>
          </ac:spMkLst>
        </pc:spChg>
        <pc:spChg chg="mod">
          <ac:chgData name="Joseph Gutenson" userId="d7c4fa2c8f1abd79" providerId="LiveId" clId="{326D2759-7B48-4240-83FD-A1ED075ED7AF}" dt="2026-05-14T14:32:03.972" v="14002" actId="20577"/>
          <ac:spMkLst>
            <pc:docMk/>
            <pc:sldMk cId="0" sldId="256"/>
            <ac:spMk id="4" creationId="{C0A2AC02-2585-A4D8-DBA9-60408835789E}"/>
          </ac:spMkLst>
        </pc:spChg>
      </pc:sldChg>
      <pc:sldChg chg="addSp delSp modSp mod">
        <pc:chgData name="Joseph Gutenson" userId="d7c4fa2c8f1abd79" providerId="LiveId" clId="{326D2759-7B48-4240-83FD-A1ED075ED7AF}" dt="2026-05-14T15:02:06.586" v="14485" actId="1076"/>
        <pc:sldMkLst>
          <pc:docMk/>
          <pc:sldMk cId="0" sldId="257"/>
        </pc:sldMkLst>
        <pc:spChg chg="mod">
          <ac:chgData name="Joseph Gutenson" userId="d7c4fa2c8f1abd79" providerId="LiveId" clId="{326D2759-7B48-4240-83FD-A1ED075ED7AF}" dt="2026-05-14T14:47:47.116" v="14349" actId="122"/>
          <ac:spMkLst>
            <pc:docMk/>
            <pc:sldMk cId="0" sldId="257"/>
            <ac:spMk id="209" creationId="{00000000-0000-0000-0000-000000000000}"/>
          </ac:spMkLst>
        </pc:spChg>
        <pc:picChg chg="add mod">
          <ac:chgData name="Joseph Gutenson" userId="d7c4fa2c8f1abd79" providerId="LiveId" clId="{326D2759-7B48-4240-83FD-A1ED075ED7AF}" dt="2026-05-14T15:02:06.586" v="14485" actId="1076"/>
          <ac:picMkLst>
            <pc:docMk/>
            <pc:sldMk cId="0" sldId="257"/>
            <ac:picMk id="3" creationId="{16EE2150-4298-0408-803D-1094C5DEFCB6}"/>
          </ac:picMkLst>
        </pc:picChg>
      </pc:sldChg>
      <pc:sldChg chg="addSp delSp modSp mod ord">
        <pc:chgData name="Joseph Gutenson" userId="d7c4fa2c8f1abd79" providerId="LiveId" clId="{326D2759-7B48-4240-83FD-A1ED075ED7AF}" dt="2026-05-14T15:13:17.321" v="14812" actId="14100"/>
        <pc:sldMkLst>
          <pc:docMk/>
          <pc:sldMk cId="0" sldId="258"/>
        </pc:sldMkLst>
        <pc:spChg chg="add mod">
          <ac:chgData name="Joseph Gutenson" userId="d7c4fa2c8f1abd79" providerId="LiveId" clId="{326D2759-7B48-4240-83FD-A1ED075ED7AF}" dt="2026-05-14T15:13:13.376" v="14811" actId="1076"/>
          <ac:spMkLst>
            <pc:docMk/>
            <pc:sldMk cId="0" sldId="258"/>
            <ac:spMk id="5" creationId="{1B34A876-A055-C781-8570-E0F93E951CF7}"/>
          </ac:spMkLst>
        </pc:spChg>
        <pc:spChg chg="mod">
          <ac:chgData name="Joseph Gutenson" userId="d7c4fa2c8f1abd79" providerId="LiveId" clId="{326D2759-7B48-4240-83FD-A1ED075ED7AF}" dt="2026-05-14T15:13:17.321" v="14812" actId="14100"/>
          <ac:spMkLst>
            <pc:docMk/>
            <pc:sldMk cId="0" sldId="258"/>
            <ac:spMk id="224" creationId="{00000000-0000-0000-0000-000000000000}"/>
          </ac:spMkLst>
        </pc:spChg>
        <pc:picChg chg="add del mod ord">
          <ac:chgData name="Joseph Gutenson" userId="d7c4fa2c8f1abd79" providerId="LiveId" clId="{326D2759-7B48-4240-83FD-A1ED075ED7AF}" dt="2026-05-14T15:13:10.835" v="14810" actId="1076"/>
          <ac:picMkLst>
            <pc:docMk/>
            <pc:sldMk cId="0" sldId="258"/>
            <ac:picMk id="4" creationId="{16D713F7-CB11-2D83-8AE8-DBC1FDE9F84F}"/>
          </ac:picMkLst>
        </pc:picChg>
      </pc:sldChg>
      <pc:sldChg chg="addSp delSp modSp mod">
        <pc:chgData name="Joseph Gutenson" userId="d7c4fa2c8f1abd79" providerId="LiveId" clId="{326D2759-7B48-4240-83FD-A1ED075ED7AF}" dt="2026-05-14T14:33:45.042" v="14206" actId="404"/>
        <pc:sldMkLst>
          <pc:docMk/>
          <pc:sldMk cId="3283230984" sldId="276"/>
        </pc:sldMkLst>
        <pc:spChg chg="mod">
          <ac:chgData name="Joseph Gutenson" userId="d7c4fa2c8f1abd79" providerId="LiveId" clId="{326D2759-7B48-4240-83FD-A1ED075ED7AF}" dt="2026-05-14T14:33:45.042" v="14206" actId="404"/>
          <ac:spMkLst>
            <pc:docMk/>
            <pc:sldMk cId="3283230984" sldId="276"/>
            <ac:spMk id="6" creationId="{A67211B1-65EE-EB42-A6FF-33343C52CECC}"/>
          </ac:spMkLst>
        </pc:spChg>
        <pc:picChg chg="add mod">
          <ac:chgData name="Joseph Gutenson" userId="d7c4fa2c8f1abd79" providerId="LiveId" clId="{326D2759-7B48-4240-83FD-A1ED075ED7AF}" dt="2026-05-14T14:13:36.245" v="13704" actId="1076"/>
          <ac:picMkLst>
            <pc:docMk/>
            <pc:sldMk cId="3283230984" sldId="276"/>
            <ac:picMk id="11" creationId="{39FC7666-ED03-934E-7EAD-3D8A6B996C96}"/>
          </ac:picMkLst>
        </pc:picChg>
      </pc:sldChg>
      <pc:sldChg chg="addSp delSp modSp mod">
        <pc:chgData name="Joseph Gutenson" userId="d7c4fa2c8f1abd79" providerId="LiveId" clId="{326D2759-7B48-4240-83FD-A1ED075ED7AF}" dt="2026-05-14T14:45:09.805" v="14347" actId="20577"/>
        <pc:sldMkLst>
          <pc:docMk/>
          <pc:sldMk cId="2661619914" sldId="277"/>
        </pc:sldMkLst>
        <pc:spChg chg="mod">
          <ac:chgData name="Joseph Gutenson" userId="d7c4fa2c8f1abd79" providerId="LiveId" clId="{326D2759-7B48-4240-83FD-A1ED075ED7AF}" dt="2026-05-14T14:35:01.095" v="14221" actId="33524"/>
          <ac:spMkLst>
            <pc:docMk/>
            <pc:sldMk cId="2661619914" sldId="277"/>
            <ac:spMk id="6" creationId="{732B76DB-B9EC-3536-8B39-4F4671859872}"/>
          </ac:spMkLst>
        </pc:spChg>
        <pc:spChg chg="add mod">
          <ac:chgData name="Joseph Gutenson" userId="d7c4fa2c8f1abd79" providerId="LiveId" clId="{326D2759-7B48-4240-83FD-A1ED075ED7AF}" dt="2026-05-14T14:45:09.805" v="14347" actId="20577"/>
          <ac:spMkLst>
            <pc:docMk/>
            <pc:sldMk cId="2661619914" sldId="277"/>
            <ac:spMk id="8" creationId="{313A703F-8CEE-E850-545D-702643624670}"/>
          </ac:spMkLst>
        </pc:spChg>
        <pc:spChg chg="mod">
          <ac:chgData name="Joseph Gutenson" userId="d7c4fa2c8f1abd79" providerId="LiveId" clId="{326D2759-7B48-4240-83FD-A1ED075ED7AF}" dt="2026-05-14T14:35:42.990" v="14246" actId="20577"/>
          <ac:spMkLst>
            <pc:docMk/>
            <pc:sldMk cId="2661619914" sldId="277"/>
            <ac:spMk id="155" creationId="{FEDD9E7E-4F67-19F2-33AD-B700F518BCDA}"/>
          </ac:spMkLst>
        </pc:spChg>
        <pc:picChg chg="add mod">
          <ac:chgData name="Joseph Gutenson" userId="d7c4fa2c8f1abd79" providerId="LiveId" clId="{326D2759-7B48-4240-83FD-A1ED075ED7AF}" dt="2026-05-14T14:13:52.311" v="13709" actId="14100"/>
          <ac:picMkLst>
            <pc:docMk/>
            <pc:sldMk cId="2661619914" sldId="277"/>
            <ac:picMk id="3" creationId="{D872694D-A231-F8A8-9BD1-ECF446500993}"/>
          </ac:picMkLst>
        </pc:picChg>
        <pc:picChg chg="add mod">
          <ac:chgData name="Joseph Gutenson" userId="d7c4fa2c8f1abd79" providerId="LiveId" clId="{326D2759-7B48-4240-83FD-A1ED075ED7AF}" dt="2026-05-14T14:14:36.787" v="13713" actId="1076"/>
          <ac:picMkLst>
            <pc:docMk/>
            <pc:sldMk cId="2661619914" sldId="277"/>
            <ac:picMk id="5" creationId="{E5EDE758-DCED-4BE7-2401-CBADE7443E10}"/>
          </ac:picMkLst>
        </pc:picChg>
      </pc:sldChg>
      <pc:sldChg chg="addSp delSp modSp mod">
        <pc:chgData name="Joseph Gutenson" userId="d7c4fa2c8f1abd79" providerId="LiveId" clId="{326D2759-7B48-4240-83FD-A1ED075ED7AF}" dt="2026-05-14T15:26:51.839" v="14843"/>
        <pc:sldMkLst>
          <pc:docMk/>
          <pc:sldMk cId="2295672153" sldId="299"/>
        </pc:sldMkLst>
        <pc:spChg chg="add mod">
          <ac:chgData name="Joseph Gutenson" userId="d7c4fa2c8f1abd79" providerId="LiveId" clId="{326D2759-7B48-4240-83FD-A1ED075ED7AF}" dt="2026-05-14T15:03:16.559" v="14526" actId="1076"/>
          <ac:spMkLst>
            <pc:docMk/>
            <pc:sldMk cId="2295672153" sldId="299"/>
            <ac:spMk id="7" creationId="{876EA4BB-C5D4-A259-9DD1-BDDDEC767D54}"/>
          </ac:spMkLst>
        </pc:spChg>
        <pc:spChg chg="add mod">
          <ac:chgData name="Joseph Gutenson" userId="d7c4fa2c8f1abd79" providerId="LiveId" clId="{326D2759-7B48-4240-83FD-A1ED075ED7AF}" dt="2026-05-14T15:26:51.839" v="14843"/>
          <ac:spMkLst>
            <pc:docMk/>
            <pc:sldMk cId="2295672153" sldId="299"/>
            <ac:spMk id="8" creationId="{8BAD1648-D1D3-BCC9-C43E-3DCD6F576174}"/>
          </ac:spMkLst>
        </pc:spChg>
        <pc:spChg chg="mod">
          <ac:chgData name="Joseph Gutenson" userId="d7c4fa2c8f1abd79" providerId="LiveId" clId="{326D2759-7B48-4240-83FD-A1ED075ED7AF}" dt="2026-05-14T15:03:35.078" v="14530" actId="1076"/>
          <ac:spMkLst>
            <pc:docMk/>
            <pc:sldMk cId="2295672153" sldId="299"/>
            <ac:spMk id="18" creationId="{E2D344EE-254C-2403-9D03-4C3B2283AB68}"/>
          </ac:spMkLst>
        </pc:spChg>
        <pc:picChg chg="add mod ord">
          <ac:chgData name="Joseph Gutenson" userId="d7c4fa2c8f1abd79" providerId="LiveId" clId="{326D2759-7B48-4240-83FD-A1ED075ED7AF}" dt="2026-05-14T15:02:53.649" v="14493" actId="1076"/>
          <ac:picMkLst>
            <pc:docMk/>
            <pc:sldMk cId="2295672153" sldId="299"/>
            <ac:picMk id="2" creationId="{C3A214C3-3C55-54A2-640A-0CBB511DE053}"/>
          </ac:picMkLst>
        </pc:picChg>
        <pc:cxnChg chg="mod">
          <ac:chgData name="Joseph Gutenson" userId="d7c4fa2c8f1abd79" providerId="LiveId" clId="{326D2759-7B48-4240-83FD-A1ED075ED7AF}" dt="2026-05-14T15:02:10.580" v="14486" actId="478"/>
          <ac:cxnSpMkLst>
            <pc:docMk/>
            <pc:sldMk cId="2295672153" sldId="299"/>
            <ac:cxnSpMk id="5" creationId="{A4F38B19-AB0B-AC35-C044-59C5856749F6}"/>
          </ac:cxnSpMkLst>
        </pc:cxnChg>
      </pc:sldChg>
      <pc:sldChg chg="addSp delSp modSp mod">
        <pc:chgData name="Joseph Gutenson" userId="d7c4fa2c8f1abd79" providerId="LiveId" clId="{326D2759-7B48-4240-83FD-A1ED075ED7AF}" dt="2026-05-14T15:26:49.230" v="14842"/>
        <pc:sldMkLst>
          <pc:docMk/>
          <pc:sldMk cId="2895933898" sldId="300"/>
        </pc:sldMkLst>
        <pc:spChg chg="add mod">
          <ac:chgData name="Joseph Gutenson" userId="d7c4fa2c8f1abd79" providerId="LiveId" clId="{326D2759-7B48-4240-83FD-A1ED075ED7AF}" dt="2026-05-14T15:03:22.423" v="14527"/>
          <ac:spMkLst>
            <pc:docMk/>
            <pc:sldMk cId="2895933898" sldId="300"/>
            <ac:spMk id="8" creationId="{F98BEC02-D52E-BDB9-E812-0DE9F225EB09}"/>
          </ac:spMkLst>
        </pc:spChg>
        <pc:spChg chg="add mod">
          <ac:chgData name="Joseph Gutenson" userId="d7c4fa2c8f1abd79" providerId="LiveId" clId="{326D2759-7B48-4240-83FD-A1ED075ED7AF}" dt="2026-05-14T15:26:49.230" v="14842"/>
          <ac:spMkLst>
            <pc:docMk/>
            <pc:sldMk cId="2895933898" sldId="300"/>
            <ac:spMk id="9" creationId="{58459F2D-0819-7D0E-718E-B31FF838CDB8}"/>
          </ac:spMkLst>
        </pc:spChg>
        <pc:spChg chg="mod">
          <ac:chgData name="Joseph Gutenson" userId="d7c4fa2c8f1abd79" providerId="LiveId" clId="{326D2759-7B48-4240-83FD-A1ED075ED7AF}" dt="2026-05-14T15:03:29.956" v="14529" actId="1076"/>
          <ac:spMkLst>
            <pc:docMk/>
            <pc:sldMk cId="2895933898" sldId="300"/>
            <ac:spMk id="18" creationId="{DDDEEF7B-D40A-0A81-AFE5-DA9ECFFF723E}"/>
          </ac:spMkLst>
        </pc:spChg>
        <pc:picChg chg="add mod ord">
          <ac:chgData name="Joseph Gutenson" userId="d7c4fa2c8f1abd79" providerId="LiveId" clId="{326D2759-7B48-4240-83FD-A1ED075ED7AF}" dt="2026-05-14T15:03:25.544" v="14528" actId="1076"/>
          <ac:picMkLst>
            <pc:docMk/>
            <pc:sldMk cId="2895933898" sldId="300"/>
            <ac:picMk id="6" creationId="{AA1A60AD-F7AC-DA19-9BC4-0CF4E8699AFC}"/>
          </ac:picMkLst>
        </pc:picChg>
        <pc:cxnChg chg="mod">
          <ac:chgData name="Joseph Gutenson" userId="d7c4fa2c8f1abd79" providerId="LiveId" clId="{326D2759-7B48-4240-83FD-A1ED075ED7AF}" dt="2026-05-14T15:02:16.318" v="14489" actId="478"/>
          <ac:cxnSpMkLst>
            <pc:docMk/>
            <pc:sldMk cId="2895933898" sldId="300"/>
            <ac:cxnSpMk id="5" creationId="{E21A718C-1815-D8CD-18F1-E36AB30D4569}"/>
          </ac:cxnSpMkLst>
        </pc:cxnChg>
      </pc:sldChg>
      <pc:sldChg chg="addSp delSp modSp mod">
        <pc:chgData name="Joseph Gutenson" userId="d7c4fa2c8f1abd79" providerId="LiveId" clId="{326D2759-7B48-4240-83FD-A1ED075ED7AF}" dt="2026-05-14T15:26:44.850" v="14841" actId="1076"/>
        <pc:sldMkLst>
          <pc:docMk/>
          <pc:sldMk cId="2696665769" sldId="301"/>
        </pc:sldMkLst>
        <pc:spChg chg="add mod">
          <ac:chgData name="Joseph Gutenson" userId="d7c4fa2c8f1abd79" providerId="LiveId" clId="{326D2759-7B48-4240-83FD-A1ED075ED7AF}" dt="2026-05-14T15:03:41.283" v="14531"/>
          <ac:spMkLst>
            <pc:docMk/>
            <pc:sldMk cId="2696665769" sldId="301"/>
            <ac:spMk id="8" creationId="{E804C6E0-37AB-E206-097C-B0DEFBB0FA72}"/>
          </ac:spMkLst>
        </pc:spChg>
        <pc:spChg chg="add mod">
          <ac:chgData name="Joseph Gutenson" userId="d7c4fa2c8f1abd79" providerId="LiveId" clId="{326D2759-7B48-4240-83FD-A1ED075ED7AF}" dt="2026-05-14T15:26:44.850" v="14841" actId="1076"/>
          <ac:spMkLst>
            <pc:docMk/>
            <pc:sldMk cId="2696665769" sldId="301"/>
            <ac:spMk id="9" creationId="{5AE4BDBF-2C6A-2DBD-4D1F-B8FCB408B822}"/>
          </ac:spMkLst>
        </pc:spChg>
        <pc:spChg chg="mod">
          <ac:chgData name="Joseph Gutenson" userId="d7c4fa2c8f1abd79" providerId="LiveId" clId="{326D2759-7B48-4240-83FD-A1ED075ED7AF}" dt="2026-05-14T15:04:17.446" v="14535" actId="1076"/>
          <ac:spMkLst>
            <pc:docMk/>
            <pc:sldMk cId="2696665769" sldId="301"/>
            <ac:spMk id="18" creationId="{B6C5337E-54D0-0C98-87F5-1C0EC0A5FF8C}"/>
          </ac:spMkLst>
        </pc:spChg>
        <pc:picChg chg="add mod ord">
          <ac:chgData name="Joseph Gutenson" userId="d7c4fa2c8f1abd79" providerId="LiveId" clId="{326D2759-7B48-4240-83FD-A1ED075ED7AF}" dt="2026-05-14T15:03:44.769" v="14533" actId="1076"/>
          <ac:picMkLst>
            <pc:docMk/>
            <pc:sldMk cId="2696665769" sldId="301"/>
            <ac:picMk id="6" creationId="{C42D45D5-BA53-1D8A-6F8E-4844681D47F3}"/>
          </ac:picMkLst>
        </pc:picChg>
        <pc:cxnChg chg="mod">
          <ac:chgData name="Joseph Gutenson" userId="d7c4fa2c8f1abd79" providerId="LiveId" clId="{326D2759-7B48-4240-83FD-A1ED075ED7AF}" dt="2026-05-14T15:01:12.822" v="14478" actId="478"/>
          <ac:cxnSpMkLst>
            <pc:docMk/>
            <pc:sldMk cId="2696665769" sldId="301"/>
            <ac:cxnSpMk id="5" creationId="{712A516D-C0DA-F896-822D-661DF6735FB1}"/>
          </ac:cxnSpMkLst>
        </pc:cxnChg>
      </pc:sldChg>
      <pc:sldChg chg="delSp modSp add mod ord delAnim">
        <pc:chgData name="Joseph Gutenson" userId="d7c4fa2c8f1abd79" providerId="LiveId" clId="{326D2759-7B48-4240-83FD-A1ED075ED7AF}" dt="2026-05-14T13:35:39.890" v="13637" actId="20577"/>
        <pc:sldMkLst>
          <pc:docMk/>
          <pc:sldMk cId="3710128782" sldId="302"/>
        </pc:sldMkLst>
        <pc:spChg chg="mod">
          <ac:chgData name="Joseph Gutenson" userId="d7c4fa2c8f1abd79" providerId="LiveId" clId="{326D2759-7B48-4240-83FD-A1ED075ED7AF}" dt="2026-05-14T13:35:39.890" v="13637" actId="20577"/>
          <ac:spMkLst>
            <pc:docMk/>
            <pc:sldMk cId="3710128782" sldId="302"/>
            <ac:spMk id="156" creationId="{7B93F7DE-2003-C711-3E62-0056FEB2C104}"/>
          </ac:spMkLst>
        </pc:spChg>
      </pc:sldChg>
      <pc:sldChg chg="modSp mod">
        <pc:chgData name="Joseph Gutenson" userId="d7c4fa2c8f1abd79" providerId="LiveId" clId="{326D2759-7B48-4240-83FD-A1ED075ED7AF}" dt="2026-05-27T15:08:21.565" v="15864" actId="20577"/>
        <pc:sldMkLst>
          <pc:docMk/>
          <pc:sldMk cId="1850222804" sldId="304"/>
        </pc:sldMkLst>
        <pc:spChg chg="mod">
          <ac:chgData name="Joseph Gutenson" userId="d7c4fa2c8f1abd79" providerId="LiveId" clId="{326D2759-7B48-4240-83FD-A1ED075ED7AF}" dt="2026-05-27T15:08:21.565" v="15864" actId="20577"/>
          <ac:spMkLst>
            <pc:docMk/>
            <pc:sldMk cId="1850222804" sldId="304"/>
            <ac:spMk id="4" creationId="{47D72B28-6C25-FBAD-771B-DCE23A38E789}"/>
          </ac:spMkLst>
        </pc:spChg>
      </pc:sldChg>
      <pc:sldChg chg="addSp delSp modSp mod">
        <pc:chgData name="Joseph Gutenson" userId="d7c4fa2c8f1abd79" providerId="LiveId" clId="{326D2759-7B48-4240-83FD-A1ED075ED7AF}" dt="2026-05-15T18:34:02.233" v="15830" actId="20577"/>
        <pc:sldMkLst>
          <pc:docMk/>
          <pc:sldMk cId="3240134971" sldId="308"/>
        </pc:sldMkLst>
        <pc:spChg chg="mod">
          <ac:chgData name="Joseph Gutenson" userId="d7c4fa2c8f1abd79" providerId="LiveId" clId="{326D2759-7B48-4240-83FD-A1ED075ED7AF}" dt="2026-05-15T18:34:02.233" v="15830" actId="20577"/>
          <ac:spMkLst>
            <pc:docMk/>
            <pc:sldMk cId="3240134971" sldId="308"/>
            <ac:spMk id="10" creationId="{438736F0-6754-4181-F314-2C9037B2C544}"/>
          </ac:spMkLst>
        </pc:spChg>
        <pc:picChg chg="add mod">
          <ac:chgData name="Joseph Gutenson" userId="d7c4fa2c8f1abd79" providerId="LiveId" clId="{326D2759-7B48-4240-83FD-A1ED075ED7AF}" dt="2026-05-15T18:32:05.614" v="15572" actId="1076"/>
          <ac:picMkLst>
            <pc:docMk/>
            <pc:sldMk cId="3240134971" sldId="308"/>
            <ac:picMk id="4" creationId="{26934CDE-0851-9C9C-E785-AE3F39899F38}"/>
          </ac:picMkLst>
        </pc:picChg>
      </pc:sldChg>
      <pc:sldChg chg="addSp delSp modSp mod">
        <pc:chgData name="Joseph Gutenson" userId="d7c4fa2c8f1abd79" providerId="LiveId" clId="{326D2759-7B48-4240-83FD-A1ED075ED7AF}" dt="2026-05-14T16:45:08.305" v="14847" actId="1076"/>
        <pc:sldMkLst>
          <pc:docMk/>
          <pc:sldMk cId="2071747536" sldId="310"/>
        </pc:sldMkLst>
        <pc:picChg chg="add mod">
          <ac:chgData name="Joseph Gutenson" userId="d7c4fa2c8f1abd79" providerId="LiveId" clId="{326D2759-7B48-4240-83FD-A1ED075ED7AF}" dt="2026-05-14T16:45:08.305" v="14847" actId="1076"/>
          <ac:picMkLst>
            <pc:docMk/>
            <pc:sldMk cId="2071747536" sldId="310"/>
            <ac:picMk id="3" creationId="{6319DBCA-76C6-1DD4-E2B2-AF6F8F5398AB}"/>
          </ac:picMkLst>
        </pc:picChg>
      </pc:sldChg>
      <pc:sldChg chg="addSp delSp modSp add mod">
        <pc:chgData name="Joseph Gutenson" userId="d7c4fa2c8f1abd79" providerId="LiveId" clId="{326D2759-7B48-4240-83FD-A1ED075ED7AF}" dt="2026-05-14T15:05:20.864" v="14546" actId="1076"/>
        <pc:sldMkLst>
          <pc:docMk/>
          <pc:sldMk cId="3067933943" sldId="316"/>
        </pc:sldMkLst>
        <pc:spChg chg="mod">
          <ac:chgData name="Joseph Gutenson" userId="d7c4fa2c8f1abd79" providerId="LiveId" clId="{326D2759-7B48-4240-83FD-A1ED075ED7AF}" dt="2026-05-14T14:48:56.739" v="14464" actId="20577"/>
          <ac:spMkLst>
            <pc:docMk/>
            <pc:sldMk cId="3067933943" sldId="316"/>
            <ac:spMk id="10" creationId="{257E3135-4225-5683-599B-77C66B6A7713}"/>
          </ac:spMkLst>
        </pc:spChg>
        <pc:picChg chg="add mod">
          <ac:chgData name="Joseph Gutenson" userId="d7c4fa2c8f1abd79" providerId="LiveId" clId="{326D2759-7B48-4240-83FD-A1ED075ED7AF}" dt="2026-05-14T15:05:20.864" v="14546" actId="1076"/>
          <ac:picMkLst>
            <pc:docMk/>
            <pc:sldMk cId="3067933943" sldId="316"/>
            <ac:picMk id="3" creationId="{AE222DAD-34F9-29CF-DCC7-72CF0853A02C}"/>
          </ac:picMkLst>
        </pc:picChg>
      </pc:sldChg>
      <pc:sldChg chg="delSp modSp add mod">
        <pc:chgData name="Joseph Gutenson" userId="d7c4fa2c8f1abd79" providerId="LiveId" clId="{326D2759-7B48-4240-83FD-A1ED075ED7AF}" dt="2026-05-14T15:12:06.783" v="14801" actId="20577"/>
        <pc:sldMkLst>
          <pc:docMk/>
          <pc:sldMk cId="3387168970" sldId="317"/>
        </pc:sldMkLst>
        <pc:spChg chg="mod">
          <ac:chgData name="Joseph Gutenson" userId="d7c4fa2c8f1abd79" providerId="LiveId" clId="{326D2759-7B48-4240-83FD-A1ED075ED7AF}" dt="2026-05-14T15:12:06.783" v="14801" actId="20577"/>
          <ac:spMkLst>
            <pc:docMk/>
            <pc:sldMk cId="3387168970" sldId="317"/>
            <ac:spMk id="225" creationId="{F08E4DBE-CB70-95AA-E17F-6C26DAA544AF}"/>
          </ac:spMkLst>
        </pc:spChg>
        <pc:picChg chg="mod">
          <ac:chgData name="Joseph Gutenson" userId="d7c4fa2c8f1abd79" providerId="LiveId" clId="{326D2759-7B48-4240-83FD-A1ED075ED7AF}" dt="2026-05-14T15:11:08.886" v="14667" actId="1076"/>
          <ac:picMkLst>
            <pc:docMk/>
            <pc:sldMk cId="3387168970" sldId="317"/>
            <ac:picMk id="223" creationId="{BA7C55EE-8A3E-4C94-DD0F-79F45F67D6CF}"/>
          </ac:picMkLst>
        </pc:picChg>
      </pc:sldChg>
      <pc:sldChg chg="addSp delSp modSp add mod">
        <pc:chgData name="Joseph Gutenson" userId="d7c4fa2c8f1abd79" providerId="LiveId" clId="{326D2759-7B48-4240-83FD-A1ED075ED7AF}" dt="2026-05-14T17:16:07.530" v="15569" actId="113"/>
        <pc:sldMkLst>
          <pc:docMk/>
          <pc:sldMk cId="1722746409" sldId="318"/>
        </pc:sldMkLst>
        <pc:spChg chg="add mod">
          <ac:chgData name="Joseph Gutenson" userId="d7c4fa2c8f1abd79" providerId="LiveId" clId="{326D2759-7B48-4240-83FD-A1ED075ED7AF}" dt="2026-05-14T17:15:42.008" v="15568" actId="20577"/>
          <ac:spMkLst>
            <pc:docMk/>
            <pc:sldMk cId="1722746409" sldId="318"/>
            <ac:spMk id="7" creationId="{8CB2073D-D60A-7071-E763-1BD994C1F444}"/>
          </ac:spMkLst>
        </pc:spChg>
        <pc:spChg chg="mod">
          <ac:chgData name="Joseph Gutenson" userId="d7c4fa2c8f1abd79" providerId="LiveId" clId="{326D2759-7B48-4240-83FD-A1ED075ED7AF}" dt="2026-05-14T17:16:07.530" v="15569" actId="113"/>
          <ac:spMkLst>
            <pc:docMk/>
            <pc:sldMk cId="1722746409" sldId="318"/>
            <ac:spMk id="10" creationId="{62C07D07-A1F7-580F-931B-CDAF61227E5C}"/>
          </ac:spMkLst>
        </pc:spChg>
        <pc:spChg chg="mod">
          <ac:chgData name="Joseph Gutenson" userId="d7c4fa2c8f1abd79" providerId="LiveId" clId="{326D2759-7B48-4240-83FD-A1ED075ED7AF}" dt="2026-05-14T17:01:10.722" v="14882" actId="20577"/>
          <ac:spMkLst>
            <pc:docMk/>
            <pc:sldMk cId="1722746409" sldId="318"/>
            <ac:spMk id="219" creationId="{AEBF569B-F6F3-03C2-F2E7-23684086C377}"/>
          </ac:spMkLst>
        </pc:spChg>
        <pc:picChg chg="add mod">
          <ac:chgData name="Joseph Gutenson" userId="d7c4fa2c8f1abd79" providerId="LiveId" clId="{326D2759-7B48-4240-83FD-A1ED075ED7AF}" dt="2026-05-14T17:05:03.404" v="15256" actId="14100"/>
          <ac:picMkLst>
            <pc:docMk/>
            <pc:sldMk cId="1722746409" sldId="318"/>
            <ac:picMk id="4" creationId="{D055994C-55B7-FE9C-761D-C6DF47D13550}"/>
          </ac:picMkLst>
        </pc:picChg>
        <pc:picChg chg="add mod">
          <ac:chgData name="Joseph Gutenson" userId="d7c4fa2c8f1abd79" providerId="LiveId" clId="{326D2759-7B48-4240-83FD-A1ED075ED7AF}" dt="2026-05-14T17:02:55.006" v="14902" actId="1076"/>
          <ac:picMkLst>
            <pc:docMk/>
            <pc:sldMk cId="1722746409" sldId="318"/>
            <ac:picMk id="6" creationId="{F3E53191-ED8A-8763-CF78-6854B9C225E0}"/>
          </ac:picMkLst>
        </pc:picChg>
      </pc:sldChg>
      <pc:sldChg chg="addSp delSp modSp add mod">
        <pc:chgData name="Joseph Gutenson" userId="d7c4fa2c8f1abd79" providerId="LiveId" clId="{326D2759-7B48-4240-83FD-A1ED075ED7AF}" dt="2026-05-21T20:04:01.022" v="15862" actId="20577"/>
        <pc:sldMkLst>
          <pc:docMk/>
          <pc:sldMk cId="2166784588" sldId="319"/>
        </pc:sldMkLst>
        <pc:spChg chg="add mod">
          <ac:chgData name="Joseph Gutenson" userId="d7c4fa2c8f1abd79" providerId="LiveId" clId="{326D2759-7B48-4240-83FD-A1ED075ED7AF}" dt="2026-05-21T20:04:01.022" v="15862" actId="20577"/>
          <ac:spMkLst>
            <pc:docMk/>
            <pc:sldMk cId="2166784588" sldId="319"/>
            <ac:spMk id="3" creationId="{99D64300-F949-7440-C073-998C533A1504}"/>
          </ac:spMkLst>
        </pc:spChg>
        <pc:spChg chg="mod">
          <ac:chgData name="Joseph Gutenson" userId="d7c4fa2c8f1abd79" providerId="LiveId" clId="{326D2759-7B48-4240-83FD-A1ED075ED7AF}" dt="2026-05-21T20:01:44.247" v="15832"/>
          <ac:spMkLst>
            <pc:docMk/>
            <pc:sldMk cId="2166784588" sldId="319"/>
            <ac:spMk id="219" creationId="{4740262A-8A77-75CB-83F8-87F83355C0A5}"/>
          </ac:spMkLst>
        </pc:spChg>
        <pc:picChg chg="add mod">
          <ac:chgData name="Joseph Gutenson" userId="d7c4fa2c8f1abd79" providerId="LiveId" clId="{326D2759-7B48-4240-83FD-A1ED075ED7AF}" dt="2026-05-21T20:03:24.206" v="15845" actId="1076"/>
          <ac:picMkLst>
            <pc:docMk/>
            <pc:sldMk cId="2166784588" sldId="319"/>
            <ac:picMk id="8" creationId="{865C431F-BE2D-258F-ED0A-69EE157DF11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168b7afb77_0_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g3168b7afb77_0_4: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80000"/>
              </a:lnSpc>
              <a:spcBef>
                <a:spcPts val="240"/>
              </a:spcBef>
              <a:spcAft>
                <a:spcPts val="0"/>
              </a:spcAft>
              <a:buSzPts val="1400"/>
              <a:buNone/>
            </a:pPr>
            <a:endParaRPr/>
          </a:p>
        </p:txBody>
      </p:sp>
      <p:sp>
        <p:nvSpPr>
          <p:cNvPr id="153" name="Google Shape;153;g3168b7afb77_0_4: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a:extLst>
            <a:ext uri="{FF2B5EF4-FFF2-40B4-BE49-F238E27FC236}">
              <a16:creationId xmlns:a16="http://schemas.microsoft.com/office/drawing/2014/main" id="{B09B73C0-13D7-13BB-4F23-052DC72E41EA}"/>
            </a:ext>
          </a:extLst>
        </p:cNvPr>
        <p:cNvGrpSpPr/>
        <p:nvPr/>
      </p:nvGrpSpPr>
      <p:grpSpPr>
        <a:xfrm>
          <a:off x="0" y="0"/>
          <a:ext cx="0" cy="0"/>
          <a:chOff x="0" y="0"/>
          <a:chExt cx="0" cy="0"/>
        </a:xfrm>
      </p:grpSpPr>
      <p:sp>
        <p:nvSpPr>
          <p:cNvPr id="151" name="Google Shape;151;g3168b7afb77_0_4:notes">
            <a:extLst>
              <a:ext uri="{FF2B5EF4-FFF2-40B4-BE49-F238E27FC236}">
                <a16:creationId xmlns:a16="http://schemas.microsoft.com/office/drawing/2014/main" id="{5BCEC711-8B11-3291-1379-1F1D635D6C4A}"/>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g3168b7afb77_0_4:notes">
            <a:extLst>
              <a:ext uri="{FF2B5EF4-FFF2-40B4-BE49-F238E27FC236}">
                <a16:creationId xmlns:a16="http://schemas.microsoft.com/office/drawing/2014/main" id="{8CD0DB9A-32EA-291D-0059-9F8DF5907A99}"/>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80000"/>
              </a:lnSpc>
              <a:spcBef>
                <a:spcPts val="240"/>
              </a:spcBef>
              <a:spcAft>
                <a:spcPts val="0"/>
              </a:spcAft>
              <a:buSzPts val="1400"/>
              <a:buNone/>
            </a:pPr>
            <a:endParaRPr/>
          </a:p>
        </p:txBody>
      </p:sp>
      <p:sp>
        <p:nvSpPr>
          <p:cNvPr id="153" name="Google Shape;153;g3168b7afb77_0_4:notes">
            <a:extLst>
              <a:ext uri="{FF2B5EF4-FFF2-40B4-BE49-F238E27FC236}">
                <a16:creationId xmlns:a16="http://schemas.microsoft.com/office/drawing/2014/main" id="{8252A043-9277-7E48-8BAD-58EDA167EC61}"/>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extLst>
      <p:ext uri="{BB962C8B-B14F-4D97-AF65-F5344CB8AC3E}">
        <p14:creationId xmlns:p14="http://schemas.microsoft.com/office/powerpoint/2010/main" val="1349014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a:extLst>
            <a:ext uri="{FF2B5EF4-FFF2-40B4-BE49-F238E27FC236}">
              <a16:creationId xmlns:a16="http://schemas.microsoft.com/office/drawing/2014/main" id="{B09B73C0-13D7-13BB-4F23-052DC72E41EA}"/>
            </a:ext>
          </a:extLst>
        </p:cNvPr>
        <p:cNvGrpSpPr/>
        <p:nvPr/>
      </p:nvGrpSpPr>
      <p:grpSpPr>
        <a:xfrm>
          <a:off x="0" y="0"/>
          <a:ext cx="0" cy="0"/>
          <a:chOff x="0" y="0"/>
          <a:chExt cx="0" cy="0"/>
        </a:xfrm>
      </p:grpSpPr>
      <p:sp>
        <p:nvSpPr>
          <p:cNvPr id="151" name="Google Shape;151;g3168b7afb77_0_4:notes">
            <a:extLst>
              <a:ext uri="{FF2B5EF4-FFF2-40B4-BE49-F238E27FC236}">
                <a16:creationId xmlns:a16="http://schemas.microsoft.com/office/drawing/2014/main" id="{5BCEC711-8B11-3291-1379-1F1D635D6C4A}"/>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g3168b7afb77_0_4:notes">
            <a:extLst>
              <a:ext uri="{FF2B5EF4-FFF2-40B4-BE49-F238E27FC236}">
                <a16:creationId xmlns:a16="http://schemas.microsoft.com/office/drawing/2014/main" id="{8CD0DB9A-32EA-291D-0059-9F8DF5907A99}"/>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80000"/>
              </a:lnSpc>
              <a:spcBef>
                <a:spcPts val="240"/>
              </a:spcBef>
              <a:spcAft>
                <a:spcPts val="0"/>
              </a:spcAft>
              <a:buSzPts val="1400"/>
              <a:buNone/>
            </a:pPr>
            <a:endParaRPr/>
          </a:p>
        </p:txBody>
      </p:sp>
      <p:sp>
        <p:nvSpPr>
          <p:cNvPr id="153" name="Google Shape;153;g3168b7afb77_0_4:notes">
            <a:extLst>
              <a:ext uri="{FF2B5EF4-FFF2-40B4-BE49-F238E27FC236}">
                <a16:creationId xmlns:a16="http://schemas.microsoft.com/office/drawing/2014/main" id="{8252A043-9277-7E48-8BAD-58EDA167EC61}"/>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extLst>
      <p:ext uri="{BB962C8B-B14F-4D97-AF65-F5344CB8AC3E}">
        <p14:creationId xmlns:p14="http://schemas.microsoft.com/office/powerpoint/2010/main" val="1430848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a:extLst>
            <a:ext uri="{FF2B5EF4-FFF2-40B4-BE49-F238E27FC236}">
              <a16:creationId xmlns:a16="http://schemas.microsoft.com/office/drawing/2014/main" id="{60CF9F08-E615-9501-9A67-9CA66E050B26}"/>
            </a:ext>
          </a:extLst>
        </p:cNvPr>
        <p:cNvGrpSpPr/>
        <p:nvPr/>
      </p:nvGrpSpPr>
      <p:grpSpPr>
        <a:xfrm>
          <a:off x="0" y="0"/>
          <a:ext cx="0" cy="0"/>
          <a:chOff x="0" y="0"/>
          <a:chExt cx="0" cy="0"/>
        </a:xfrm>
      </p:grpSpPr>
      <p:sp>
        <p:nvSpPr>
          <p:cNvPr id="151" name="Google Shape;151;g3168b7afb77_0_4:notes">
            <a:extLst>
              <a:ext uri="{FF2B5EF4-FFF2-40B4-BE49-F238E27FC236}">
                <a16:creationId xmlns:a16="http://schemas.microsoft.com/office/drawing/2014/main" id="{43034758-C36C-2764-6535-9BB8144AE7DF}"/>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g3168b7afb77_0_4:notes">
            <a:extLst>
              <a:ext uri="{FF2B5EF4-FFF2-40B4-BE49-F238E27FC236}">
                <a16:creationId xmlns:a16="http://schemas.microsoft.com/office/drawing/2014/main" id="{92DC6E88-9786-9DE6-B6B2-0C8DB41C5EC3}"/>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80000"/>
              </a:lnSpc>
              <a:spcBef>
                <a:spcPts val="240"/>
              </a:spcBef>
              <a:spcAft>
                <a:spcPts val="0"/>
              </a:spcAft>
              <a:buSzPts val="1400"/>
              <a:buNone/>
            </a:pPr>
            <a:endParaRPr/>
          </a:p>
        </p:txBody>
      </p:sp>
      <p:sp>
        <p:nvSpPr>
          <p:cNvPr id="153" name="Google Shape;153;g3168b7afb77_0_4:notes">
            <a:extLst>
              <a:ext uri="{FF2B5EF4-FFF2-40B4-BE49-F238E27FC236}">
                <a16:creationId xmlns:a16="http://schemas.microsoft.com/office/drawing/2014/main" id="{A76D6A92-18DA-4C1D-59E6-592CA4CEFBAF}"/>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extLst>
      <p:ext uri="{BB962C8B-B14F-4D97-AF65-F5344CB8AC3E}">
        <p14:creationId xmlns:p14="http://schemas.microsoft.com/office/powerpoint/2010/main" val="2976038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a:extLst>
            <a:ext uri="{FF2B5EF4-FFF2-40B4-BE49-F238E27FC236}">
              <a16:creationId xmlns:a16="http://schemas.microsoft.com/office/drawing/2014/main" id="{2D131D38-72B9-04C6-EA85-2E4C3D0F2E28}"/>
            </a:ext>
          </a:extLst>
        </p:cNvPr>
        <p:cNvGrpSpPr/>
        <p:nvPr/>
      </p:nvGrpSpPr>
      <p:grpSpPr>
        <a:xfrm>
          <a:off x="0" y="0"/>
          <a:ext cx="0" cy="0"/>
          <a:chOff x="0" y="0"/>
          <a:chExt cx="0" cy="0"/>
        </a:xfrm>
      </p:grpSpPr>
      <p:sp>
        <p:nvSpPr>
          <p:cNvPr id="151" name="Google Shape;151;g3168b7afb77_0_4:notes">
            <a:extLst>
              <a:ext uri="{FF2B5EF4-FFF2-40B4-BE49-F238E27FC236}">
                <a16:creationId xmlns:a16="http://schemas.microsoft.com/office/drawing/2014/main" id="{4802CCBD-A016-10E3-0F4D-E4789FEDB4F7}"/>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g3168b7afb77_0_4:notes">
            <a:extLst>
              <a:ext uri="{FF2B5EF4-FFF2-40B4-BE49-F238E27FC236}">
                <a16:creationId xmlns:a16="http://schemas.microsoft.com/office/drawing/2014/main" id="{C20D902A-4574-B1F3-5438-D5AAA059A0C6}"/>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80000"/>
              </a:lnSpc>
              <a:spcBef>
                <a:spcPts val="240"/>
              </a:spcBef>
              <a:spcAft>
                <a:spcPts val="0"/>
              </a:spcAft>
              <a:buSzPts val="1400"/>
              <a:buNone/>
            </a:pPr>
            <a:endParaRPr/>
          </a:p>
        </p:txBody>
      </p:sp>
      <p:sp>
        <p:nvSpPr>
          <p:cNvPr id="153" name="Google Shape;153;g3168b7afb77_0_4:notes">
            <a:extLst>
              <a:ext uri="{FF2B5EF4-FFF2-40B4-BE49-F238E27FC236}">
                <a16:creationId xmlns:a16="http://schemas.microsoft.com/office/drawing/2014/main" id="{093FA918-9583-0BC6-E27D-0F80191EFE85}"/>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extLst>
      <p:ext uri="{BB962C8B-B14F-4D97-AF65-F5344CB8AC3E}">
        <p14:creationId xmlns:p14="http://schemas.microsoft.com/office/powerpoint/2010/main" val="1221999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a:extLst>
            <a:ext uri="{FF2B5EF4-FFF2-40B4-BE49-F238E27FC236}">
              <a16:creationId xmlns:a16="http://schemas.microsoft.com/office/drawing/2014/main" id="{0505B868-6B78-6F0A-BEB7-47B1054EBC75}"/>
            </a:ext>
          </a:extLst>
        </p:cNvPr>
        <p:cNvGrpSpPr/>
        <p:nvPr/>
      </p:nvGrpSpPr>
      <p:grpSpPr>
        <a:xfrm>
          <a:off x="0" y="0"/>
          <a:ext cx="0" cy="0"/>
          <a:chOff x="0" y="0"/>
          <a:chExt cx="0" cy="0"/>
        </a:xfrm>
      </p:grpSpPr>
      <p:sp>
        <p:nvSpPr>
          <p:cNvPr id="151" name="Google Shape;151;g3168b7afb77_0_4:notes">
            <a:extLst>
              <a:ext uri="{FF2B5EF4-FFF2-40B4-BE49-F238E27FC236}">
                <a16:creationId xmlns:a16="http://schemas.microsoft.com/office/drawing/2014/main" id="{703B1D48-D37A-C501-36A3-54018CDE7CD0}"/>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g3168b7afb77_0_4:notes">
            <a:extLst>
              <a:ext uri="{FF2B5EF4-FFF2-40B4-BE49-F238E27FC236}">
                <a16:creationId xmlns:a16="http://schemas.microsoft.com/office/drawing/2014/main" id="{60D5E471-4A2B-1BE0-3D8B-C48669CA941B}"/>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80000"/>
              </a:lnSpc>
              <a:spcBef>
                <a:spcPts val="240"/>
              </a:spcBef>
              <a:spcAft>
                <a:spcPts val="0"/>
              </a:spcAft>
              <a:buSzPts val="1400"/>
              <a:buNone/>
            </a:pPr>
            <a:endParaRPr/>
          </a:p>
        </p:txBody>
      </p:sp>
      <p:sp>
        <p:nvSpPr>
          <p:cNvPr id="153" name="Google Shape;153;g3168b7afb77_0_4:notes">
            <a:extLst>
              <a:ext uri="{FF2B5EF4-FFF2-40B4-BE49-F238E27FC236}">
                <a16:creationId xmlns:a16="http://schemas.microsoft.com/office/drawing/2014/main" id="{536DA33D-E7DA-6A1C-8004-0CBEB22B49CD}"/>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extLst>
      <p:ext uri="{BB962C8B-B14F-4D97-AF65-F5344CB8AC3E}">
        <p14:creationId xmlns:p14="http://schemas.microsoft.com/office/powerpoint/2010/main" val="33849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13d8703dd1_0_3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313d8703dd1_0_35: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80000"/>
              </a:lnSpc>
              <a:spcBef>
                <a:spcPts val="240"/>
              </a:spcBef>
              <a:spcAft>
                <a:spcPts val="0"/>
              </a:spcAft>
              <a:buNone/>
            </a:pPr>
            <a:endParaRPr/>
          </a:p>
        </p:txBody>
      </p:sp>
      <p:sp>
        <p:nvSpPr>
          <p:cNvPr id="186" name="Google Shape;186;g313d8703dd1_0_35: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13d8703dd1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E8E09C18-7C8C-57F2-2250-D6ECDB52CF86}"/>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C3B228F9-4E0A-67CC-AEE5-C059437B93AC}"/>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03CD9DF2-3772-F4A9-E8C8-C23716746BF0}"/>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931C0E51-D9C7-CB80-87B5-CD82A6147D54}"/>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2202274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EE93D243-4F22-A9AD-61C6-BE7729F88E96}"/>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A5014272-02AB-6655-1B68-5155696B5536}"/>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713F9CCB-D5CB-3E06-AB89-DDAD4948E6B4}"/>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2E14A06D-239B-2A75-3A28-8EA345EE8574}"/>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2044842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06B8193C-BCC7-D3C8-2FDD-31CB4F3DD767}"/>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C148C71D-5DC3-4E61-0C7C-B27C808488C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C2A5DC75-FD92-9A49-1F76-E0AE64D5A040}"/>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CFA8231D-2481-7736-6433-77E6E15D5786}"/>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1385491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014276A6-8B32-2974-85A1-B1AD4CA0C297}"/>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7F9630A8-7A8D-38B5-EADA-283B2F146F2C}"/>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81CB5E2C-5212-44FA-40EA-A8391CD21681}"/>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F7493F15-8837-BF95-41D9-5F70AD744EA3}"/>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2715923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D0C5CF96-A255-F31E-77F1-963AAA7279D8}"/>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DBE712F8-3C48-4612-40B0-59866D7C893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8FF71F93-ADED-9134-7F02-2C9F2ED93C0E}"/>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5116519A-4958-84A5-4FD2-01261DC4F755}"/>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802532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6FB1EAF9-AAA0-2A3F-7EAA-D8DC327E6882}"/>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5B803B22-0E31-E5EE-64E3-C1021B641BEA}"/>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B7696C0B-FBE9-F76B-9868-AC86C0935E10}"/>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5B77A67E-F7F3-7B29-E6CF-B6CE4AFDC96A}"/>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2401309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0F861829-453B-4FC5-7861-C85F7DC0F357}"/>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7A6FF255-DEE7-304D-1F8F-A1A200E89BEA}"/>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DD76D0A3-D107-A5F7-418B-FAA4B1788F23}"/>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AB131B4A-49EF-B2EB-B8BF-BEB72EC3AFE7}"/>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71645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A5A6DA7E-A896-7F69-2696-D52B1DCC6A16}"/>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3B726342-B400-98C2-C244-25BCCC4811AC}"/>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87D1991F-6531-0F0D-BA82-F88CC89917AD}"/>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D2F4239A-3E4C-AE46-706E-3217AD6FC272}"/>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2540230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AE2BF669-FD42-6A27-FCE2-10F48D5CDBE3}"/>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484BD3A2-0DFE-E9C8-1B14-59D0EAFF2532}"/>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B5EFD82A-AF03-B308-5EDB-7EAAB30EF9E4}"/>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E71E51B0-8FFE-38A5-8909-F91BB8609C99}"/>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17</a:t>
            </a:fld>
            <a:endParaRPr/>
          </a:p>
        </p:txBody>
      </p:sp>
    </p:spTree>
    <p:extLst>
      <p:ext uri="{BB962C8B-B14F-4D97-AF65-F5344CB8AC3E}">
        <p14:creationId xmlns:p14="http://schemas.microsoft.com/office/powerpoint/2010/main" val="634380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3BCC74E8-F8C7-A3EB-A815-41A031E46EA7}"/>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FAC51331-EA57-04B7-D0C8-6B6C7FDED38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6C025EB2-E599-26AF-7164-DD5E72C1FAA2}"/>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27A17BD7-7103-E2DF-19BA-1277B193518E}"/>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18</a:t>
            </a:fld>
            <a:endParaRPr/>
          </a:p>
        </p:txBody>
      </p:sp>
    </p:spTree>
    <p:extLst>
      <p:ext uri="{BB962C8B-B14F-4D97-AF65-F5344CB8AC3E}">
        <p14:creationId xmlns:p14="http://schemas.microsoft.com/office/powerpoint/2010/main" val="937995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30E420CE-2DAB-1716-423F-827997E25B8B}"/>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E404818F-5954-4EC8-80DE-435567CFEC07}"/>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EAB860FE-BED8-4B3E-FBD0-E04D69C02921}"/>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1B8B01C8-D66B-DE37-1911-45515DD0B856}"/>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34689222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6BE84F3F-AABC-D5C6-76A0-06A36C3FB8D3}"/>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C3D6D254-C60F-0489-C0FA-38165E99EF4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443E52A7-CAED-6DED-E663-3F14C7A7EBCE}"/>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5B83DEC1-93B6-8427-5E9A-5BE3AA01C147}"/>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24488381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3217176B-CA9E-C035-8025-4881BBE4BC51}"/>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ADFFDB3A-A7E8-7363-184B-01725E6D2AB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65456A56-0C60-AED8-7169-E31C40C52FE6}"/>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76308E20-E990-5D8D-BD8D-13502D45CB4C}"/>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30218981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3A083B7E-23B6-6868-17D5-0F82BFA44C76}"/>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94514FCF-1B62-9BB1-13BA-DED9FFB6569B}"/>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C478F8C2-816B-E7B9-573D-8E136F3C6084}"/>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4B363732-F278-5E46-ACB8-A2574590AF6B}"/>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6633569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46559FA9-9375-B871-BC5E-A0BEC7239106}"/>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63D687F5-078C-A837-D073-41DC67E8FB0F}"/>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C789170C-A6F6-8229-700A-79163C2D421E}"/>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24CE3682-06FD-8EB1-A64F-BCA6549741C8}"/>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23304851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964D31B9-FDEE-35B1-0268-5B01F170CCB3}"/>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9A3FE36C-F6BF-FF20-E2C6-B00C5413519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0AB88CB2-FB8F-E7BE-E98C-AF11B3C3DFB9}"/>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4B2C56F3-0A8F-0B92-79D3-31D933B0EA7E}"/>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7722682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B10D99A7-4C05-5B17-C886-9BFEDF99BC7E}"/>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53361A37-B26B-56C1-AC22-73FF54AB7BC8}"/>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AD863BDF-3A0D-84D9-7FA2-4F4177366576}"/>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7CAE17FB-FFF9-555C-A42E-2F1FADBEEFEA}"/>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643509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62A13988-7BBD-A646-E427-F46092D086B7}"/>
            </a:ext>
          </a:extLst>
        </p:cNvPr>
        <p:cNvGrpSpPr/>
        <p:nvPr/>
      </p:nvGrpSpPr>
      <p:grpSpPr>
        <a:xfrm>
          <a:off x="0" y="0"/>
          <a:ext cx="0" cy="0"/>
          <a:chOff x="0" y="0"/>
          <a:chExt cx="0" cy="0"/>
        </a:xfrm>
      </p:grpSpPr>
      <p:sp>
        <p:nvSpPr>
          <p:cNvPr id="215" name="Google Shape;215;g313d8703dd1_0_0:notes">
            <a:extLst>
              <a:ext uri="{FF2B5EF4-FFF2-40B4-BE49-F238E27FC236}">
                <a16:creationId xmlns:a16="http://schemas.microsoft.com/office/drawing/2014/main" id="{58F938EC-97ED-81C2-762D-E6634947DCA7}"/>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13d8703dd1_0_0:notes">
            <a:extLst>
              <a:ext uri="{FF2B5EF4-FFF2-40B4-BE49-F238E27FC236}">
                <a16:creationId xmlns:a16="http://schemas.microsoft.com/office/drawing/2014/main" id="{5E16917F-4350-C274-383F-4D70955A7155}"/>
              </a:ext>
            </a:extLst>
          </p:cNvPr>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373681" lvl="0" indent="-373681" algn="l" rtl="0">
              <a:lnSpc>
                <a:spcPct val="80000"/>
              </a:lnSpc>
              <a:spcBef>
                <a:spcPts val="240"/>
              </a:spcBef>
              <a:spcAft>
                <a:spcPts val="0"/>
              </a:spcAft>
              <a:buClr>
                <a:srgbClr val="FF3300"/>
              </a:buClr>
              <a:buSzPts val="1320"/>
              <a:buFont typeface="Arial"/>
              <a:buChar char="•"/>
            </a:pPr>
            <a:endParaRPr/>
          </a:p>
        </p:txBody>
      </p:sp>
      <p:sp>
        <p:nvSpPr>
          <p:cNvPr id="217" name="Google Shape;217;g313d8703dd1_0_0:notes">
            <a:extLst>
              <a:ext uri="{FF2B5EF4-FFF2-40B4-BE49-F238E27FC236}">
                <a16:creationId xmlns:a16="http://schemas.microsoft.com/office/drawing/2014/main" id="{5BEC9B37-54C3-79CB-F639-5800152727B1}"/>
              </a:ext>
            </a:extLst>
          </p:cNvPr>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42795999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8"/>
        <p:cNvGrpSpPr/>
        <p:nvPr/>
      </p:nvGrpSpPr>
      <p:grpSpPr>
        <a:xfrm>
          <a:off x="0" y="0"/>
          <a:ext cx="0" cy="0"/>
          <a:chOff x="0" y="0"/>
          <a:chExt cx="0" cy="0"/>
        </a:xfrm>
      </p:grpSpPr>
      <p:sp>
        <p:nvSpPr>
          <p:cNvPr id="19" name="Google Shape;19;p3"/>
          <p:cNvSpPr/>
          <p:nvPr/>
        </p:nvSpPr>
        <p:spPr>
          <a:xfrm>
            <a:off x="2382" y="4800600"/>
            <a:ext cx="9141619" cy="3429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3"/>
          <p:cNvSpPr/>
          <p:nvPr/>
        </p:nvSpPr>
        <p:spPr>
          <a:xfrm>
            <a:off x="12" y="4750737"/>
            <a:ext cx="9141619" cy="48006"/>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3"/>
          <p:cNvSpPr txBox="1">
            <a:spLocks noGrp="1"/>
          </p:cNvSpPr>
          <p:nvPr>
            <p:ph type="dt" idx="10"/>
          </p:nvPr>
        </p:nvSpPr>
        <p:spPr>
          <a:xfrm>
            <a:off x="822961" y="4844839"/>
            <a:ext cx="1854203"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2764639" y="4844839"/>
            <a:ext cx="3617103"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a:off x="7425344" y="4844839"/>
            <a:ext cx="984019"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24" name="Google Shape;24;p3"/>
          <p:cNvGrpSpPr/>
          <p:nvPr/>
        </p:nvGrpSpPr>
        <p:grpSpPr>
          <a:xfrm>
            <a:off x="0" y="4800600"/>
            <a:ext cx="1469231" cy="340519"/>
            <a:chOff x="0" y="4800600"/>
            <a:chExt cx="1469231" cy="340519"/>
          </a:xfrm>
        </p:grpSpPr>
        <p:pic>
          <p:nvPicPr>
            <p:cNvPr id="25" name="Google Shape;25;p3"/>
            <p:cNvPicPr preferRelativeResize="0"/>
            <p:nvPr/>
          </p:nvPicPr>
          <p:blipFill rotWithShape="1">
            <a:blip r:embed="rId2">
              <a:alphaModFix/>
            </a:blip>
            <a:srcRect t="29754" b="15996"/>
            <a:stretch/>
          </p:blipFill>
          <p:spPr>
            <a:xfrm>
              <a:off x="0" y="4805377"/>
              <a:ext cx="1469231" cy="335742"/>
            </a:xfrm>
            <a:prstGeom prst="rect">
              <a:avLst/>
            </a:prstGeom>
            <a:noFill/>
            <a:ln>
              <a:noFill/>
            </a:ln>
          </p:spPr>
        </p:pic>
        <p:sp>
          <p:nvSpPr>
            <p:cNvPr id="26" name="Google Shape;26;p3"/>
            <p:cNvSpPr/>
            <p:nvPr/>
          </p:nvSpPr>
          <p:spPr>
            <a:xfrm>
              <a:off x="0" y="4800600"/>
              <a:ext cx="1469231"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7"/>
        <p:cNvGrpSpPr/>
        <p:nvPr/>
      </p:nvGrpSpPr>
      <p:grpSpPr>
        <a:xfrm>
          <a:off x="0" y="0"/>
          <a:ext cx="0" cy="0"/>
          <a:chOff x="0" y="0"/>
          <a:chExt cx="0" cy="0"/>
        </a:xfrm>
      </p:grpSpPr>
      <p:sp>
        <p:nvSpPr>
          <p:cNvPr id="28" name="Google Shape;28;p4"/>
          <p:cNvSpPr/>
          <p:nvPr/>
        </p:nvSpPr>
        <p:spPr>
          <a:xfrm>
            <a:off x="1" y="4800600"/>
            <a:ext cx="9144000" cy="3429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4"/>
          <p:cNvSpPr/>
          <p:nvPr/>
        </p:nvSpPr>
        <p:spPr>
          <a:xfrm>
            <a:off x="1" y="4750737"/>
            <a:ext cx="9144000" cy="49863"/>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0;p4"/>
          <p:cNvSpPr txBox="1">
            <a:spLocks noGrp="1"/>
          </p:cNvSpPr>
          <p:nvPr>
            <p:ph type="ctrTitle"/>
          </p:nvPr>
        </p:nvSpPr>
        <p:spPr>
          <a:xfrm>
            <a:off x="822960" y="569214"/>
            <a:ext cx="7543800" cy="267462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6000"/>
              <a:buFont typeface="Calibri"/>
              <a:buNone/>
              <a:defRPr sz="60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
          <p:cNvSpPr txBox="1">
            <a:spLocks noGrp="1"/>
          </p:cNvSpPr>
          <p:nvPr>
            <p:ph type="subTitle" idx="1"/>
          </p:nvPr>
        </p:nvSpPr>
        <p:spPr>
          <a:xfrm>
            <a:off x="825038" y="3341716"/>
            <a:ext cx="7543800" cy="857250"/>
          </a:xfrm>
          <a:prstGeom prst="rect">
            <a:avLst/>
          </a:prstGeom>
          <a:noFill/>
          <a:ln>
            <a:noFill/>
          </a:ln>
        </p:spPr>
        <p:txBody>
          <a:bodyPr spcFirstLastPara="1" wrap="square" lIns="91425" tIns="45700" rIns="91425" bIns="45700" anchor="t" anchorCtr="0">
            <a:normAutofit/>
          </a:bodyPr>
          <a:lstStyle>
            <a:lvl1pPr lvl="0" algn="l">
              <a:lnSpc>
                <a:spcPct val="90000"/>
              </a:lnSpc>
              <a:spcBef>
                <a:spcPts val="900"/>
              </a:spcBef>
              <a:spcAft>
                <a:spcPts val="0"/>
              </a:spcAft>
              <a:buSzPts val="1800"/>
              <a:buNone/>
              <a:defRPr sz="1800" cap="none">
                <a:solidFill>
                  <a:schemeClr val="dk2"/>
                </a:solidFill>
                <a:latin typeface="Calibri"/>
                <a:ea typeface="Calibri"/>
                <a:cs typeface="Calibri"/>
                <a:sym typeface="Calibri"/>
              </a:defRPr>
            </a:lvl1pPr>
            <a:lvl2pPr lvl="1" algn="ctr">
              <a:lnSpc>
                <a:spcPct val="90000"/>
              </a:lnSpc>
              <a:spcBef>
                <a:spcPts val="150"/>
              </a:spcBef>
              <a:spcAft>
                <a:spcPts val="0"/>
              </a:spcAft>
              <a:buSzPts val="1800"/>
              <a:buNone/>
              <a:defRPr sz="1800"/>
            </a:lvl2pPr>
            <a:lvl3pPr lvl="2" algn="ctr">
              <a:lnSpc>
                <a:spcPct val="90000"/>
              </a:lnSpc>
              <a:spcBef>
                <a:spcPts val="300"/>
              </a:spcBef>
              <a:spcAft>
                <a:spcPts val="0"/>
              </a:spcAft>
              <a:buSzPts val="1800"/>
              <a:buNone/>
              <a:defRPr sz="1800"/>
            </a:lvl3pPr>
            <a:lvl4pPr lvl="3" algn="ctr">
              <a:lnSpc>
                <a:spcPct val="90000"/>
              </a:lnSpc>
              <a:spcBef>
                <a:spcPts val="300"/>
              </a:spcBef>
              <a:spcAft>
                <a:spcPts val="0"/>
              </a:spcAft>
              <a:buSzPts val="1500"/>
              <a:buNone/>
              <a:defRPr sz="1500"/>
            </a:lvl4pPr>
            <a:lvl5pPr lvl="4" algn="ctr">
              <a:lnSpc>
                <a:spcPct val="90000"/>
              </a:lnSpc>
              <a:spcBef>
                <a:spcPts val="300"/>
              </a:spcBef>
              <a:spcAft>
                <a:spcPts val="0"/>
              </a:spcAft>
              <a:buSzPts val="1500"/>
              <a:buNone/>
              <a:defRPr sz="1500"/>
            </a:lvl5pPr>
            <a:lvl6pPr lvl="5" algn="ctr">
              <a:lnSpc>
                <a:spcPct val="90000"/>
              </a:lnSpc>
              <a:spcBef>
                <a:spcPts val="300"/>
              </a:spcBef>
              <a:spcAft>
                <a:spcPts val="0"/>
              </a:spcAft>
              <a:buSzPts val="1500"/>
              <a:buNone/>
              <a:defRPr sz="1500"/>
            </a:lvl6pPr>
            <a:lvl7pPr lvl="6" algn="ctr">
              <a:lnSpc>
                <a:spcPct val="90000"/>
              </a:lnSpc>
              <a:spcBef>
                <a:spcPts val="300"/>
              </a:spcBef>
              <a:spcAft>
                <a:spcPts val="0"/>
              </a:spcAft>
              <a:buSzPts val="1500"/>
              <a:buNone/>
              <a:defRPr sz="1500"/>
            </a:lvl7pPr>
            <a:lvl8pPr lvl="7" algn="ctr">
              <a:lnSpc>
                <a:spcPct val="90000"/>
              </a:lnSpc>
              <a:spcBef>
                <a:spcPts val="300"/>
              </a:spcBef>
              <a:spcAft>
                <a:spcPts val="0"/>
              </a:spcAft>
              <a:buSzPts val="1500"/>
              <a:buNone/>
              <a:defRPr sz="1500"/>
            </a:lvl8pPr>
            <a:lvl9pPr lvl="8" algn="ctr">
              <a:lnSpc>
                <a:spcPct val="90000"/>
              </a:lnSpc>
              <a:spcBef>
                <a:spcPts val="300"/>
              </a:spcBef>
              <a:spcAft>
                <a:spcPts val="300"/>
              </a:spcAft>
              <a:buSzPts val="1500"/>
              <a:buNone/>
              <a:defRPr sz="1500"/>
            </a:lvl9pPr>
          </a:lstStyle>
          <a:p>
            <a:endParaRPr/>
          </a:p>
        </p:txBody>
      </p:sp>
      <p:sp>
        <p:nvSpPr>
          <p:cNvPr id="32" name="Google Shape;32;p4"/>
          <p:cNvSpPr txBox="1">
            <a:spLocks noGrp="1"/>
          </p:cNvSpPr>
          <p:nvPr>
            <p:ph type="dt" idx="10"/>
          </p:nvPr>
        </p:nvSpPr>
        <p:spPr>
          <a:xfrm>
            <a:off x="822961" y="4844839"/>
            <a:ext cx="1854203"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
          <p:cNvSpPr txBox="1">
            <a:spLocks noGrp="1"/>
          </p:cNvSpPr>
          <p:nvPr>
            <p:ph type="ftr" idx="11"/>
          </p:nvPr>
        </p:nvSpPr>
        <p:spPr>
          <a:xfrm>
            <a:off x="2764639" y="4844839"/>
            <a:ext cx="3617103"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4"/>
          <p:cNvSpPr txBox="1">
            <a:spLocks noGrp="1"/>
          </p:cNvSpPr>
          <p:nvPr>
            <p:ph type="sldNum" idx="12"/>
          </p:nvPr>
        </p:nvSpPr>
        <p:spPr>
          <a:xfrm>
            <a:off x="7425344" y="4844839"/>
            <a:ext cx="984019"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35" name="Google Shape;35;p4"/>
          <p:cNvCxnSpPr/>
          <p:nvPr/>
        </p:nvCxnSpPr>
        <p:spPr>
          <a:xfrm>
            <a:off x="905744" y="3257550"/>
            <a:ext cx="7406640" cy="0"/>
          </a:xfrm>
          <a:prstGeom prst="straightConnector1">
            <a:avLst/>
          </a:prstGeom>
          <a:noFill/>
          <a:ln w="9525" cap="flat" cmpd="sng">
            <a:solidFill>
              <a:srgbClr val="7F7F7F"/>
            </a:solidFill>
            <a:prstDash val="solid"/>
            <a:round/>
            <a:headEnd type="none" w="sm" len="sm"/>
            <a:tailEnd type="none" w="sm" len="sm"/>
          </a:ln>
        </p:spPr>
      </p:cxnSp>
      <p:grpSp>
        <p:nvGrpSpPr>
          <p:cNvPr id="36" name="Google Shape;36;p4"/>
          <p:cNvGrpSpPr/>
          <p:nvPr/>
        </p:nvGrpSpPr>
        <p:grpSpPr>
          <a:xfrm>
            <a:off x="0" y="4800600"/>
            <a:ext cx="1469231" cy="340519"/>
            <a:chOff x="0" y="4800600"/>
            <a:chExt cx="1469231" cy="340519"/>
          </a:xfrm>
        </p:grpSpPr>
        <p:pic>
          <p:nvPicPr>
            <p:cNvPr id="37" name="Google Shape;37;p4"/>
            <p:cNvPicPr preferRelativeResize="0"/>
            <p:nvPr/>
          </p:nvPicPr>
          <p:blipFill rotWithShape="1">
            <a:blip r:embed="rId2">
              <a:alphaModFix/>
            </a:blip>
            <a:srcRect t="29754" b="15996"/>
            <a:stretch/>
          </p:blipFill>
          <p:spPr>
            <a:xfrm>
              <a:off x="0" y="4805377"/>
              <a:ext cx="1469231" cy="335742"/>
            </a:xfrm>
            <a:prstGeom prst="rect">
              <a:avLst/>
            </a:prstGeom>
            <a:noFill/>
            <a:ln>
              <a:noFill/>
            </a:ln>
          </p:spPr>
        </p:pic>
        <p:sp>
          <p:nvSpPr>
            <p:cNvPr id="38" name="Google Shape;38;p4"/>
            <p:cNvSpPr/>
            <p:nvPr/>
          </p:nvSpPr>
          <p:spPr>
            <a:xfrm>
              <a:off x="0" y="4800600"/>
              <a:ext cx="1469231"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9"/>
        <p:cNvGrpSpPr/>
        <p:nvPr/>
      </p:nvGrpSpPr>
      <p:grpSpPr>
        <a:xfrm>
          <a:off x="0" y="0"/>
          <a:ext cx="0" cy="0"/>
          <a:chOff x="0" y="0"/>
          <a:chExt cx="0" cy="0"/>
        </a:xfrm>
      </p:grpSpPr>
      <p:sp>
        <p:nvSpPr>
          <p:cNvPr id="40" name="Google Shape;40;p5"/>
          <p:cNvSpPr txBox="1">
            <a:spLocks noGrp="1"/>
          </p:cNvSpPr>
          <p:nvPr>
            <p:ph type="title"/>
          </p:nvPr>
        </p:nvSpPr>
        <p:spPr>
          <a:xfrm>
            <a:off x="822960" y="214953"/>
            <a:ext cx="7543800" cy="1088068"/>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822960" y="1384301"/>
            <a:ext cx="7543800" cy="301752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900"/>
              </a:spcBef>
              <a:spcAft>
                <a:spcPts val="0"/>
              </a:spcAft>
              <a:buSzPts val="1800"/>
              <a:buChar char=" "/>
              <a:defRPr/>
            </a:lvl1pPr>
            <a:lvl2pPr marL="914400" lvl="1" indent="-342900" algn="l">
              <a:lnSpc>
                <a:spcPct val="90000"/>
              </a:lnSpc>
              <a:spcBef>
                <a:spcPts val="150"/>
              </a:spcBef>
              <a:spcAft>
                <a:spcPts val="0"/>
              </a:spcAft>
              <a:buSzPts val="1800"/>
              <a:buChar char="◦"/>
              <a:defRPr/>
            </a:lvl2pPr>
            <a:lvl3pPr marL="1371600" lvl="2" indent="-342900" algn="l">
              <a:lnSpc>
                <a:spcPct val="90000"/>
              </a:lnSpc>
              <a:spcBef>
                <a:spcPts val="30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42900" algn="l">
              <a:lnSpc>
                <a:spcPct val="90000"/>
              </a:lnSpc>
              <a:spcBef>
                <a:spcPts val="300"/>
              </a:spcBef>
              <a:spcAft>
                <a:spcPts val="0"/>
              </a:spcAft>
              <a:buSzPts val="1800"/>
              <a:buChar char="◦"/>
              <a:defRPr/>
            </a:lvl5pPr>
            <a:lvl6pPr marL="2743200" lvl="5" indent="-342900" algn="l">
              <a:lnSpc>
                <a:spcPct val="90000"/>
              </a:lnSpc>
              <a:spcBef>
                <a:spcPts val="300"/>
              </a:spcBef>
              <a:spcAft>
                <a:spcPts val="0"/>
              </a:spcAft>
              <a:buSzPts val="1800"/>
              <a:buChar char="◦"/>
              <a:defRPr/>
            </a:lvl6pPr>
            <a:lvl7pPr marL="3200400" lvl="6" indent="-342900" algn="l">
              <a:lnSpc>
                <a:spcPct val="90000"/>
              </a:lnSpc>
              <a:spcBef>
                <a:spcPts val="300"/>
              </a:spcBef>
              <a:spcAft>
                <a:spcPts val="0"/>
              </a:spcAft>
              <a:buSzPts val="1800"/>
              <a:buChar char="◦"/>
              <a:defRPr/>
            </a:lvl7pPr>
            <a:lvl8pPr marL="3657600" lvl="7" indent="-342900" algn="l">
              <a:lnSpc>
                <a:spcPct val="90000"/>
              </a:lnSpc>
              <a:spcBef>
                <a:spcPts val="300"/>
              </a:spcBef>
              <a:spcAft>
                <a:spcPts val="0"/>
              </a:spcAft>
              <a:buSzPts val="1800"/>
              <a:buChar char="◦"/>
              <a:defRPr/>
            </a:lvl8pPr>
            <a:lvl9pPr marL="4114800" lvl="8" indent="-342900" algn="l">
              <a:lnSpc>
                <a:spcPct val="90000"/>
              </a:lnSpc>
              <a:spcBef>
                <a:spcPts val="300"/>
              </a:spcBef>
              <a:spcAft>
                <a:spcPts val="300"/>
              </a:spcAft>
              <a:buSzPts val="1800"/>
              <a:buChar char="◦"/>
              <a:defRPr/>
            </a:lvl9pPr>
          </a:lstStyle>
          <a:p>
            <a:endParaRPr/>
          </a:p>
        </p:txBody>
      </p:sp>
      <p:sp>
        <p:nvSpPr>
          <p:cNvPr id="42" name="Google Shape;42;p5"/>
          <p:cNvSpPr txBox="1">
            <a:spLocks noGrp="1"/>
          </p:cNvSpPr>
          <p:nvPr>
            <p:ph type="dt" idx="10"/>
          </p:nvPr>
        </p:nvSpPr>
        <p:spPr>
          <a:xfrm>
            <a:off x="822961" y="4844839"/>
            <a:ext cx="1854203"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5"/>
          <p:cNvSpPr txBox="1">
            <a:spLocks noGrp="1"/>
          </p:cNvSpPr>
          <p:nvPr>
            <p:ph type="ftr" idx="11"/>
          </p:nvPr>
        </p:nvSpPr>
        <p:spPr>
          <a:xfrm>
            <a:off x="2764639" y="4844839"/>
            <a:ext cx="3617103"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7425344" y="4844839"/>
            <a:ext cx="984019"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45" name="Google Shape;45;p5"/>
          <p:cNvGrpSpPr/>
          <p:nvPr/>
        </p:nvGrpSpPr>
        <p:grpSpPr>
          <a:xfrm>
            <a:off x="0" y="4800600"/>
            <a:ext cx="1469231" cy="340519"/>
            <a:chOff x="0" y="4800600"/>
            <a:chExt cx="1469231" cy="340519"/>
          </a:xfrm>
        </p:grpSpPr>
        <p:pic>
          <p:nvPicPr>
            <p:cNvPr id="46" name="Google Shape;46;p5"/>
            <p:cNvPicPr preferRelativeResize="0"/>
            <p:nvPr/>
          </p:nvPicPr>
          <p:blipFill rotWithShape="1">
            <a:blip r:embed="rId2">
              <a:alphaModFix/>
            </a:blip>
            <a:srcRect t="29754" b="15996"/>
            <a:stretch/>
          </p:blipFill>
          <p:spPr>
            <a:xfrm>
              <a:off x="0" y="4805377"/>
              <a:ext cx="1469231" cy="335742"/>
            </a:xfrm>
            <a:prstGeom prst="rect">
              <a:avLst/>
            </a:prstGeom>
            <a:noFill/>
            <a:ln>
              <a:noFill/>
            </a:ln>
          </p:spPr>
        </p:pic>
        <p:sp>
          <p:nvSpPr>
            <p:cNvPr id="47" name="Google Shape;47;p5"/>
            <p:cNvSpPr/>
            <p:nvPr/>
          </p:nvSpPr>
          <p:spPr>
            <a:xfrm>
              <a:off x="0" y="4800600"/>
              <a:ext cx="1469231"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1"/>
        </a:solidFill>
        <a:effectLst/>
      </p:bgPr>
    </p:bg>
    <p:spTree>
      <p:nvGrpSpPr>
        <p:cNvPr id="1" name="Shape 48"/>
        <p:cNvGrpSpPr/>
        <p:nvPr/>
      </p:nvGrpSpPr>
      <p:grpSpPr>
        <a:xfrm>
          <a:off x="0" y="0"/>
          <a:ext cx="0" cy="0"/>
          <a:chOff x="0" y="0"/>
          <a:chExt cx="0" cy="0"/>
        </a:xfrm>
      </p:grpSpPr>
      <p:sp>
        <p:nvSpPr>
          <p:cNvPr id="49" name="Google Shape;49;p6"/>
          <p:cNvSpPr/>
          <p:nvPr/>
        </p:nvSpPr>
        <p:spPr>
          <a:xfrm>
            <a:off x="2382" y="4800600"/>
            <a:ext cx="9141619" cy="3429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50;p6"/>
          <p:cNvSpPr/>
          <p:nvPr/>
        </p:nvSpPr>
        <p:spPr>
          <a:xfrm>
            <a:off x="12" y="4750737"/>
            <a:ext cx="9141619" cy="48006"/>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51;p6"/>
          <p:cNvSpPr txBox="1">
            <a:spLocks noGrp="1"/>
          </p:cNvSpPr>
          <p:nvPr>
            <p:ph type="title"/>
          </p:nvPr>
        </p:nvSpPr>
        <p:spPr>
          <a:xfrm>
            <a:off x="822960" y="569214"/>
            <a:ext cx="7543800" cy="267462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6000"/>
              <a:buFont typeface="Calibri"/>
              <a:buNone/>
              <a:defRPr sz="6000" b="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6"/>
          <p:cNvSpPr txBox="1">
            <a:spLocks noGrp="1"/>
          </p:cNvSpPr>
          <p:nvPr>
            <p:ph type="body" idx="1"/>
          </p:nvPr>
        </p:nvSpPr>
        <p:spPr>
          <a:xfrm>
            <a:off x="822960" y="3339846"/>
            <a:ext cx="7543800" cy="8572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900"/>
              </a:spcBef>
              <a:spcAft>
                <a:spcPts val="0"/>
              </a:spcAft>
              <a:buSzPts val="1800"/>
              <a:buNone/>
              <a:defRPr sz="1800" cap="none">
                <a:solidFill>
                  <a:schemeClr val="dk2"/>
                </a:solidFill>
                <a:latin typeface="Calibri"/>
                <a:ea typeface="Calibri"/>
                <a:cs typeface="Calibri"/>
                <a:sym typeface="Calibri"/>
              </a:defRPr>
            </a:lvl1pPr>
            <a:lvl2pPr marL="914400" lvl="1" indent="-228600" algn="l">
              <a:lnSpc>
                <a:spcPct val="90000"/>
              </a:lnSpc>
              <a:spcBef>
                <a:spcPts val="150"/>
              </a:spcBef>
              <a:spcAft>
                <a:spcPts val="0"/>
              </a:spcAft>
              <a:buSzPts val="1350"/>
              <a:buNone/>
              <a:defRPr sz="1350">
                <a:solidFill>
                  <a:srgbClr val="888888"/>
                </a:solidFill>
              </a:defRPr>
            </a:lvl2pPr>
            <a:lvl3pPr marL="1371600" lvl="2" indent="-228600" algn="l">
              <a:lnSpc>
                <a:spcPct val="90000"/>
              </a:lnSpc>
              <a:spcBef>
                <a:spcPts val="300"/>
              </a:spcBef>
              <a:spcAft>
                <a:spcPts val="0"/>
              </a:spcAft>
              <a:buSzPts val="1200"/>
              <a:buNone/>
              <a:defRPr sz="1200">
                <a:solidFill>
                  <a:srgbClr val="888888"/>
                </a:solidFill>
              </a:defRPr>
            </a:lvl3pPr>
            <a:lvl4pPr marL="1828800" lvl="3" indent="-228600" algn="l">
              <a:lnSpc>
                <a:spcPct val="90000"/>
              </a:lnSpc>
              <a:spcBef>
                <a:spcPts val="300"/>
              </a:spcBef>
              <a:spcAft>
                <a:spcPts val="0"/>
              </a:spcAft>
              <a:buSzPts val="1050"/>
              <a:buNone/>
              <a:defRPr sz="1050">
                <a:solidFill>
                  <a:srgbClr val="888888"/>
                </a:solidFill>
              </a:defRPr>
            </a:lvl4pPr>
            <a:lvl5pPr marL="2286000" lvl="4" indent="-228600" algn="l">
              <a:lnSpc>
                <a:spcPct val="90000"/>
              </a:lnSpc>
              <a:spcBef>
                <a:spcPts val="300"/>
              </a:spcBef>
              <a:spcAft>
                <a:spcPts val="0"/>
              </a:spcAft>
              <a:buSzPts val="1050"/>
              <a:buNone/>
              <a:defRPr sz="1050">
                <a:solidFill>
                  <a:srgbClr val="888888"/>
                </a:solidFill>
              </a:defRPr>
            </a:lvl5pPr>
            <a:lvl6pPr marL="2743200" lvl="5" indent="-228600" algn="l">
              <a:lnSpc>
                <a:spcPct val="90000"/>
              </a:lnSpc>
              <a:spcBef>
                <a:spcPts val="300"/>
              </a:spcBef>
              <a:spcAft>
                <a:spcPts val="0"/>
              </a:spcAft>
              <a:buSzPts val="1050"/>
              <a:buNone/>
              <a:defRPr sz="1050">
                <a:solidFill>
                  <a:srgbClr val="888888"/>
                </a:solidFill>
              </a:defRPr>
            </a:lvl6pPr>
            <a:lvl7pPr marL="3200400" lvl="6" indent="-228600" algn="l">
              <a:lnSpc>
                <a:spcPct val="90000"/>
              </a:lnSpc>
              <a:spcBef>
                <a:spcPts val="300"/>
              </a:spcBef>
              <a:spcAft>
                <a:spcPts val="0"/>
              </a:spcAft>
              <a:buSzPts val="1050"/>
              <a:buNone/>
              <a:defRPr sz="1050">
                <a:solidFill>
                  <a:srgbClr val="888888"/>
                </a:solidFill>
              </a:defRPr>
            </a:lvl7pPr>
            <a:lvl8pPr marL="3657600" lvl="7" indent="-228600" algn="l">
              <a:lnSpc>
                <a:spcPct val="90000"/>
              </a:lnSpc>
              <a:spcBef>
                <a:spcPts val="300"/>
              </a:spcBef>
              <a:spcAft>
                <a:spcPts val="0"/>
              </a:spcAft>
              <a:buSzPts val="1050"/>
              <a:buNone/>
              <a:defRPr sz="1050">
                <a:solidFill>
                  <a:srgbClr val="888888"/>
                </a:solidFill>
              </a:defRPr>
            </a:lvl8pPr>
            <a:lvl9pPr marL="4114800" lvl="8" indent="-228600" algn="l">
              <a:lnSpc>
                <a:spcPct val="90000"/>
              </a:lnSpc>
              <a:spcBef>
                <a:spcPts val="300"/>
              </a:spcBef>
              <a:spcAft>
                <a:spcPts val="300"/>
              </a:spcAft>
              <a:buSzPts val="1050"/>
              <a:buNone/>
              <a:defRPr sz="1050">
                <a:solidFill>
                  <a:srgbClr val="888888"/>
                </a:solidFill>
              </a:defRPr>
            </a:lvl9pPr>
          </a:lstStyle>
          <a:p>
            <a:endParaRPr/>
          </a:p>
        </p:txBody>
      </p:sp>
      <p:sp>
        <p:nvSpPr>
          <p:cNvPr id="53" name="Google Shape;53;p6"/>
          <p:cNvSpPr txBox="1">
            <a:spLocks noGrp="1"/>
          </p:cNvSpPr>
          <p:nvPr>
            <p:ph type="dt" idx="10"/>
          </p:nvPr>
        </p:nvSpPr>
        <p:spPr>
          <a:xfrm>
            <a:off x="822961" y="4844839"/>
            <a:ext cx="1854203"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6"/>
          <p:cNvSpPr txBox="1">
            <a:spLocks noGrp="1"/>
          </p:cNvSpPr>
          <p:nvPr>
            <p:ph type="ftr" idx="11"/>
          </p:nvPr>
        </p:nvSpPr>
        <p:spPr>
          <a:xfrm>
            <a:off x="2764639" y="4844839"/>
            <a:ext cx="3617103"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6"/>
          <p:cNvSpPr txBox="1">
            <a:spLocks noGrp="1"/>
          </p:cNvSpPr>
          <p:nvPr>
            <p:ph type="sldNum" idx="12"/>
          </p:nvPr>
        </p:nvSpPr>
        <p:spPr>
          <a:xfrm>
            <a:off x="7425344" y="4844839"/>
            <a:ext cx="984019"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56" name="Google Shape;56;p6"/>
          <p:cNvCxnSpPr/>
          <p:nvPr/>
        </p:nvCxnSpPr>
        <p:spPr>
          <a:xfrm>
            <a:off x="905744" y="3257550"/>
            <a:ext cx="7406640" cy="0"/>
          </a:xfrm>
          <a:prstGeom prst="straightConnector1">
            <a:avLst/>
          </a:prstGeom>
          <a:noFill/>
          <a:ln w="9525" cap="flat" cmpd="sng">
            <a:solidFill>
              <a:srgbClr val="7F7F7F"/>
            </a:solidFill>
            <a:prstDash val="solid"/>
            <a:round/>
            <a:headEnd type="none" w="sm" len="sm"/>
            <a:tailEnd type="none" w="sm" len="sm"/>
          </a:ln>
        </p:spPr>
      </p:cxnSp>
      <p:grpSp>
        <p:nvGrpSpPr>
          <p:cNvPr id="57" name="Google Shape;57;p6"/>
          <p:cNvGrpSpPr/>
          <p:nvPr/>
        </p:nvGrpSpPr>
        <p:grpSpPr>
          <a:xfrm>
            <a:off x="0" y="4800600"/>
            <a:ext cx="1469231" cy="340519"/>
            <a:chOff x="0" y="4800600"/>
            <a:chExt cx="1469231" cy="340519"/>
          </a:xfrm>
        </p:grpSpPr>
        <p:pic>
          <p:nvPicPr>
            <p:cNvPr id="58" name="Google Shape;58;p6"/>
            <p:cNvPicPr preferRelativeResize="0"/>
            <p:nvPr/>
          </p:nvPicPr>
          <p:blipFill rotWithShape="1">
            <a:blip r:embed="rId2">
              <a:alphaModFix/>
            </a:blip>
            <a:srcRect t="29754" b="15996"/>
            <a:stretch/>
          </p:blipFill>
          <p:spPr>
            <a:xfrm>
              <a:off x="0" y="4805377"/>
              <a:ext cx="1469231" cy="335742"/>
            </a:xfrm>
            <a:prstGeom prst="rect">
              <a:avLst/>
            </a:prstGeom>
            <a:noFill/>
            <a:ln>
              <a:noFill/>
            </a:ln>
          </p:spPr>
        </p:pic>
        <p:sp>
          <p:nvSpPr>
            <p:cNvPr id="59" name="Google Shape;59;p6"/>
            <p:cNvSpPr/>
            <p:nvPr/>
          </p:nvSpPr>
          <p:spPr>
            <a:xfrm>
              <a:off x="0" y="4800600"/>
              <a:ext cx="1469231"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0"/>
        <p:cNvGrpSpPr/>
        <p:nvPr/>
      </p:nvGrpSpPr>
      <p:grpSpPr>
        <a:xfrm>
          <a:off x="0" y="0"/>
          <a:ext cx="0" cy="0"/>
          <a:chOff x="0" y="0"/>
          <a:chExt cx="0" cy="0"/>
        </a:xfrm>
      </p:grpSpPr>
      <p:sp>
        <p:nvSpPr>
          <p:cNvPr id="61" name="Google Shape;61;p7"/>
          <p:cNvSpPr txBox="1">
            <a:spLocks noGrp="1"/>
          </p:cNvSpPr>
          <p:nvPr>
            <p:ph type="title"/>
          </p:nvPr>
        </p:nvSpPr>
        <p:spPr>
          <a:xfrm>
            <a:off x="822960" y="214953"/>
            <a:ext cx="7543800" cy="1088068"/>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7"/>
          <p:cNvSpPr txBox="1">
            <a:spLocks noGrp="1"/>
          </p:cNvSpPr>
          <p:nvPr>
            <p:ph type="body" idx="1"/>
          </p:nvPr>
        </p:nvSpPr>
        <p:spPr>
          <a:xfrm>
            <a:off x="822960" y="1384301"/>
            <a:ext cx="3703320" cy="3017519"/>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900"/>
              </a:spcBef>
              <a:spcAft>
                <a:spcPts val="0"/>
              </a:spcAft>
              <a:buSzPts val="1800"/>
              <a:buChar char=" "/>
              <a:defRPr/>
            </a:lvl1pPr>
            <a:lvl2pPr marL="914400" lvl="1" indent="-342900" algn="l">
              <a:lnSpc>
                <a:spcPct val="90000"/>
              </a:lnSpc>
              <a:spcBef>
                <a:spcPts val="150"/>
              </a:spcBef>
              <a:spcAft>
                <a:spcPts val="0"/>
              </a:spcAft>
              <a:buSzPts val="1800"/>
              <a:buChar char="◦"/>
              <a:defRPr/>
            </a:lvl2pPr>
            <a:lvl3pPr marL="1371600" lvl="2" indent="-342900" algn="l">
              <a:lnSpc>
                <a:spcPct val="90000"/>
              </a:lnSpc>
              <a:spcBef>
                <a:spcPts val="30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42900" algn="l">
              <a:lnSpc>
                <a:spcPct val="90000"/>
              </a:lnSpc>
              <a:spcBef>
                <a:spcPts val="300"/>
              </a:spcBef>
              <a:spcAft>
                <a:spcPts val="0"/>
              </a:spcAft>
              <a:buSzPts val="1800"/>
              <a:buChar char="◦"/>
              <a:defRPr/>
            </a:lvl5pPr>
            <a:lvl6pPr marL="2743200" lvl="5" indent="-342900" algn="l">
              <a:lnSpc>
                <a:spcPct val="90000"/>
              </a:lnSpc>
              <a:spcBef>
                <a:spcPts val="300"/>
              </a:spcBef>
              <a:spcAft>
                <a:spcPts val="0"/>
              </a:spcAft>
              <a:buSzPts val="1800"/>
              <a:buChar char="◦"/>
              <a:defRPr/>
            </a:lvl6pPr>
            <a:lvl7pPr marL="3200400" lvl="6" indent="-342900" algn="l">
              <a:lnSpc>
                <a:spcPct val="90000"/>
              </a:lnSpc>
              <a:spcBef>
                <a:spcPts val="300"/>
              </a:spcBef>
              <a:spcAft>
                <a:spcPts val="0"/>
              </a:spcAft>
              <a:buSzPts val="1800"/>
              <a:buChar char="◦"/>
              <a:defRPr/>
            </a:lvl7pPr>
            <a:lvl8pPr marL="3657600" lvl="7" indent="-342900" algn="l">
              <a:lnSpc>
                <a:spcPct val="90000"/>
              </a:lnSpc>
              <a:spcBef>
                <a:spcPts val="300"/>
              </a:spcBef>
              <a:spcAft>
                <a:spcPts val="0"/>
              </a:spcAft>
              <a:buSzPts val="1800"/>
              <a:buChar char="◦"/>
              <a:defRPr/>
            </a:lvl8pPr>
            <a:lvl9pPr marL="4114800" lvl="8" indent="-342900" algn="l">
              <a:lnSpc>
                <a:spcPct val="90000"/>
              </a:lnSpc>
              <a:spcBef>
                <a:spcPts val="300"/>
              </a:spcBef>
              <a:spcAft>
                <a:spcPts val="300"/>
              </a:spcAft>
              <a:buSzPts val="1800"/>
              <a:buChar char="◦"/>
              <a:defRPr/>
            </a:lvl9pPr>
          </a:lstStyle>
          <a:p>
            <a:endParaRPr/>
          </a:p>
        </p:txBody>
      </p:sp>
      <p:sp>
        <p:nvSpPr>
          <p:cNvPr id="63" name="Google Shape;63;p7"/>
          <p:cNvSpPr txBox="1">
            <a:spLocks noGrp="1"/>
          </p:cNvSpPr>
          <p:nvPr>
            <p:ph type="body" idx="2"/>
          </p:nvPr>
        </p:nvSpPr>
        <p:spPr>
          <a:xfrm>
            <a:off x="4663440" y="1384301"/>
            <a:ext cx="3703320" cy="301752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900"/>
              </a:spcBef>
              <a:spcAft>
                <a:spcPts val="0"/>
              </a:spcAft>
              <a:buSzPts val="1800"/>
              <a:buChar char=" "/>
              <a:defRPr/>
            </a:lvl1pPr>
            <a:lvl2pPr marL="914400" lvl="1" indent="-342900" algn="l">
              <a:lnSpc>
                <a:spcPct val="90000"/>
              </a:lnSpc>
              <a:spcBef>
                <a:spcPts val="150"/>
              </a:spcBef>
              <a:spcAft>
                <a:spcPts val="0"/>
              </a:spcAft>
              <a:buSzPts val="1800"/>
              <a:buChar char="◦"/>
              <a:defRPr/>
            </a:lvl2pPr>
            <a:lvl3pPr marL="1371600" lvl="2" indent="-342900" algn="l">
              <a:lnSpc>
                <a:spcPct val="90000"/>
              </a:lnSpc>
              <a:spcBef>
                <a:spcPts val="30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42900" algn="l">
              <a:lnSpc>
                <a:spcPct val="90000"/>
              </a:lnSpc>
              <a:spcBef>
                <a:spcPts val="300"/>
              </a:spcBef>
              <a:spcAft>
                <a:spcPts val="0"/>
              </a:spcAft>
              <a:buSzPts val="1800"/>
              <a:buChar char="◦"/>
              <a:defRPr/>
            </a:lvl5pPr>
            <a:lvl6pPr marL="2743200" lvl="5" indent="-342900" algn="l">
              <a:lnSpc>
                <a:spcPct val="90000"/>
              </a:lnSpc>
              <a:spcBef>
                <a:spcPts val="300"/>
              </a:spcBef>
              <a:spcAft>
                <a:spcPts val="0"/>
              </a:spcAft>
              <a:buSzPts val="1800"/>
              <a:buChar char="◦"/>
              <a:defRPr/>
            </a:lvl6pPr>
            <a:lvl7pPr marL="3200400" lvl="6" indent="-342900" algn="l">
              <a:lnSpc>
                <a:spcPct val="90000"/>
              </a:lnSpc>
              <a:spcBef>
                <a:spcPts val="300"/>
              </a:spcBef>
              <a:spcAft>
                <a:spcPts val="0"/>
              </a:spcAft>
              <a:buSzPts val="1800"/>
              <a:buChar char="◦"/>
              <a:defRPr/>
            </a:lvl7pPr>
            <a:lvl8pPr marL="3657600" lvl="7" indent="-342900" algn="l">
              <a:lnSpc>
                <a:spcPct val="90000"/>
              </a:lnSpc>
              <a:spcBef>
                <a:spcPts val="300"/>
              </a:spcBef>
              <a:spcAft>
                <a:spcPts val="0"/>
              </a:spcAft>
              <a:buSzPts val="1800"/>
              <a:buChar char="◦"/>
              <a:defRPr/>
            </a:lvl8pPr>
            <a:lvl9pPr marL="4114800" lvl="8" indent="-342900" algn="l">
              <a:lnSpc>
                <a:spcPct val="90000"/>
              </a:lnSpc>
              <a:spcBef>
                <a:spcPts val="300"/>
              </a:spcBef>
              <a:spcAft>
                <a:spcPts val="300"/>
              </a:spcAft>
              <a:buSzPts val="1800"/>
              <a:buChar char="◦"/>
              <a:defRPr/>
            </a:lvl9pPr>
          </a:lstStyle>
          <a:p>
            <a:endParaRPr/>
          </a:p>
        </p:txBody>
      </p:sp>
      <p:sp>
        <p:nvSpPr>
          <p:cNvPr id="64" name="Google Shape;64;p7"/>
          <p:cNvSpPr txBox="1">
            <a:spLocks noGrp="1"/>
          </p:cNvSpPr>
          <p:nvPr>
            <p:ph type="dt" idx="10"/>
          </p:nvPr>
        </p:nvSpPr>
        <p:spPr>
          <a:xfrm>
            <a:off x="822961" y="4844839"/>
            <a:ext cx="1854203"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7"/>
          <p:cNvSpPr txBox="1">
            <a:spLocks noGrp="1"/>
          </p:cNvSpPr>
          <p:nvPr>
            <p:ph type="ftr" idx="11"/>
          </p:nvPr>
        </p:nvSpPr>
        <p:spPr>
          <a:xfrm>
            <a:off x="2764639" y="4844839"/>
            <a:ext cx="3617103"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7"/>
          <p:cNvSpPr txBox="1">
            <a:spLocks noGrp="1"/>
          </p:cNvSpPr>
          <p:nvPr>
            <p:ph type="sldNum" idx="12"/>
          </p:nvPr>
        </p:nvSpPr>
        <p:spPr>
          <a:xfrm>
            <a:off x="7425344" y="4844839"/>
            <a:ext cx="984019"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67" name="Google Shape;67;p7"/>
          <p:cNvGrpSpPr/>
          <p:nvPr/>
        </p:nvGrpSpPr>
        <p:grpSpPr>
          <a:xfrm>
            <a:off x="0" y="4800600"/>
            <a:ext cx="1469231" cy="340519"/>
            <a:chOff x="0" y="4800600"/>
            <a:chExt cx="1469231" cy="340519"/>
          </a:xfrm>
        </p:grpSpPr>
        <p:pic>
          <p:nvPicPr>
            <p:cNvPr id="68" name="Google Shape;68;p7"/>
            <p:cNvPicPr preferRelativeResize="0"/>
            <p:nvPr/>
          </p:nvPicPr>
          <p:blipFill rotWithShape="1">
            <a:blip r:embed="rId2">
              <a:alphaModFix/>
            </a:blip>
            <a:srcRect t="29754" b="15996"/>
            <a:stretch/>
          </p:blipFill>
          <p:spPr>
            <a:xfrm>
              <a:off x="0" y="4805377"/>
              <a:ext cx="1469231" cy="335742"/>
            </a:xfrm>
            <a:prstGeom prst="rect">
              <a:avLst/>
            </a:prstGeom>
            <a:noFill/>
            <a:ln>
              <a:noFill/>
            </a:ln>
          </p:spPr>
        </p:pic>
        <p:sp>
          <p:nvSpPr>
            <p:cNvPr id="69" name="Google Shape;69;p7"/>
            <p:cNvSpPr/>
            <p:nvPr/>
          </p:nvSpPr>
          <p:spPr>
            <a:xfrm>
              <a:off x="0" y="4800600"/>
              <a:ext cx="1469231"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0"/>
        <p:cNvGrpSpPr/>
        <p:nvPr/>
      </p:nvGrpSpPr>
      <p:grpSpPr>
        <a:xfrm>
          <a:off x="0" y="0"/>
          <a:ext cx="0" cy="0"/>
          <a:chOff x="0" y="0"/>
          <a:chExt cx="0" cy="0"/>
        </a:xfrm>
      </p:grpSpPr>
      <p:sp>
        <p:nvSpPr>
          <p:cNvPr id="71" name="Google Shape;71;p8"/>
          <p:cNvSpPr txBox="1">
            <a:spLocks noGrp="1"/>
          </p:cNvSpPr>
          <p:nvPr>
            <p:ph type="title"/>
          </p:nvPr>
        </p:nvSpPr>
        <p:spPr>
          <a:xfrm>
            <a:off x="822960" y="214953"/>
            <a:ext cx="7543800" cy="1088068"/>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8"/>
          <p:cNvSpPr txBox="1">
            <a:spLocks noGrp="1"/>
          </p:cNvSpPr>
          <p:nvPr>
            <p:ph type="body" idx="1"/>
          </p:nvPr>
        </p:nvSpPr>
        <p:spPr>
          <a:xfrm>
            <a:off x="822960" y="1384539"/>
            <a:ext cx="3703320" cy="55221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900"/>
              </a:spcBef>
              <a:spcAft>
                <a:spcPts val="0"/>
              </a:spcAft>
              <a:buSzPts val="1500"/>
              <a:buNone/>
              <a:defRPr sz="1500" b="0" cap="none">
                <a:solidFill>
                  <a:schemeClr val="dk2"/>
                </a:solidFill>
              </a:defRPr>
            </a:lvl1pPr>
            <a:lvl2pPr marL="914400" lvl="1" indent="-228600" algn="l">
              <a:lnSpc>
                <a:spcPct val="90000"/>
              </a:lnSpc>
              <a:spcBef>
                <a:spcPts val="150"/>
              </a:spcBef>
              <a:spcAft>
                <a:spcPts val="0"/>
              </a:spcAft>
              <a:buSzPts val="1500"/>
              <a:buNone/>
              <a:defRPr sz="1500" b="1"/>
            </a:lvl2pPr>
            <a:lvl3pPr marL="1371600" lvl="2" indent="-228600" algn="l">
              <a:lnSpc>
                <a:spcPct val="90000"/>
              </a:lnSpc>
              <a:spcBef>
                <a:spcPts val="300"/>
              </a:spcBef>
              <a:spcAft>
                <a:spcPts val="0"/>
              </a:spcAft>
              <a:buSzPts val="1350"/>
              <a:buNone/>
              <a:defRPr sz="1350" b="1"/>
            </a:lvl3pPr>
            <a:lvl4pPr marL="1828800" lvl="3" indent="-228600" algn="l">
              <a:lnSpc>
                <a:spcPct val="90000"/>
              </a:lnSpc>
              <a:spcBef>
                <a:spcPts val="300"/>
              </a:spcBef>
              <a:spcAft>
                <a:spcPts val="0"/>
              </a:spcAft>
              <a:buSzPts val="1200"/>
              <a:buNone/>
              <a:defRPr sz="1200" b="1"/>
            </a:lvl4pPr>
            <a:lvl5pPr marL="2286000" lvl="4" indent="-228600" algn="l">
              <a:lnSpc>
                <a:spcPct val="90000"/>
              </a:lnSpc>
              <a:spcBef>
                <a:spcPts val="300"/>
              </a:spcBef>
              <a:spcAft>
                <a:spcPts val="0"/>
              </a:spcAft>
              <a:buSzPts val="1200"/>
              <a:buNone/>
              <a:defRPr sz="1200" b="1"/>
            </a:lvl5pPr>
            <a:lvl6pPr marL="2743200" lvl="5" indent="-228600" algn="l">
              <a:lnSpc>
                <a:spcPct val="90000"/>
              </a:lnSpc>
              <a:spcBef>
                <a:spcPts val="300"/>
              </a:spcBef>
              <a:spcAft>
                <a:spcPts val="0"/>
              </a:spcAft>
              <a:buSzPts val="1200"/>
              <a:buNone/>
              <a:defRPr sz="1200" b="1"/>
            </a:lvl6pPr>
            <a:lvl7pPr marL="3200400" lvl="6" indent="-228600" algn="l">
              <a:lnSpc>
                <a:spcPct val="90000"/>
              </a:lnSpc>
              <a:spcBef>
                <a:spcPts val="300"/>
              </a:spcBef>
              <a:spcAft>
                <a:spcPts val="0"/>
              </a:spcAft>
              <a:buSzPts val="1200"/>
              <a:buNone/>
              <a:defRPr sz="1200" b="1"/>
            </a:lvl7pPr>
            <a:lvl8pPr marL="3657600" lvl="7" indent="-228600" algn="l">
              <a:lnSpc>
                <a:spcPct val="90000"/>
              </a:lnSpc>
              <a:spcBef>
                <a:spcPts val="300"/>
              </a:spcBef>
              <a:spcAft>
                <a:spcPts val="0"/>
              </a:spcAft>
              <a:buSzPts val="1200"/>
              <a:buNone/>
              <a:defRPr sz="1200" b="1"/>
            </a:lvl8pPr>
            <a:lvl9pPr marL="4114800" lvl="8" indent="-228600" algn="l">
              <a:lnSpc>
                <a:spcPct val="90000"/>
              </a:lnSpc>
              <a:spcBef>
                <a:spcPts val="300"/>
              </a:spcBef>
              <a:spcAft>
                <a:spcPts val="300"/>
              </a:spcAft>
              <a:buSzPts val="1200"/>
              <a:buNone/>
              <a:defRPr sz="1200" b="1"/>
            </a:lvl9pPr>
          </a:lstStyle>
          <a:p>
            <a:endParaRPr/>
          </a:p>
        </p:txBody>
      </p:sp>
      <p:sp>
        <p:nvSpPr>
          <p:cNvPr id="73" name="Google Shape;73;p8"/>
          <p:cNvSpPr txBox="1">
            <a:spLocks noGrp="1"/>
          </p:cNvSpPr>
          <p:nvPr>
            <p:ph type="body" idx="2"/>
          </p:nvPr>
        </p:nvSpPr>
        <p:spPr>
          <a:xfrm>
            <a:off x="822960" y="1936751"/>
            <a:ext cx="3703320" cy="246507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900"/>
              </a:spcBef>
              <a:spcAft>
                <a:spcPts val="0"/>
              </a:spcAft>
              <a:buSzPts val="1800"/>
              <a:buChar char=" "/>
              <a:defRPr/>
            </a:lvl1pPr>
            <a:lvl2pPr marL="914400" lvl="1" indent="-342900" algn="l">
              <a:lnSpc>
                <a:spcPct val="90000"/>
              </a:lnSpc>
              <a:spcBef>
                <a:spcPts val="150"/>
              </a:spcBef>
              <a:spcAft>
                <a:spcPts val="0"/>
              </a:spcAft>
              <a:buSzPts val="1800"/>
              <a:buChar char="◦"/>
              <a:defRPr/>
            </a:lvl2pPr>
            <a:lvl3pPr marL="1371600" lvl="2" indent="-342900" algn="l">
              <a:lnSpc>
                <a:spcPct val="90000"/>
              </a:lnSpc>
              <a:spcBef>
                <a:spcPts val="30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42900" algn="l">
              <a:lnSpc>
                <a:spcPct val="90000"/>
              </a:lnSpc>
              <a:spcBef>
                <a:spcPts val="300"/>
              </a:spcBef>
              <a:spcAft>
                <a:spcPts val="0"/>
              </a:spcAft>
              <a:buSzPts val="1800"/>
              <a:buChar char="◦"/>
              <a:defRPr/>
            </a:lvl5pPr>
            <a:lvl6pPr marL="2743200" lvl="5" indent="-342900" algn="l">
              <a:lnSpc>
                <a:spcPct val="90000"/>
              </a:lnSpc>
              <a:spcBef>
                <a:spcPts val="300"/>
              </a:spcBef>
              <a:spcAft>
                <a:spcPts val="0"/>
              </a:spcAft>
              <a:buSzPts val="1800"/>
              <a:buChar char="◦"/>
              <a:defRPr/>
            </a:lvl6pPr>
            <a:lvl7pPr marL="3200400" lvl="6" indent="-342900" algn="l">
              <a:lnSpc>
                <a:spcPct val="90000"/>
              </a:lnSpc>
              <a:spcBef>
                <a:spcPts val="300"/>
              </a:spcBef>
              <a:spcAft>
                <a:spcPts val="0"/>
              </a:spcAft>
              <a:buSzPts val="1800"/>
              <a:buChar char="◦"/>
              <a:defRPr/>
            </a:lvl7pPr>
            <a:lvl8pPr marL="3657600" lvl="7" indent="-342900" algn="l">
              <a:lnSpc>
                <a:spcPct val="90000"/>
              </a:lnSpc>
              <a:spcBef>
                <a:spcPts val="300"/>
              </a:spcBef>
              <a:spcAft>
                <a:spcPts val="0"/>
              </a:spcAft>
              <a:buSzPts val="1800"/>
              <a:buChar char="◦"/>
              <a:defRPr/>
            </a:lvl8pPr>
            <a:lvl9pPr marL="4114800" lvl="8" indent="-342900" algn="l">
              <a:lnSpc>
                <a:spcPct val="90000"/>
              </a:lnSpc>
              <a:spcBef>
                <a:spcPts val="300"/>
              </a:spcBef>
              <a:spcAft>
                <a:spcPts val="300"/>
              </a:spcAft>
              <a:buSzPts val="1800"/>
              <a:buChar char="◦"/>
              <a:defRPr/>
            </a:lvl9pPr>
          </a:lstStyle>
          <a:p>
            <a:endParaRPr/>
          </a:p>
        </p:txBody>
      </p:sp>
      <p:sp>
        <p:nvSpPr>
          <p:cNvPr id="74" name="Google Shape;74;p8"/>
          <p:cNvSpPr txBox="1">
            <a:spLocks noGrp="1"/>
          </p:cNvSpPr>
          <p:nvPr>
            <p:ph type="body" idx="3"/>
          </p:nvPr>
        </p:nvSpPr>
        <p:spPr>
          <a:xfrm>
            <a:off x="4663440" y="1384539"/>
            <a:ext cx="3703320" cy="55221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900"/>
              </a:spcBef>
              <a:spcAft>
                <a:spcPts val="0"/>
              </a:spcAft>
              <a:buSzPts val="1500"/>
              <a:buNone/>
              <a:defRPr sz="1500" b="0" cap="none">
                <a:solidFill>
                  <a:schemeClr val="dk2"/>
                </a:solidFill>
              </a:defRPr>
            </a:lvl1pPr>
            <a:lvl2pPr marL="914400" lvl="1" indent="-228600" algn="l">
              <a:lnSpc>
                <a:spcPct val="90000"/>
              </a:lnSpc>
              <a:spcBef>
                <a:spcPts val="150"/>
              </a:spcBef>
              <a:spcAft>
                <a:spcPts val="0"/>
              </a:spcAft>
              <a:buSzPts val="1500"/>
              <a:buNone/>
              <a:defRPr sz="1500" b="1"/>
            </a:lvl2pPr>
            <a:lvl3pPr marL="1371600" lvl="2" indent="-228600" algn="l">
              <a:lnSpc>
                <a:spcPct val="90000"/>
              </a:lnSpc>
              <a:spcBef>
                <a:spcPts val="300"/>
              </a:spcBef>
              <a:spcAft>
                <a:spcPts val="0"/>
              </a:spcAft>
              <a:buSzPts val="1350"/>
              <a:buNone/>
              <a:defRPr sz="1350" b="1"/>
            </a:lvl3pPr>
            <a:lvl4pPr marL="1828800" lvl="3" indent="-228600" algn="l">
              <a:lnSpc>
                <a:spcPct val="90000"/>
              </a:lnSpc>
              <a:spcBef>
                <a:spcPts val="300"/>
              </a:spcBef>
              <a:spcAft>
                <a:spcPts val="0"/>
              </a:spcAft>
              <a:buSzPts val="1200"/>
              <a:buNone/>
              <a:defRPr sz="1200" b="1"/>
            </a:lvl4pPr>
            <a:lvl5pPr marL="2286000" lvl="4" indent="-228600" algn="l">
              <a:lnSpc>
                <a:spcPct val="90000"/>
              </a:lnSpc>
              <a:spcBef>
                <a:spcPts val="300"/>
              </a:spcBef>
              <a:spcAft>
                <a:spcPts val="0"/>
              </a:spcAft>
              <a:buSzPts val="1200"/>
              <a:buNone/>
              <a:defRPr sz="1200" b="1"/>
            </a:lvl5pPr>
            <a:lvl6pPr marL="2743200" lvl="5" indent="-228600" algn="l">
              <a:lnSpc>
                <a:spcPct val="90000"/>
              </a:lnSpc>
              <a:spcBef>
                <a:spcPts val="300"/>
              </a:spcBef>
              <a:spcAft>
                <a:spcPts val="0"/>
              </a:spcAft>
              <a:buSzPts val="1200"/>
              <a:buNone/>
              <a:defRPr sz="1200" b="1"/>
            </a:lvl6pPr>
            <a:lvl7pPr marL="3200400" lvl="6" indent="-228600" algn="l">
              <a:lnSpc>
                <a:spcPct val="90000"/>
              </a:lnSpc>
              <a:spcBef>
                <a:spcPts val="300"/>
              </a:spcBef>
              <a:spcAft>
                <a:spcPts val="0"/>
              </a:spcAft>
              <a:buSzPts val="1200"/>
              <a:buNone/>
              <a:defRPr sz="1200" b="1"/>
            </a:lvl7pPr>
            <a:lvl8pPr marL="3657600" lvl="7" indent="-228600" algn="l">
              <a:lnSpc>
                <a:spcPct val="90000"/>
              </a:lnSpc>
              <a:spcBef>
                <a:spcPts val="300"/>
              </a:spcBef>
              <a:spcAft>
                <a:spcPts val="0"/>
              </a:spcAft>
              <a:buSzPts val="1200"/>
              <a:buNone/>
              <a:defRPr sz="1200" b="1"/>
            </a:lvl8pPr>
            <a:lvl9pPr marL="4114800" lvl="8" indent="-228600" algn="l">
              <a:lnSpc>
                <a:spcPct val="90000"/>
              </a:lnSpc>
              <a:spcBef>
                <a:spcPts val="300"/>
              </a:spcBef>
              <a:spcAft>
                <a:spcPts val="300"/>
              </a:spcAft>
              <a:buSzPts val="1200"/>
              <a:buNone/>
              <a:defRPr sz="1200" b="1"/>
            </a:lvl9pPr>
          </a:lstStyle>
          <a:p>
            <a:endParaRPr/>
          </a:p>
        </p:txBody>
      </p:sp>
      <p:sp>
        <p:nvSpPr>
          <p:cNvPr id="75" name="Google Shape;75;p8"/>
          <p:cNvSpPr txBox="1">
            <a:spLocks noGrp="1"/>
          </p:cNvSpPr>
          <p:nvPr>
            <p:ph type="body" idx="4"/>
          </p:nvPr>
        </p:nvSpPr>
        <p:spPr>
          <a:xfrm>
            <a:off x="4663440" y="1936751"/>
            <a:ext cx="3703320" cy="246507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900"/>
              </a:spcBef>
              <a:spcAft>
                <a:spcPts val="0"/>
              </a:spcAft>
              <a:buSzPts val="1800"/>
              <a:buChar char=" "/>
              <a:defRPr/>
            </a:lvl1pPr>
            <a:lvl2pPr marL="914400" lvl="1" indent="-342900" algn="l">
              <a:lnSpc>
                <a:spcPct val="90000"/>
              </a:lnSpc>
              <a:spcBef>
                <a:spcPts val="150"/>
              </a:spcBef>
              <a:spcAft>
                <a:spcPts val="0"/>
              </a:spcAft>
              <a:buSzPts val="1800"/>
              <a:buChar char="◦"/>
              <a:defRPr/>
            </a:lvl2pPr>
            <a:lvl3pPr marL="1371600" lvl="2" indent="-342900" algn="l">
              <a:lnSpc>
                <a:spcPct val="90000"/>
              </a:lnSpc>
              <a:spcBef>
                <a:spcPts val="30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42900" algn="l">
              <a:lnSpc>
                <a:spcPct val="90000"/>
              </a:lnSpc>
              <a:spcBef>
                <a:spcPts val="300"/>
              </a:spcBef>
              <a:spcAft>
                <a:spcPts val="0"/>
              </a:spcAft>
              <a:buSzPts val="1800"/>
              <a:buChar char="◦"/>
              <a:defRPr/>
            </a:lvl5pPr>
            <a:lvl6pPr marL="2743200" lvl="5" indent="-342900" algn="l">
              <a:lnSpc>
                <a:spcPct val="90000"/>
              </a:lnSpc>
              <a:spcBef>
                <a:spcPts val="300"/>
              </a:spcBef>
              <a:spcAft>
                <a:spcPts val="0"/>
              </a:spcAft>
              <a:buSzPts val="1800"/>
              <a:buChar char="◦"/>
              <a:defRPr/>
            </a:lvl6pPr>
            <a:lvl7pPr marL="3200400" lvl="6" indent="-342900" algn="l">
              <a:lnSpc>
                <a:spcPct val="90000"/>
              </a:lnSpc>
              <a:spcBef>
                <a:spcPts val="300"/>
              </a:spcBef>
              <a:spcAft>
                <a:spcPts val="0"/>
              </a:spcAft>
              <a:buSzPts val="1800"/>
              <a:buChar char="◦"/>
              <a:defRPr/>
            </a:lvl7pPr>
            <a:lvl8pPr marL="3657600" lvl="7" indent="-342900" algn="l">
              <a:lnSpc>
                <a:spcPct val="90000"/>
              </a:lnSpc>
              <a:spcBef>
                <a:spcPts val="300"/>
              </a:spcBef>
              <a:spcAft>
                <a:spcPts val="0"/>
              </a:spcAft>
              <a:buSzPts val="1800"/>
              <a:buChar char="◦"/>
              <a:defRPr/>
            </a:lvl8pPr>
            <a:lvl9pPr marL="4114800" lvl="8" indent="-342900" algn="l">
              <a:lnSpc>
                <a:spcPct val="90000"/>
              </a:lnSpc>
              <a:spcBef>
                <a:spcPts val="300"/>
              </a:spcBef>
              <a:spcAft>
                <a:spcPts val="300"/>
              </a:spcAft>
              <a:buSzPts val="1800"/>
              <a:buChar char="◦"/>
              <a:defRPr/>
            </a:lvl9pPr>
          </a:lstStyle>
          <a:p>
            <a:endParaRPr/>
          </a:p>
        </p:txBody>
      </p:sp>
      <p:sp>
        <p:nvSpPr>
          <p:cNvPr id="76" name="Google Shape;76;p8"/>
          <p:cNvSpPr txBox="1">
            <a:spLocks noGrp="1"/>
          </p:cNvSpPr>
          <p:nvPr>
            <p:ph type="dt" idx="10"/>
          </p:nvPr>
        </p:nvSpPr>
        <p:spPr>
          <a:xfrm>
            <a:off x="822961" y="4844839"/>
            <a:ext cx="1854203"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8"/>
          <p:cNvSpPr txBox="1">
            <a:spLocks noGrp="1"/>
          </p:cNvSpPr>
          <p:nvPr>
            <p:ph type="ftr" idx="11"/>
          </p:nvPr>
        </p:nvSpPr>
        <p:spPr>
          <a:xfrm>
            <a:off x="2764639" y="4844839"/>
            <a:ext cx="3617103"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8"/>
          <p:cNvSpPr txBox="1">
            <a:spLocks noGrp="1"/>
          </p:cNvSpPr>
          <p:nvPr>
            <p:ph type="sldNum" idx="12"/>
          </p:nvPr>
        </p:nvSpPr>
        <p:spPr>
          <a:xfrm>
            <a:off x="7425344" y="4844839"/>
            <a:ext cx="984019"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79" name="Google Shape;79;p8"/>
          <p:cNvGrpSpPr/>
          <p:nvPr/>
        </p:nvGrpSpPr>
        <p:grpSpPr>
          <a:xfrm>
            <a:off x="0" y="4800600"/>
            <a:ext cx="1469231" cy="340519"/>
            <a:chOff x="0" y="4800600"/>
            <a:chExt cx="1469231" cy="340519"/>
          </a:xfrm>
        </p:grpSpPr>
        <p:pic>
          <p:nvPicPr>
            <p:cNvPr id="80" name="Google Shape;80;p8"/>
            <p:cNvPicPr preferRelativeResize="0"/>
            <p:nvPr/>
          </p:nvPicPr>
          <p:blipFill rotWithShape="1">
            <a:blip r:embed="rId2">
              <a:alphaModFix/>
            </a:blip>
            <a:srcRect t="29754" b="15996"/>
            <a:stretch/>
          </p:blipFill>
          <p:spPr>
            <a:xfrm>
              <a:off x="0" y="4805377"/>
              <a:ext cx="1469231" cy="335742"/>
            </a:xfrm>
            <a:prstGeom prst="rect">
              <a:avLst/>
            </a:prstGeom>
            <a:noFill/>
            <a:ln>
              <a:noFill/>
            </a:ln>
          </p:spPr>
        </p:pic>
        <p:sp>
          <p:nvSpPr>
            <p:cNvPr id="81" name="Google Shape;81;p8"/>
            <p:cNvSpPr/>
            <p:nvPr/>
          </p:nvSpPr>
          <p:spPr>
            <a:xfrm>
              <a:off x="0" y="4800600"/>
              <a:ext cx="1469231"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2"/>
        <p:cNvGrpSpPr/>
        <p:nvPr/>
      </p:nvGrpSpPr>
      <p:grpSpPr>
        <a:xfrm>
          <a:off x="0" y="0"/>
          <a:ext cx="0" cy="0"/>
          <a:chOff x="0" y="0"/>
          <a:chExt cx="0" cy="0"/>
        </a:xfrm>
      </p:grpSpPr>
      <p:sp>
        <p:nvSpPr>
          <p:cNvPr id="83" name="Google Shape;83;p9"/>
          <p:cNvSpPr txBox="1">
            <a:spLocks noGrp="1"/>
          </p:cNvSpPr>
          <p:nvPr>
            <p:ph type="title"/>
          </p:nvPr>
        </p:nvSpPr>
        <p:spPr>
          <a:xfrm>
            <a:off x="822960" y="214953"/>
            <a:ext cx="7543800" cy="1088068"/>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9"/>
          <p:cNvSpPr txBox="1">
            <a:spLocks noGrp="1"/>
          </p:cNvSpPr>
          <p:nvPr>
            <p:ph type="dt" idx="10"/>
          </p:nvPr>
        </p:nvSpPr>
        <p:spPr>
          <a:xfrm>
            <a:off x="822961" y="4844839"/>
            <a:ext cx="1854203"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9"/>
          <p:cNvSpPr txBox="1">
            <a:spLocks noGrp="1"/>
          </p:cNvSpPr>
          <p:nvPr>
            <p:ph type="ftr" idx="11"/>
          </p:nvPr>
        </p:nvSpPr>
        <p:spPr>
          <a:xfrm>
            <a:off x="2764639" y="4844839"/>
            <a:ext cx="3617103"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9"/>
          <p:cNvSpPr txBox="1">
            <a:spLocks noGrp="1"/>
          </p:cNvSpPr>
          <p:nvPr>
            <p:ph type="sldNum" idx="12"/>
          </p:nvPr>
        </p:nvSpPr>
        <p:spPr>
          <a:xfrm>
            <a:off x="7425344" y="4844839"/>
            <a:ext cx="984019"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87" name="Google Shape;87;p9"/>
          <p:cNvGrpSpPr/>
          <p:nvPr/>
        </p:nvGrpSpPr>
        <p:grpSpPr>
          <a:xfrm>
            <a:off x="0" y="4800600"/>
            <a:ext cx="1469231" cy="340519"/>
            <a:chOff x="0" y="4800600"/>
            <a:chExt cx="1469231" cy="340519"/>
          </a:xfrm>
        </p:grpSpPr>
        <p:pic>
          <p:nvPicPr>
            <p:cNvPr id="88" name="Google Shape;88;p9"/>
            <p:cNvPicPr preferRelativeResize="0"/>
            <p:nvPr/>
          </p:nvPicPr>
          <p:blipFill rotWithShape="1">
            <a:blip r:embed="rId2">
              <a:alphaModFix/>
            </a:blip>
            <a:srcRect t="29754" b="15996"/>
            <a:stretch/>
          </p:blipFill>
          <p:spPr>
            <a:xfrm>
              <a:off x="0" y="4805377"/>
              <a:ext cx="1469231" cy="335742"/>
            </a:xfrm>
            <a:prstGeom prst="rect">
              <a:avLst/>
            </a:prstGeom>
            <a:noFill/>
            <a:ln>
              <a:noFill/>
            </a:ln>
          </p:spPr>
        </p:pic>
        <p:sp>
          <p:nvSpPr>
            <p:cNvPr id="89" name="Google Shape;89;p9"/>
            <p:cNvSpPr/>
            <p:nvPr/>
          </p:nvSpPr>
          <p:spPr>
            <a:xfrm>
              <a:off x="0" y="4800600"/>
              <a:ext cx="1469231"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90"/>
        <p:cNvGrpSpPr/>
        <p:nvPr/>
      </p:nvGrpSpPr>
      <p:grpSpPr>
        <a:xfrm>
          <a:off x="0" y="0"/>
          <a:ext cx="0" cy="0"/>
          <a:chOff x="0" y="0"/>
          <a:chExt cx="0" cy="0"/>
        </a:xfrm>
      </p:grpSpPr>
      <p:sp>
        <p:nvSpPr>
          <p:cNvPr id="91" name="Google Shape;91;p10"/>
          <p:cNvSpPr/>
          <p:nvPr/>
        </p:nvSpPr>
        <p:spPr>
          <a:xfrm>
            <a:off x="13" y="0"/>
            <a:ext cx="3038093" cy="51435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 name="Google Shape;92;p10"/>
          <p:cNvSpPr/>
          <p:nvPr/>
        </p:nvSpPr>
        <p:spPr>
          <a:xfrm>
            <a:off x="3030053" y="0"/>
            <a:ext cx="48006" cy="51435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10"/>
          <p:cNvSpPr txBox="1">
            <a:spLocks noGrp="1"/>
          </p:cNvSpPr>
          <p:nvPr>
            <p:ph type="title"/>
          </p:nvPr>
        </p:nvSpPr>
        <p:spPr>
          <a:xfrm>
            <a:off x="342900" y="445769"/>
            <a:ext cx="2400300" cy="17145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2700"/>
              <a:buFont typeface="Calibri"/>
              <a:buNone/>
              <a:defRPr sz="2700" b="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0"/>
          <p:cNvSpPr txBox="1">
            <a:spLocks noGrp="1"/>
          </p:cNvSpPr>
          <p:nvPr>
            <p:ph type="body" idx="1"/>
          </p:nvPr>
        </p:nvSpPr>
        <p:spPr>
          <a:xfrm>
            <a:off x="3600450" y="548640"/>
            <a:ext cx="4869180" cy="394335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900"/>
              </a:spcBef>
              <a:spcAft>
                <a:spcPts val="0"/>
              </a:spcAft>
              <a:buSzPts val="1800"/>
              <a:buChar char=" "/>
              <a:defRPr/>
            </a:lvl1pPr>
            <a:lvl2pPr marL="914400" lvl="1" indent="-342900" algn="l">
              <a:lnSpc>
                <a:spcPct val="90000"/>
              </a:lnSpc>
              <a:spcBef>
                <a:spcPts val="150"/>
              </a:spcBef>
              <a:spcAft>
                <a:spcPts val="0"/>
              </a:spcAft>
              <a:buSzPts val="1800"/>
              <a:buChar char="◦"/>
              <a:defRPr/>
            </a:lvl2pPr>
            <a:lvl3pPr marL="1371600" lvl="2" indent="-342900" algn="l">
              <a:lnSpc>
                <a:spcPct val="90000"/>
              </a:lnSpc>
              <a:spcBef>
                <a:spcPts val="30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42900" algn="l">
              <a:lnSpc>
                <a:spcPct val="90000"/>
              </a:lnSpc>
              <a:spcBef>
                <a:spcPts val="300"/>
              </a:spcBef>
              <a:spcAft>
                <a:spcPts val="0"/>
              </a:spcAft>
              <a:buSzPts val="1800"/>
              <a:buChar char="◦"/>
              <a:defRPr/>
            </a:lvl5pPr>
            <a:lvl6pPr marL="2743200" lvl="5" indent="-342900" algn="l">
              <a:lnSpc>
                <a:spcPct val="90000"/>
              </a:lnSpc>
              <a:spcBef>
                <a:spcPts val="300"/>
              </a:spcBef>
              <a:spcAft>
                <a:spcPts val="0"/>
              </a:spcAft>
              <a:buSzPts val="1800"/>
              <a:buChar char="◦"/>
              <a:defRPr/>
            </a:lvl6pPr>
            <a:lvl7pPr marL="3200400" lvl="6" indent="-342900" algn="l">
              <a:lnSpc>
                <a:spcPct val="90000"/>
              </a:lnSpc>
              <a:spcBef>
                <a:spcPts val="300"/>
              </a:spcBef>
              <a:spcAft>
                <a:spcPts val="0"/>
              </a:spcAft>
              <a:buSzPts val="1800"/>
              <a:buChar char="◦"/>
              <a:defRPr/>
            </a:lvl7pPr>
            <a:lvl8pPr marL="3657600" lvl="7" indent="-342900" algn="l">
              <a:lnSpc>
                <a:spcPct val="90000"/>
              </a:lnSpc>
              <a:spcBef>
                <a:spcPts val="300"/>
              </a:spcBef>
              <a:spcAft>
                <a:spcPts val="0"/>
              </a:spcAft>
              <a:buSzPts val="1800"/>
              <a:buChar char="◦"/>
              <a:defRPr/>
            </a:lvl8pPr>
            <a:lvl9pPr marL="4114800" lvl="8" indent="-342900" algn="l">
              <a:lnSpc>
                <a:spcPct val="90000"/>
              </a:lnSpc>
              <a:spcBef>
                <a:spcPts val="300"/>
              </a:spcBef>
              <a:spcAft>
                <a:spcPts val="300"/>
              </a:spcAft>
              <a:buSzPts val="1800"/>
              <a:buChar char="◦"/>
              <a:defRPr/>
            </a:lvl9pPr>
          </a:lstStyle>
          <a:p>
            <a:endParaRPr/>
          </a:p>
        </p:txBody>
      </p:sp>
      <p:sp>
        <p:nvSpPr>
          <p:cNvPr id="95" name="Google Shape;95;p10"/>
          <p:cNvSpPr txBox="1">
            <a:spLocks noGrp="1"/>
          </p:cNvSpPr>
          <p:nvPr>
            <p:ph type="body" idx="2"/>
          </p:nvPr>
        </p:nvSpPr>
        <p:spPr>
          <a:xfrm>
            <a:off x="342900" y="2194560"/>
            <a:ext cx="2400300" cy="25343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900"/>
              </a:spcBef>
              <a:spcAft>
                <a:spcPts val="0"/>
              </a:spcAft>
              <a:buSzPts val="1125"/>
              <a:buNone/>
              <a:defRPr sz="1125">
                <a:solidFill>
                  <a:srgbClr val="FFFFFF"/>
                </a:solidFill>
              </a:defRPr>
            </a:lvl1pPr>
            <a:lvl2pPr marL="914400" lvl="1" indent="-228600" algn="l">
              <a:lnSpc>
                <a:spcPct val="90000"/>
              </a:lnSpc>
              <a:spcBef>
                <a:spcPts val="150"/>
              </a:spcBef>
              <a:spcAft>
                <a:spcPts val="0"/>
              </a:spcAft>
              <a:buSzPts val="900"/>
              <a:buNone/>
              <a:defRPr sz="900"/>
            </a:lvl2pPr>
            <a:lvl3pPr marL="1371600" lvl="2" indent="-228600" algn="l">
              <a:lnSpc>
                <a:spcPct val="90000"/>
              </a:lnSpc>
              <a:spcBef>
                <a:spcPts val="300"/>
              </a:spcBef>
              <a:spcAft>
                <a:spcPts val="0"/>
              </a:spcAft>
              <a:buSzPts val="750"/>
              <a:buNone/>
              <a:defRPr sz="750"/>
            </a:lvl3pPr>
            <a:lvl4pPr marL="1828800" lvl="3" indent="-228600" algn="l">
              <a:lnSpc>
                <a:spcPct val="90000"/>
              </a:lnSpc>
              <a:spcBef>
                <a:spcPts val="300"/>
              </a:spcBef>
              <a:spcAft>
                <a:spcPts val="0"/>
              </a:spcAft>
              <a:buSzPts val="675"/>
              <a:buNone/>
              <a:defRPr sz="675"/>
            </a:lvl4pPr>
            <a:lvl5pPr marL="2286000" lvl="4" indent="-228600" algn="l">
              <a:lnSpc>
                <a:spcPct val="90000"/>
              </a:lnSpc>
              <a:spcBef>
                <a:spcPts val="300"/>
              </a:spcBef>
              <a:spcAft>
                <a:spcPts val="0"/>
              </a:spcAft>
              <a:buSzPts val="675"/>
              <a:buNone/>
              <a:defRPr sz="675"/>
            </a:lvl5pPr>
            <a:lvl6pPr marL="2743200" lvl="5" indent="-228600" algn="l">
              <a:lnSpc>
                <a:spcPct val="90000"/>
              </a:lnSpc>
              <a:spcBef>
                <a:spcPts val="300"/>
              </a:spcBef>
              <a:spcAft>
                <a:spcPts val="0"/>
              </a:spcAft>
              <a:buSzPts val="675"/>
              <a:buNone/>
              <a:defRPr sz="675"/>
            </a:lvl6pPr>
            <a:lvl7pPr marL="3200400" lvl="6" indent="-228600" algn="l">
              <a:lnSpc>
                <a:spcPct val="90000"/>
              </a:lnSpc>
              <a:spcBef>
                <a:spcPts val="300"/>
              </a:spcBef>
              <a:spcAft>
                <a:spcPts val="0"/>
              </a:spcAft>
              <a:buSzPts val="675"/>
              <a:buNone/>
              <a:defRPr sz="675"/>
            </a:lvl7pPr>
            <a:lvl8pPr marL="3657600" lvl="7" indent="-228600" algn="l">
              <a:lnSpc>
                <a:spcPct val="90000"/>
              </a:lnSpc>
              <a:spcBef>
                <a:spcPts val="300"/>
              </a:spcBef>
              <a:spcAft>
                <a:spcPts val="0"/>
              </a:spcAft>
              <a:buSzPts val="675"/>
              <a:buNone/>
              <a:defRPr sz="675"/>
            </a:lvl8pPr>
            <a:lvl9pPr marL="4114800" lvl="8" indent="-228600" algn="l">
              <a:lnSpc>
                <a:spcPct val="90000"/>
              </a:lnSpc>
              <a:spcBef>
                <a:spcPts val="300"/>
              </a:spcBef>
              <a:spcAft>
                <a:spcPts val="300"/>
              </a:spcAft>
              <a:buSzPts val="675"/>
              <a:buNone/>
              <a:defRPr sz="675"/>
            </a:lvl9pPr>
          </a:lstStyle>
          <a:p>
            <a:endParaRPr/>
          </a:p>
        </p:txBody>
      </p:sp>
      <p:sp>
        <p:nvSpPr>
          <p:cNvPr id="96" name="Google Shape;96;p10"/>
          <p:cNvSpPr txBox="1">
            <a:spLocks noGrp="1"/>
          </p:cNvSpPr>
          <p:nvPr>
            <p:ph type="dt" idx="10"/>
          </p:nvPr>
        </p:nvSpPr>
        <p:spPr>
          <a:xfrm>
            <a:off x="349134" y="4844839"/>
            <a:ext cx="1963883"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0"/>
          <p:cNvSpPr txBox="1">
            <a:spLocks noGrp="1"/>
          </p:cNvSpPr>
          <p:nvPr>
            <p:ph type="ftr" idx="11"/>
          </p:nvPr>
        </p:nvSpPr>
        <p:spPr>
          <a:xfrm>
            <a:off x="3600450" y="4844839"/>
            <a:ext cx="348615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0"/>
          <p:cNvSpPr txBox="1">
            <a:spLocks noGrp="1"/>
          </p:cNvSpPr>
          <p:nvPr>
            <p:ph type="sldNum" idx="12"/>
          </p:nvPr>
        </p:nvSpPr>
        <p:spPr>
          <a:xfrm>
            <a:off x="7425344" y="4844839"/>
            <a:ext cx="984019"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99" name="Google Shape;99;p10"/>
          <p:cNvGrpSpPr/>
          <p:nvPr/>
        </p:nvGrpSpPr>
        <p:grpSpPr>
          <a:xfrm>
            <a:off x="0" y="4800600"/>
            <a:ext cx="1469231" cy="340519"/>
            <a:chOff x="0" y="4800600"/>
            <a:chExt cx="1469231" cy="340519"/>
          </a:xfrm>
        </p:grpSpPr>
        <p:pic>
          <p:nvPicPr>
            <p:cNvPr id="100" name="Google Shape;100;p10"/>
            <p:cNvPicPr preferRelativeResize="0"/>
            <p:nvPr/>
          </p:nvPicPr>
          <p:blipFill rotWithShape="1">
            <a:blip r:embed="rId2">
              <a:alphaModFix/>
            </a:blip>
            <a:srcRect t="29754" b="15996"/>
            <a:stretch/>
          </p:blipFill>
          <p:spPr>
            <a:xfrm>
              <a:off x="0" y="4805377"/>
              <a:ext cx="1469231" cy="335742"/>
            </a:xfrm>
            <a:prstGeom prst="rect">
              <a:avLst/>
            </a:prstGeom>
            <a:noFill/>
            <a:ln>
              <a:noFill/>
            </a:ln>
          </p:spPr>
        </p:pic>
        <p:sp>
          <p:nvSpPr>
            <p:cNvPr id="101" name="Google Shape;101;p10"/>
            <p:cNvSpPr/>
            <p:nvPr/>
          </p:nvSpPr>
          <p:spPr>
            <a:xfrm>
              <a:off x="0" y="4800600"/>
              <a:ext cx="1469231"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102"/>
        <p:cNvGrpSpPr/>
        <p:nvPr/>
      </p:nvGrpSpPr>
      <p:grpSpPr>
        <a:xfrm>
          <a:off x="0" y="0"/>
          <a:ext cx="0" cy="0"/>
          <a:chOff x="0" y="0"/>
          <a:chExt cx="0" cy="0"/>
        </a:xfrm>
      </p:grpSpPr>
      <p:sp>
        <p:nvSpPr>
          <p:cNvPr id="103" name="Google Shape;103;p11"/>
          <p:cNvSpPr/>
          <p:nvPr/>
        </p:nvSpPr>
        <p:spPr>
          <a:xfrm>
            <a:off x="0" y="3714750"/>
            <a:ext cx="9141619" cy="142875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p11"/>
          <p:cNvSpPr/>
          <p:nvPr/>
        </p:nvSpPr>
        <p:spPr>
          <a:xfrm>
            <a:off x="12" y="3686307"/>
            <a:ext cx="9141619" cy="48006"/>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11"/>
          <p:cNvSpPr txBox="1">
            <a:spLocks noGrp="1"/>
          </p:cNvSpPr>
          <p:nvPr>
            <p:ph type="title"/>
          </p:nvPr>
        </p:nvSpPr>
        <p:spPr>
          <a:xfrm>
            <a:off x="822960" y="3806190"/>
            <a:ext cx="7585234" cy="61722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2700"/>
              <a:buFont typeface="Calibri"/>
              <a:buNone/>
              <a:defRPr sz="2700" b="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11"/>
          <p:cNvSpPr>
            <a:spLocks noGrp="1"/>
          </p:cNvSpPr>
          <p:nvPr>
            <p:ph type="pic" idx="2"/>
          </p:nvPr>
        </p:nvSpPr>
        <p:spPr>
          <a:xfrm>
            <a:off x="12" y="0"/>
            <a:ext cx="9143989" cy="3686307"/>
          </a:xfrm>
          <a:prstGeom prst="rect">
            <a:avLst/>
          </a:prstGeom>
          <a:solidFill>
            <a:srgbClr val="BECAD4"/>
          </a:solidFill>
          <a:ln>
            <a:noFill/>
          </a:ln>
        </p:spPr>
      </p:sp>
      <p:sp>
        <p:nvSpPr>
          <p:cNvPr id="107" name="Google Shape;107;p11"/>
          <p:cNvSpPr txBox="1">
            <a:spLocks noGrp="1"/>
          </p:cNvSpPr>
          <p:nvPr>
            <p:ph type="body" idx="1"/>
          </p:nvPr>
        </p:nvSpPr>
        <p:spPr>
          <a:xfrm>
            <a:off x="822960" y="4430268"/>
            <a:ext cx="7584948" cy="44577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125"/>
              <a:buNone/>
              <a:defRPr sz="1125">
                <a:solidFill>
                  <a:srgbClr val="FFFFFF"/>
                </a:solidFill>
              </a:defRPr>
            </a:lvl1pPr>
            <a:lvl2pPr marL="914400" lvl="1" indent="-228600" algn="l">
              <a:lnSpc>
                <a:spcPct val="90000"/>
              </a:lnSpc>
              <a:spcBef>
                <a:spcPts val="450"/>
              </a:spcBef>
              <a:spcAft>
                <a:spcPts val="0"/>
              </a:spcAft>
              <a:buSzPts val="900"/>
              <a:buNone/>
              <a:defRPr sz="900"/>
            </a:lvl2pPr>
            <a:lvl3pPr marL="1371600" lvl="2" indent="-228600" algn="l">
              <a:lnSpc>
                <a:spcPct val="90000"/>
              </a:lnSpc>
              <a:spcBef>
                <a:spcPts val="300"/>
              </a:spcBef>
              <a:spcAft>
                <a:spcPts val="0"/>
              </a:spcAft>
              <a:buSzPts val="750"/>
              <a:buNone/>
              <a:defRPr sz="750"/>
            </a:lvl3pPr>
            <a:lvl4pPr marL="1828800" lvl="3" indent="-228600" algn="l">
              <a:lnSpc>
                <a:spcPct val="90000"/>
              </a:lnSpc>
              <a:spcBef>
                <a:spcPts val="300"/>
              </a:spcBef>
              <a:spcAft>
                <a:spcPts val="0"/>
              </a:spcAft>
              <a:buSzPts val="675"/>
              <a:buNone/>
              <a:defRPr sz="675"/>
            </a:lvl4pPr>
            <a:lvl5pPr marL="2286000" lvl="4" indent="-228600" algn="l">
              <a:lnSpc>
                <a:spcPct val="90000"/>
              </a:lnSpc>
              <a:spcBef>
                <a:spcPts val="300"/>
              </a:spcBef>
              <a:spcAft>
                <a:spcPts val="0"/>
              </a:spcAft>
              <a:buSzPts val="675"/>
              <a:buNone/>
              <a:defRPr sz="675"/>
            </a:lvl5pPr>
            <a:lvl6pPr marL="2743200" lvl="5" indent="-228600" algn="l">
              <a:lnSpc>
                <a:spcPct val="90000"/>
              </a:lnSpc>
              <a:spcBef>
                <a:spcPts val="300"/>
              </a:spcBef>
              <a:spcAft>
                <a:spcPts val="0"/>
              </a:spcAft>
              <a:buSzPts val="675"/>
              <a:buNone/>
              <a:defRPr sz="675"/>
            </a:lvl6pPr>
            <a:lvl7pPr marL="3200400" lvl="6" indent="-228600" algn="l">
              <a:lnSpc>
                <a:spcPct val="90000"/>
              </a:lnSpc>
              <a:spcBef>
                <a:spcPts val="300"/>
              </a:spcBef>
              <a:spcAft>
                <a:spcPts val="0"/>
              </a:spcAft>
              <a:buSzPts val="675"/>
              <a:buNone/>
              <a:defRPr sz="675"/>
            </a:lvl7pPr>
            <a:lvl8pPr marL="3657600" lvl="7" indent="-228600" algn="l">
              <a:lnSpc>
                <a:spcPct val="90000"/>
              </a:lnSpc>
              <a:spcBef>
                <a:spcPts val="300"/>
              </a:spcBef>
              <a:spcAft>
                <a:spcPts val="0"/>
              </a:spcAft>
              <a:buSzPts val="675"/>
              <a:buNone/>
              <a:defRPr sz="675"/>
            </a:lvl8pPr>
            <a:lvl9pPr marL="4114800" lvl="8" indent="-228600" algn="l">
              <a:lnSpc>
                <a:spcPct val="90000"/>
              </a:lnSpc>
              <a:spcBef>
                <a:spcPts val="300"/>
              </a:spcBef>
              <a:spcAft>
                <a:spcPts val="300"/>
              </a:spcAft>
              <a:buSzPts val="675"/>
              <a:buNone/>
              <a:defRPr sz="675"/>
            </a:lvl9pPr>
          </a:lstStyle>
          <a:p>
            <a:endParaRPr/>
          </a:p>
        </p:txBody>
      </p:sp>
      <p:sp>
        <p:nvSpPr>
          <p:cNvPr id="108" name="Google Shape;108;p11"/>
          <p:cNvSpPr txBox="1">
            <a:spLocks noGrp="1"/>
          </p:cNvSpPr>
          <p:nvPr>
            <p:ph type="dt" idx="10"/>
          </p:nvPr>
        </p:nvSpPr>
        <p:spPr>
          <a:xfrm>
            <a:off x="822961" y="4844839"/>
            <a:ext cx="1854203"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11"/>
          <p:cNvSpPr txBox="1">
            <a:spLocks noGrp="1"/>
          </p:cNvSpPr>
          <p:nvPr>
            <p:ph type="ftr" idx="11"/>
          </p:nvPr>
        </p:nvSpPr>
        <p:spPr>
          <a:xfrm>
            <a:off x="2764639" y="4844839"/>
            <a:ext cx="3617103"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11"/>
          <p:cNvSpPr txBox="1">
            <a:spLocks noGrp="1"/>
          </p:cNvSpPr>
          <p:nvPr>
            <p:ph type="sldNum" idx="12"/>
          </p:nvPr>
        </p:nvSpPr>
        <p:spPr>
          <a:xfrm>
            <a:off x="7425344" y="4844839"/>
            <a:ext cx="984019"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111" name="Google Shape;111;p11"/>
          <p:cNvGrpSpPr/>
          <p:nvPr/>
        </p:nvGrpSpPr>
        <p:grpSpPr>
          <a:xfrm>
            <a:off x="0" y="4800600"/>
            <a:ext cx="1469231" cy="340519"/>
            <a:chOff x="0" y="4800600"/>
            <a:chExt cx="1469231" cy="340519"/>
          </a:xfrm>
        </p:grpSpPr>
        <p:pic>
          <p:nvPicPr>
            <p:cNvPr id="112" name="Google Shape;112;p11"/>
            <p:cNvPicPr preferRelativeResize="0"/>
            <p:nvPr/>
          </p:nvPicPr>
          <p:blipFill rotWithShape="1">
            <a:blip r:embed="rId2">
              <a:alphaModFix/>
            </a:blip>
            <a:srcRect t="29754" b="15996"/>
            <a:stretch/>
          </p:blipFill>
          <p:spPr>
            <a:xfrm>
              <a:off x="0" y="4805377"/>
              <a:ext cx="1469231" cy="335742"/>
            </a:xfrm>
            <a:prstGeom prst="rect">
              <a:avLst/>
            </a:prstGeom>
            <a:noFill/>
            <a:ln>
              <a:noFill/>
            </a:ln>
          </p:spPr>
        </p:pic>
        <p:sp>
          <p:nvSpPr>
            <p:cNvPr id="113" name="Google Shape;113;p11"/>
            <p:cNvSpPr/>
            <p:nvPr/>
          </p:nvSpPr>
          <p:spPr>
            <a:xfrm>
              <a:off x="0" y="4800600"/>
              <a:ext cx="1469231"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4"/>
        <p:cNvGrpSpPr/>
        <p:nvPr/>
      </p:nvGrpSpPr>
      <p:grpSpPr>
        <a:xfrm>
          <a:off x="0" y="0"/>
          <a:ext cx="0" cy="0"/>
          <a:chOff x="0" y="0"/>
          <a:chExt cx="0" cy="0"/>
        </a:xfrm>
      </p:grpSpPr>
      <p:sp>
        <p:nvSpPr>
          <p:cNvPr id="115" name="Google Shape;115;p12"/>
          <p:cNvSpPr txBox="1">
            <a:spLocks noGrp="1"/>
          </p:cNvSpPr>
          <p:nvPr>
            <p:ph type="title"/>
          </p:nvPr>
        </p:nvSpPr>
        <p:spPr>
          <a:xfrm>
            <a:off x="822960" y="214953"/>
            <a:ext cx="7543800" cy="1088068"/>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12"/>
          <p:cNvSpPr txBox="1">
            <a:spLocks noGrp="1"/>
          </p:cNvSpPr>
          <p:nvPr>
            <p:ph type="body" idx="1"/>
          </p:nvPr>
        </p:nvSpPr>
        <p:spPr>
          <a:xfrm rot="5400000">
            <a:off x="3086100" y="-878839"/>
            <a:ext cx="3017520" cy="75438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900"/>
              </a:spcBef>
              <a:spcAft>
                <a:spcPts val="0"/>
              </a:spcAft>
              <a:buSzPts val="1800"/>
              <a:buChar char=" "/>
              <a:defRPr/>
            </a:lvl1pPr>
            <a:lvl2pPr marL="914400" lvl="1" indent="-342900" algn="l">
              <a:lnSpc>
                <a:spcPct val="90000"/>
              </a:lnSpc>
              <a:spcBef>
                <a:spcPts val="150"/>
              </a:spcBef>
              <a:spcAft>
                <a:spcPts val="0"/>
              </a:spcAft>
              <a:buSzPts val="1800"/>
              <a:buChar char="◦"/>
              <a:defRPr/>
            </a:lvl2pPr>
            <a:lvl3pPr marL="1371600" lvl="2" indent="-342900" algn="l">
              <a:lnSpc>
                <a:spcPct val="90000"/>
              </a:lnSpc>
              <a:spcBef>
                <a:spcPts val="30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42900" algn="l">
              <a:lnSpc>
                <a:spcPct val="90000"/>
              </a:lnSpc>
              <a:spcBef>
                <a:spcPts val="300"/>
              </a:spcBef>
              <a:spcAft>
                <a:spcPts val="0"/>
              </a:spcAft>
              <a:buSzPts val="1800"/>
              <a:buChar char="◦"/>
              <a:defRPr/>
            </a:lvl5pPr>
            <a:lvl6pPr marL="2743200" lvl="5" indent="-342900" algn="l">
              <a:lnSpc>
                <a:spcPct val="90000"/>
              </a:lnSpc>
              <a:spcBef>
                <a:spcPts val="300"/>
              </a:spcBef>
              <a:spcAft>
                <a:spcPts val="0"/>
              </a:spcAft>
              <a:buSzPts val="1800"/>
              <a:buChar char="◦"/>
              <a:defRPr/>
            </a:lvl6pPr>
            <a:lvl7pPr marL="3200400" lvl="6" indent="-342900" algn="l">
              <a:lnSpc>
                <a:spcPct val="90000"/>
              </a:lnSpc>
              <a:spcBef>
                <a:spcPts val="300"/>
              </a:spcBef>
              <a:spcAft>
                <a:spcPts val="0"/>
              </a:spcAft>
              <a:buSzPts val="1800"/>
              <a:buChar char="◦"/>
              <a:defRPr/>
            </a:lvl7pPr>
            <a:lvl8pPr marL="3657600" lvl="7" indent="-342900" algn="l">
              <a:lnSpc>
                <a:spcPct val="90000"/>
              </a:lnSpc>
              <a:spcBef>
                <a:spcPts val="300"/>
              </a:spcBef>
              <a:spcAft>
                <a:spcPts val="0"/>
              </a:spcAft>
              <a:buSzPts val="1800"/>
              <a:buChar char="◦"/>
              <a:defRPr/>
            </a:lvl8pPr>
            <a:lvl9pPr marL="4114800" lvl="8" indent="-342900" algn="l">
              <a:lnSpc>
                <a:spcPct val="90000"/>
              </a:lnSpc>
              <a:spcBef>
                <a:spcPts val="300"/>
              </a:spcBef>
              <a:spcAft>
                <a:spcPts val="300"/>
              </a:spcAft>
              <a:buSzPts val="1800"/>
              <a:buChar char="◦"/>
              <a:defRPr/>
            </a:lvl9pPr>
          </a:lstStyle>
          <a:p>
            <a:endParaRPr/>
          </a:p>
        </p:txBody>
      </p:sp>
      <p:sp>
        <p:nvSpPr>
          <p:cNvPr id="117" name="Google Shape;117;p12"/>
          <p:cNvSpPr txBox="1">
            <a:spLocks noGrp="1"/>
          </p:cNvSpPr>
          <p:nvPr>
            <p:ph type="dt" idx="10"/>
          </p:nvPr>
        </p:nvSpPr>
        <p:spPr>
          <a:xfrm>
            <a:off x="822961" y="4844839"/>
            <a:ext cx="1854203"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12"/>
          <p:cNvSpPr txBox="1">
            <a:spLocks noGrp="1"/>
          </p:cNvSpPr>
          <p:nvPr>
            <p:ph type="ftr" idx="11"/>
          </p:nvPr>
        </p:nvSpPr>
        <p:spPr>
          <a:xfrm>
            <a:off x="2764639" y="4844839"/>
            <a:ext cx="3617103"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12"/>
          <p:cNvSpPr txBox="1">
            <a:spLocks noGrp="1"/>
          </p:cNvSpPr>
          <p:nvPr>
            <p:ph type="sldNum" idx="12"/>
          </p:nvPr>
        </p:nvSpPr>
        <p:spPr>
          <a:xfrm>
            <a:off x="7425344" y="4844839"/>
            <a:ext cx="984019"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120" name="Google Shape;120;p12"/>
          <p:cNvGrpSpPr/>
          <p:nvPr/>
        </p:nvGrpSpPr>
        <p:grpSpPr>
          <a:xfrm>
            <a:off x="0" y="4800600"/>
            <a:ext cx="1469231" cy="340519"/>
            <a:chOff x="0" y="4800600"/>
            <a:chExt cx="1469231" cy="340519"/>
          </a:xfrm>
        </p:grpSpPr>
        <p:pic>
          <p:nvPicPr>
            <p:cNvPr id="121" name="Google Shape;121;p12"/>
            <p:cNvPicPr preferRelativeResize="0"/>
            <p:nvPr/>
          </p:nvPicPr>
          <p:blipFill rotWithShape="1">
            <a:blip r:embed="rId2">
              <a:alphaModFix/>
            </a:blip>
            <a:srcRect t="29754" b="15996"/>
            <a:stretch/>
          </p:blipFill>
          <p:spPr>
            <a:xfrm>
              <a:off x="0" y="4805377"/>
              <a:ext cx="1469231" cy="335742"/>
            </a:xfrm>
            <a:prstGeom prst="rect">
              <a:avLst/>
            </a:prstGeom>
            <a:noFill/>
            <a:ln>
              <a:noFill/>
            </a:ln>
          </p:spPr>
        </p:pic>
        <p:sp>
          <p:nvSpPr>
            <p:cNvPr id="122" name="Google Shape;122;p12"/>
            <p:cNvSpPr/>
            <p:nvPr/>
          </p:nvSpPr>
          <p:spPr>
            <a:xfrm>
              <a:off x="0" y="4800600"/>
              <a:ext cx="1469231"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23"/>
        <p:cNvGrpSpPr/>
        <p:nvPr/>
      </p:nvGrpSpPr>
      <p:grpSpPr>
        <a:xfrm>
          <a:off x="0" y="0"/>
          <a:ext cx="0" cy="0"/>
          <a:chOff x="0" y="0"/>
          <a:chExt cx="0" cy="0"/>
        </a:xfrm>
      </p:grpSpPr>
      <p:sp>
        <p:nvSpPr>
          <p:cNvPr id="124" name="Google Shape;124;p13"/>
          <p:cNvSpPr/>
          <p:nvPr/>
        </p:nvSpPr>
        <p:spPr>
          <a:xfrm>
            <a:off x="2382" y="4800600"/>
            <a:ext cx="9141619" cy="3429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125;p13"/>
          <p:cNvSpPr/>
          <p:nvPr/>
        </p:nvSpPr>
        <p:spPr>
          <a:xfrm>
            <a:off x="12" y="4750737"/>
            <a:ext cx="9141619" cy="48006"/>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13"/>
          <p:cNvSpPr txBox="1">
            <a:spLocks noGrp="1"/>
          </p:cNvSpPr>
          <p:nvPr>
            <p:ph type="title"/>
          </p:nvPr>
        </p:nvSpPr>
        <p:spPr>
          <a:xfrm rot="5400000">
            <a:off x="5369551" y="1483350"/>
            <a:ext cx="4319924" cy="1971675"/>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13"/>
          <p:cNvSpPr txBox="1">
            <a:spLocks noGrp="1"/>
          </p:cNvSpPr>
          <p:nvPr>
            <p:ph type="body" idx="1"/>
          </p:nvPr>
        </p:nvSpPr>
        <p:spPr>
          <a:xfrm rot="5400000">
            <a:off x="1369051" y="-431175"/>
            <a:ext cx="4319924" cy="5800725"/>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900"/>
              </a:spcBef>
              <a:spcAft>
                <a:spcPts val="0"/>
              </a:spcAft>
              <a:buSzPts val="1800"/>
              <a:buChar char=" "/>
              <a:defRPr/>
            </a:lvl1pPr>
            <a:lvl2pPr marL="914400" lvl="1" indent="-342900" algn="l">
              <a:lnSpc>
                <a:spcPct val="90000"/>
              </a:lnSpc>
              <a:spcBef>
                <a:spcPts val="150"/>
              </a:spcBef>
              <a:spcAft>
                <a:spcPts val="0"/>
              </a:spcAft>
              <a:buSzPts val="1800"/>
              <a:buChar char="◦"/>
              <a:defRPr/>
            </a:lvl2pPr>
            <a:lvl3pPr marL="1371600" lvl="2" indent="-342900" algn="l">
              <a:lnSpc>
                <a:spcPct val="90000"/>
              </a:lnSpc>
              <a:spcBef>
                <a:spcPts val="30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42900" algn="l">
              <a:lnSpc>
                <a:spcPct val="90000"/>
              </a:lnSpc>
              <a:spcBef>
                <a:spcPts val="300"/>
              </a:spcBef>
              <a:spcAft>
                <a:spcPts val="0"/>
              </a:spcAft>
              <a:buSzPts val="1800"/>
              <a:buChar char="◦"/>
              <a:defRPr/>
            </a:lvl5pPr>
            <a:lvl6pPr marL="2743200" lvl="5" indent="-342900" algn="l">
              <a:lnSpc>
                <a:spcPct val="90000"/>
              </a:lnSpc>
              <a:spcBef>
                <a:spcPts val="300"/>
              </a:spcBef>
              <a:spcAft>
                <a:spcPts val="0"/>
              </a:spcAft>
              <a:buSzPts val="1800"/>
              <a:buChar char="◦"/>
              <a:defRPr/>
            </a:lvl6pPr>
            <a:lvl7pPr marL="3200400" lvl="6" indent="-342900" algn="l">
              <a:lnSpc>
                <a:spcPct val="90000"/>
              </a:lnSpc>
              <a:spcBef>
                <a:spcPts val="300"/>
              </a:spcBef>
              <a:spcAft>
                <a:spcPts val="0"/>
              </a:spcAft>
              <a:buSzPts val="1800"/>
              <a:buChar char="◦"/>
              <a:defRPr/>
            </a:lvl7pPr>
            <a:lvl8pPr marL="3657600" lvl="7" indent="-342900" algn="l">
              <a:lnSpc>
                <a:spcPct val="90000"/>
              </a:lnSpc>
              <a:spcBef>
                <a:spcPts val="300"/>
              </a:spcBef>
              <a:spcAft>
                <a:spcPts val="0"/>
              </a:spcAft>
              <a:buSzPts val="1800"/>
              <a:buChar char="◦"/>
              <a:defRPr/>
            </a:lvl8pPr>
            <a:lvl9pPr marL="4114800" lvl="8" indent="-342900" algn="l">
              <a:lnSpc>
                <a:spcPct val="90000"/>
              </a:lnSpc>
              <a:spcBef>
                <a:spcPts val="300"/>
              </a:spcBef>
              <a:spcAft>
                <a:spcPts val="300"/>
              </a:spcAft>
              <a:buSzPts val="1800"/>
              <a:buChar char="◦"/>
              <a:defRPr/>
            </a:lvl9pPr>
          </a:lstStyle>
          <a:p>
            <a:endParaRPr/>
          </a:p>
        </p:txBody>
      </p:sp>
      <p:sp>
        <p:nvSpPr>
          <p:cNvPr id="128" name="Google Shape;128;p13"/>
          <p:cNvSpPr txBox="1">
            <a:spLocks noGrp="1"/>
          </p:cNvSpPr>
          <p:nvPr>
            <p:ph type="dt" idx="10"/>
          </p:nvPr>
        </p:nvSpPr>
        <p:spPr>
          <a:xfrm>
            <a:off x="822961" y="4844839"/>
            <a:ext cx="1854203"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13"/>
          <p:cNvSpPr txBox="1">
            <a:spLocks noGrp="1"/>
          </p:cNvSpPr>
          <p:nvPr>
            <p:ph type="ftr" idx="11"/>
          </p:nvPr>
        </p:nvSpPr>
        <p:spPr>
          <a:xfrm>
            <a:off x="2764639" y="4844839"/>
            <a:ext cx="3617103"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13"/>
          <p:cNvSpPr txBox="1">
            <a:spLocks noGrp="1"/>
          </p:cNvSpPr>
          <p:nvPr>
            <p:ph type="sldNum" idx="12"/>
          </p:nvPr>
        </p:nvSpPr>
        <p:spPr>
          <a:xfrm>
            <a:off x="7425344" y="4844839"/>
            <a:ext cx="984019"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131" name="Google Shape;131;p13"/>
          <p:cNvGrpSpPr/>
          <p:nvPr/>
        </p:nvGrpSpPr>
        <p:grpSpPr>
          <a:xfrm>
            <a:off x="0" y="4800600"/>
            <a:ext cx="1469231" cy="340519"/>
            <a:chOff x="0" y="4800600"/>
            <a:chExt cx="1469231" cy="340519"/>
          </a:xfrm>
        </p:grpSpPr>
        <p:pic>
          <p:nvPicPr>
            <p:cNvPr id="132" name="Google Shape;132;p13"/>
            <p:cNvPicPr preferRelativeResize="0"/>
            <p:nvPr/>
          </p:nvPicPr>
          <p:blipFill rotWithShape="1">
            <a:blip r:embed="rId2">
              <a:alphaModFix/>
            </a:blip>
            <a:srcRect t="29754" b="15996"/>
            <a:stretch/>
          </p:blipFill>
          <p:spPr>
            <a:xfrm>
              <a:off x="0" y="4805377"/>
              <a:ext cx="1469231" cy="335742"/>
            </a:xfrm>
            <a:prstGeom prst="rect">
              <a:avLst/>
            </a:prstGeom>
            <a:noFill/>
            <a:ln>
              <a:noFill/>
            </a:ln>
          </p:spPr>
        </p:pic>
        <p:sp>
          <p:nvSpPr>
            <p:cNvPr id="133" name="Google Shape;133;p13"/>
            <p:cNvSpPr/>
            <p:nvPr/>
          </p:nvSpPr>
          <p:spPr>
            <a:xfrm>
              <a:off x="0" y="4800600"/>
              <a:ext cx="1469231"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34"/>
        <p:cNvGrpSpPr/>
        <p:nvPr/>
      </p:nvGrpSpPr>
      <p:grpSpPr>
        <a:xfrm>
          <a:off x="0" y="0"/>
          <a:ext cx="0" cy="0"/>
          <a:chOff x="0" y="0"/>
          <a:chExt cx="0" cy="0"/>
        </a:xfrm>
      </p:grpSpPr>
      <p:sp>
        <p:nvSpPr>
          <p:cNvPr id="135" name="Google Shape;135;p14"/>
          <p:cNvSpPr txBox="1">
            <a:spLocks noGrp="1"/>
          </p:cNvSpPr>
          <p:nvPr>
            <p:ph type="title"/>
          </p:nvPr>
        </p:nvSpPr>
        <p:spPr>
          <a:xfrm>
            <a:off x="822960" y="214953"/>
            <a:ext cx="7543800" cy="1088068"/>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14"/>
          <p:cNvSpPr txBox="1">
            <a:spLocks noGrp="1"/>
          </p:cNvSpPr>
          <p:nvPr>
            <p:ph type="sldNum" idx="12"/>
          </p:nvPr>
        </p:nvSpPr>
        <p:spPr>
          <a:xfrm>
            <a:off x="7425344" y="4844839"/>
            <a:ext cx="984019"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r>
              <a:rPr lang="en-US"/>
              <a:t>1</a:t>
            </a:r>
            <a:endParaRPr/>
          </a:p>
        </p:txBody>
      </p:sp>
      <p:grpSp>
        <p:nvGrpSpPr>
          <p:cNvPr id="137" name="Google Shape;137;p14"/>
          <p:cNvGrpSpPr/>
          <p:nvPr/>
        </p:nvGrpSpPr>
        <p:grpSpPr>
          <a:xfrm>
            <a:off x="0" y="4800600"/>
            <a:ext cx="1469231" cy="340519"/>
            <a:chOff x="0" y="4800600"/>
            <a:chExt cx="1469231" cy="340519"/>
          </a:xfrm>
        </p:grpSpPr>
        <p:pic>
          <p:nvPicPr>
            <p:cNvPr id="138" name="Google Shape;138;p14"/>
            <p:cNvPicPr preferRelativeResize="0"/>
            <p:nvPr/>
          </p:nvPicPr>
          <p:blipFill rotWithShape="1">
            <a:blip r:embed="rId2">
              <a:alphaModFix/>
            </a:blip>
            <a:srcRect t="29754" b="15996"/>
            <a:stretch/>
          </p:blipFill>
          <p:spPr>
            <a:xfrm>
              <a:off x="0" y="4805377"/>
              <a:ext cx="1469231" cy="335742"/>
            </a:xfrm>
            <a:prstGeom prst="rect">
              <a:avLst/>
            </a:prstGeom>
            <a:noFill/>
            <a:ln>
              <a:noFill/>
            </a:ln>
          </p:spPr>
        </p:pic>
        <p:sp>
          <p:nvSpPr>
            <p:cNvPr id="139" name="Google Shape;139;p14"/>
            <p:cNvSpPr/>
            <p:nvPr/>
          </p:nvSpPr>
          <p:spPr>
            <a:xfrm>
              <a:off x="0" y="4800600"/>
              <a:ext cx="1469231"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Title and Content">
  <p:cSld name="1_Title and Content">
    <p:spTree>
      <p:nvGrpSpPr>
        <p:cNvPr id="1" name="Shape 140"/>
        <p:cNvGrpSpPr/>
        <p:nvPr/>
      </p:nvGrpSpPr>
      <p:grpSpPr>
        <a:xfrm>
          <a:off x="0" y="0"/>
          <a:ext cx="0" cy="0"/>
          <a:chOff x="0" y="0"/>
          <a:chExt cx="0" cy="0"/>
        </a:xfrm>
      </p:grpSpPr>
      <p:grpSp>
        <p:nvGrpSpPr>
          <p:cNvPr id="141" name="Google Shape;141;p15"/>
          <p:cNvGrpSpPr/>
          <p:nvPr/>
        </p:nvGrpSpPr>
        <p:grpSpPr>
          <a:xfrm>
            <a:off x="0" y="4800600"/>
            <a:ext cx="1469231" cy="340519"/>
            <a:chOff x="0" y="4800600"/>
            <a:chExt cx="1469231" cy="340519"/>
          </a:xfrm>
        </p:grpSpPr>
        <p:pic>
          <p:nvPicPr>
            <p:cNvPr id="142" name="Google Shape;142;p15"/>
            <p:cNvPicPr preferRelativeResize="0"/>
            <p:nvPr/>
          </p:nvPicPr>
          <p:blipFill rotWithShape="1">
            <a:blip r:embed="rId2">
              <a:alphaModFix/>
            </a:blip>
            <a:srcRect t="29754" b="15996"/>
            <a:stretch/>
          </p:blipFill>
          <p:spPr>
            <a:xfrm>
              <a:off x="0" y="4805377"/>
              <a:ext cx="1469231" cy="335742"/>
            </a:xfrm>
            <a:prstGeom prst="rect">
              <a:avLst/>
            </a:prstGeom>
            <a:noFill/>
            <a:ln>
              <a:noFill/>
            </a:ln>
          </p:spPr>
        </p:pic>
        <p:sp>
          <p:nvSpPr>
            <p:cNvPr id="143" name="Google Shape;143;p15"/>
            <p:cNvSpPr/>
            <p:nvPr/>
          </p:nvSpPr>
          <p:spPr>
            <a:xfrm>
              <a:off x="0" y="4800600"/>
              <a:ext cx="1469231"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Standard Slide">
  <p:cSld name="2_Standard Slide">
    <p:spTree>
      <p:nvGrpSpPr>
        <p:cNvPr id="1" name="Shape 144"/>
        <p:cNvGrpSpPr/>
        <p:nvPr/>
      </p:nvGrpSpPr>
      <p:grpSpPr>
        <a:xfrm>
          <a:off x="0" y="0"/>
          <a:ext cx="0" cy="0"/>
          <a:chOff x="0" y="0"/>
          <a:chExt cx="0" cy="0"/>
        </a:xfrm>
      </p:grpSpPr>
      <p:sp>
        <p:nvSpPr>
          <p:cNvPr id="145" name="Google Shape;145;p16"/>
          <p:cNvSpPr txBox="1"/>
          <p:nvPr/>
        </p:nvSpPr>
        <p:spPr>
          <a:xfrm>
            <a:off x="8961438" y="5005387"/>
            <a:ext cx="182742"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rgbClr val="000000"/>
                </a:solidFill>
                <a:latin typeface="Calibri"/>
                <a:ea typeface="Calibri"/>
                <a:cs typeface="Calibri"/>
                <a:sym typeface="Calibri"/>
              </a:rPr>
              <a:t>‹#›</a:t>
            </a:fld>
            <a:endParaRPr sz="1200" b="1" i="0" u="none" strike="noStrike" cap="none">
              <a:solidFill>
                <a:srgbClr val="000000"/>
              </a:solidFill>
              <a:latin typeface="Calibri"/>
              <a:ea typeface="Calibri"/>
              <a:cs typeface="Calibri"/>
              <a:sym typeface="Calibri"/>
            </a:endParaRPr>
          </a:p>
        </p:txBody>
      </p:sp>
      <p:sp>
        <p:nvSpPr>
          <p:cNvPr id="146" name="Google Shape;146;p16"/>
          <p:cNvSpPr txBox="1">
            <a:spLocks noGrp="1"/>
          </p:cNvSpPr>
          <p:nvPr>
            <p:ph type="title"/>
          </p:nvPr>
        </p:nvSpPr>
        <p:spPr>
          <a:xfrm>
            <a:off x="314325" y="7975"/>
            <a:ext cx="8515350" cy="590108"/>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3F3F3F"/>
              </a:buClr>
              <a:buSzPts val="3200"/>
              <a:buFont typeface="Calibri"/>
              <a:buNone/>
              <a:defRPr sz="3200" b="1" i="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147" name="Google Shape;147;p16"/>
          <p:cNvGrpSpPr/>
          <p:nvPr/>
        </p:nvGrpSpPr>
        <p:grpSpPr>
          <a:xfrm>
            <a:off x="0" y="4800600"/>
            <a:ext cx="1469231" cy="340519"/>
            <a:chOff x="0" y="4800600"/>
            <a:chExt cx="1469231" cy="340519"/>
          </a:xfrm>
        </p:grpSpPr>
        <p:pic>
          <p:nvPicPr>
            <p:cNvPr id="148" name="Google Shape;148;p16"/>
            <p:cNvPicPr preferRelativeResize="0"/>
            <p:nvPr/>
          </p:nvPicPr>
          <p:blipFill rotWithShape="1">
            <a:blip r:embed="rId2">
              <a:alphaModFix/>
            </a:blip>
            <a:srcRect t="29754" b="15996"/>
            <a:stretch/>
          </p:blipFill>
          <p:spPr>
            <a:xfrm>
              <a:off x="0" y="4805377"/>
              <a:ext cx="1469231" cy="335742"/>
            </a:xfrm>
            <a:prstGeom prst="rect">
              <a:avLst/>
            </a:prstGeom>
            <a:noFill/>
            <a:ln>
              <a:noFill/>
            </a:ln>
          </p:spPr>
        </p:pic>
        <p:sp>
          <p:nvSpPr>
            <p:cNvPr id="149" name="Google Shape;149;p16"/>
            <p:cNvSpPr/>
            <p:nvPr/>
          </p:nvSpPr>
          <p:spPr>
            <a:xfrm>
              <a:off x="0" y="4800600"/>
              <a:ext cx="1469231"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p:nvPr/>
        </p:nvSpPr>
        <p:spPr>
          <a:xfrm>
            <a:off x="2382" y="4800600"/>
            <a:ext cx="9141619" cy="3429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2"/>
          <p:cNvSpPr/>
          <p:nvPr/>
        </p:nvSpPr>
        <p:spPr>
          <a:xfrm>
            <a:off x="12" y="4750737"/>
            <a:ext cx="9141619" cy="48006"/>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2"/>
          <p:cNvSpPr txBox="1">
            <a:spLocks noGrp="1"/>
          </p:cNvSpPr>
          <p:nvPr>
            <p:ph type="title"/>
          </p:nvPr>
        </p:nvSpPr>
        <p:spPr>
          <a:xfrm>
            <a:off x="822960" y="214953"/>
            <a:ext cx="7543800" cy="1088068"/>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3F3F3F"/>
              </a:buClr>
              <a:buSzPts val="3600"/>
              <a:buFont typeface="Calibri"/>
              <a:buNone/>
              <a:defRPr sz="3600" b="0" i="0" u="none" strike="noStrike" cap="none">
                <a:solidFill>
                  <a:srgbClr val="3F3F3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 name="Google Shape;13;p2"/>
          <p:cNvSpPr txBox="1">
            <a:spLocks noGrp="1"/>
          </p:cNvSpPr>
          <p:nvPr>
            <p:ph type="body" idx="1"/>
          </p:nvPr>
        </p:nvSpPr>
        <p:spPr>
          <a:xfrm>
            <a:off x="822960" y="1384301"/>
            <a:ext cx="7543800" cy="3017520"/>
          </a:xfrm>
          <a:prstGeom prst="rect">
            <a:avLst/>
          </a:prstGeom>
          <a:noFill/>
          <a:ln>
            <a:noFill/>
          </a:ln>
        </p:spPr>
        <p:txBody>
          <a:bodyPr spcFirstLastPara="1" wrap="square" lIns="0" tIns="45700" rIns="0" bIns="45700" anchor="t" anchorCtr="0">
            <a:normAutofit/>
          </a:bodyPr>
          <a:lstStyle>
            <a:lvl1pPr marL="457200" marR="0" lvl="0" indent="-323850" algn="l" rtl="0">
              <a:lnSpc>
                <a:spcPct val="90000"/>
              </a:lnSpc>
              <a:spcBef>
                <a:spcPts val="900"/>
              </a:spcBef>
              <a:spcAft>
                <a:spcPts val="0"/>
              </a:spcAft>
              <a:buClr>
                <a:schemeClr val="accent1"/>
              </a:buClr>
              <a:buSzPts val="1500"/>
              <a:buFont typeface="Calibri"/>
              <a:buChar char=" "/>
              <a:defRPr sz="1500" b="0" i="0" u="none" strike="noStrike" cap="none">
                <a:solidFill>
                  <a:srgbClr val="3F3F3F"/>
                </a:solidFill>
                <a:latin typeface="Calibri"/>
                <a:ea typeface="Calibri"/>
                <a:cs typeface="Calibri"/>
                <a:sym typeface="Calibri"/>
              </a:defRPr>
            </a:lvl1pPr>
            <a:lvl2pPr marL="914400" marR="0" lvl="1" indent="-314325" algn="l" rtl="0">
              <a:lnSpc>
                <a:spcPct val="90000"/>
              </a:lnSpc>
              <a:spcBef>
                <a:spcPts val="150"/>
              </a:spcBef>
              <a:spcAft>
                <a:spcPts val="0"/>
              </a:spcAft>
              <a:buClr>
                <a:schemeClr val="accent1"/>
              </a:buClr>
              <a:buSzPts val="1350"/>
              <a:buFont typeface="Calibri"/>
              <a:buChar char="◦"/>
              <a:defRPr sz="1350" b="0" i="0" u="none" strike="noStrike" cap="none">
                <a:solidFill>
                  <a:srgbClr val="3F3F3F"/>
                </a:solidFill>
                <a:latin typeface="Calibri"/>
                <a:ea typeface="Calibri"/>
                <a:cs typeface="Calibri"/>
                <a:sym typeface="Calibri"/>
              </a:defRPr>
            </a:lvl2pPr>
            <a:lvl3pPr marL="1371600" marR="0" lvl="2" indent="-295275" algn="l" rtl="0">
              <a:lnSpc>
                <a:spcPct val="90000"/>
              </a:lnSpc>
              <a:spcBef>
                <a:spcPts val="300"/>
              </a:spcBef>
              <a:spcAft>
                <a:spcPts val="0"/>
              </a:spcAft>
              <a:buClr>
                <a:schemeClr val="accent1"/>
              </a:buClr>
              <a:buSzPts val="1050"/>
              <a:buFont typeface="Calibri"/>
              <a:buChar char="◦"/>
              <a:defRPr sz="1050" b="0" i="0" u="none" strike="noStrike" cap="none">
                <a:solidFill>
                  <a:srgbClr val="3F3F3F"/>
                </a:solidFill>
                <a:latin typeface="Calibri"/>
                <a:ea typeface="Calibri"/>
                <a:cs typeface="Calibri"/>
                <a:sym typeface="Calibri"/>
              </a:defRPr>
            </a:lvl3pPr>
            <a:lvl4pPr marL="1828800" marR="0" lvl="3" indent="-295275" algn="l" rtl="0">
              <a:lnSpc>
                <a:spcPct val="90000"/>
              </a:lnSpc>
              <a:spcBef>
                <a:spcPts val="300"/>
              </a:spcBef>
              <a:spcAft>
                <a:spcPts val="0"/>
              </a:spcAft>
              <a:buClr>
                <a:schemeClr val="accent1"/>
              </a:buClr>
              <a:buSzPts val="1050"/>
              <a:buFont typeface="Calibri"/>
              <a:buChar char="◦"/>
              <a:defRPr sz="1050" b="0" i="0" u="none" strike="noStrike" cap="none">
                <a:solidFill>
                  <a:srgbClr val="3F3F3F"/>
                </a:solidFill>
                <a:latin typeface="Calibri"/>
                <a:ea typeface="Calibri"/>
                <a:cs typeface="Calibri"/>
                <a:sym typeface="Calibri"/>
              </a:defRPr>
            </a:lvl4pPr>
            <a:lvl5pPr marL="2286000" marR="0" lvl="4" indent="-295275" algn="l" rtl="0">
              <a:lnSpc>
                <a:spcPct val="90000"/>
              </a:lnSpc>
              <a:spcBef>
                <a:spcPts val="300"/>
              </a:spcBef>
              <a:spcAft>
                <a:spcPts val="0"/>
              </a:spcAft>
              <a:buClr>
                <a:schemeClr val="accent1"/>
              </a:buClr>
              <a:buSzPts val="1050"/>
              <a:buFont typeface="Calibri"/>
              <a:buChar char="◦"/>
              <a:defRPr sz="1050" b="0" i="0" u="none" strike="noStrike" cap="none">
                <a:solidFill>
                  <a:srgbClr val="3F3F3F"/>
                </a:solidFill>
                <a:latin typeface="Calibri"/>
                <a:ea typeface="Calibri"/>
                <a:cs typeface="Calibri"/>
                <a:sym typeface="Calibri"/>
              </a:defRPr>
            </a:lvl5pPr>
            <a:lvl6pPr marL="2743200" marR="0" lvl="5" indent="-295275" algn="l" rtl="0">
              <a:lnSpc>
                <a:spcPct val="90000"/>
              </a:lnSpc>
              <a:spcBef>
                <a:spcPts val="300"/>
              </a:spcBef>
              <a:spcAft>
                <a:spcPts val="0"/>
              </a:spcAft>
              <a:buClr>
                <a:schemeClr val="accent1"/>
              </a:buClr>
              <a:buSzPts val="1050"/>
              <a:buFont typeface="Calibri"/>
              <a:buChar char="◦"/>
              <a:defRPr sz="1050" b="0" i="0" u="none" strike="noStrike" cap="none">
                <a:solidFill>
                  <a:srgbClr val="3F3F3F"/>
                </a:solidFill>
                <a:latin typeface="Calibri"/>
                <a:ea typeface="Calibri"/>
                <a:cs typeface="Calibri"/>
                <a:sym typeface="Calibri"/>
              </a:defRPr>
            </a:lvl6pPr>
            <a:lvl7pPr marL="3200400" marR="0" lvl="6" indent="-295275" algn="l" rtl="0">
              <a:lnSpc>
                <a:spcPct val="90000"/>
              </a:lnSpc>
              <a:spcBef>
                <a:spcPts val="300"/>
              </a:spcBef>
              <a:spcAft>
                <a:spcPts val="0"/>
              </a:spcAft>
              <a:buClr>
                <a:schemeClr val="accent1"/>
              </a:buClr>
              <a:buSzPts val="1050"/>
              <a:buFont typeface="Calibri"/>
              <a:buChar char="◦"/>
              <a:defRPr sz="1050" b="0" i="0" u="none" strike="noStrike" cap="none">
                <a:solidFill>
                  <a:srgbClr val="3F3F3F"/>
                </a:solidFill>
                <a:latin typeface="Calibri"/>
                <a:ea typeface="Calibri"/>
                <a:cs typeface="Calibri"/>
                <a:sym typeface="Calibri"/>
              </a:defRPr>
            </a:lvl7pPr>
            <a:lvl8pPr marL="3657600" marR="0" lvl="7" indent="-295275" algn="l" rtl="0">
              <a:lnSpc>
                <a:spcPct val="90000"/>
              </a:lnSpc>
              <a:spcBef>
                <a:spcPts val="300"/>
              </a:spcBef>
              <a:spcAft>
                <a:spcPts val="0"/>
              </a:spcAft>
              <a:buClr>
                <a:schemeClr val="accent1"/>
              </a:buClr>
              <a:buSzPts val="1050"/>
              <a:buFont typeface="Calibri"/>
              <a:buChar char="◦"/>
              <a:defRPr sz="1050" b="0" i="0" u="none" strike="noStrike" cap="none">
                <a:solidFill>
                  <a:srgbClr val="3F3F3F"/>
                </a:solidFill>
                <a:latin typeface="Calibri"/>
                <a:ea typeface="Calibri"/>
                <a:cs typeface="Calibri"/>
                <a:sym typeface="Calibri"/>
              </a:defRPr>
            </a:lvl8pPr>
            <a:lvl9pPr marL="4114800" marR="0" lvl="8" indent="-295275" algn="l" rtl="0">
              <a:lnSpc>
                <a:spcPct val="90000"/>
              </a:lnSpc>
              <a:spcBef>
                <a:spcPts val="300"/>
              </a:spcBef>
              <a:spcAft>
                <a:spcPts val="300"/>
              </a:spcAft>
              <a:buClr>
                <a:schemeClr val="accent1"/>
              </a:buClr>
              <a:buSzPts val="1050"/>
              <a:buFont typeface="Calibri"/>
              <a:buChar char="◦"/>
              <a:defRPr sz="1050" b="0" i="0" u="none" strike="noStrike" cap="none">
                <a:solidFill>
                  <a:srgbClr val="3F3F3F"/>
                </a:solidFill>
                <a:latin typeface="Calibri"/>
                <a:ea typeface="Calibri"/>
                <a:cs typeface="Calibri"/>
                <a:sym typeface="Calibri"/>
              </a:defRPr>
            </a:lvl9pPr>
          </a:lstStyle>
          <a:p>
            <a:endParaRPr/>
          </a:p>
        </p:txBody>
      </p:sp>
      <p:sp>
        <p:nvSpPr>
          <p:cNvPr id="14" name="Google Shape;14;p2"/>
          <p:cNvSpPr txBox="1">
            <a:spLocks noGrp="1"/>
          </p:cNvSpPr>
          <p:nvPr>
            <p:ph type="dt" idx="10"/>
          </p:nvPr>
        </p:nvSpPr>
        <p:spPr>
          <a:xfrm>
            <a:off x="822961" y="4844839"/>
            <a:ext cx="1854203"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675" b="0" i="0" u="none" strike="noStrike" cap="none">
                <a:solidFill>
                  <a:srgbClr val="FFFFF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2"/>
          <p:cNvSpPr txBox="1">
            <a:spLocks noGrp="1"/>
          </p:cNvSpPr>
          <p:nvPr>
            <p:ph type="ftr" idx="11"/>
          </p:nvPr>
        </p:nvSpPr>
        <p:spPr>
          <a:xfrm>
            <a:off x="2764639" y="4844839"/>
            <a:ext cx="3617103"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675" b="0" i="0" u="none" strike="noStrike" cap="none">
                <a:solidFill>
                  <a:srgbClr val="FFFFF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2"/>
          <p:cNvSpPr txBox="1">
            <a:spLocks noGrp="1"/>
          </p:cNvSpPr>
          <p:nvPr>
            <p:ph type="sldNum" idx="12"/>
          </p:nvPr>
        </p:nvSpPr>
        <p:spPr>
          <a:xfrm>
            <a:off x="7425344" y="4844839"/>
            <a:ext cx="984019"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788"/>
              <a:buFont typeface="Arial"/>
              <a:buNone/>
              <a:defRPr sz="788"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r>
              <a:rPr lang="en-US"/>
              <a:t>1</a:t>
            </a:r>
            <a:endParaRPr/>
          </a:p>
        </p:txBody>
      </p:sp>
      <p:cxnSp>
        <p:nvCxnSpPr>
          <p:cNvPr id="17" name="Google Shape;17;p2"/>
          <p:cNvCxnSpPr/>
          <p:nvPr/>
        </p:nvCxnSpPr>
        <p:spPr>
          <a:xfrm>
            <a:off x="895149" y="1303384"/>
            <a:ext cx="7475220" cy="0"/>
          </a:xfrm>
          <a:prstGeom prst="straightConnector1">
            <a:avLst/>
          </a:prstGeom>
          <a:noFill/>
          <a:ln w="9525" cap="flat" cmpd="sng">
            <a:solidFill>
              <a:srgbClr val="7F7F7F"/>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github.com/jlgutenson/nencarta"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mailto:joseph@follumhydro.com" TargetMode="External"/><Relationship Id="rId4" Type="http://schemas.openxmlformats.org/officeDocument/2006/relationships/hyperlink" Target="https://drive.google.com/drive/folders/1tnp8eFu44VGlXeuq26kA-Sz_t6CsEZTr?usp=sharing"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ideo" Target="https://www.youtube.com/embed/9KEdeXpCrw0?feature=oembed" TargetMode="Externa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s://www.hec.usace.army.mil/confluence/nsi/userguides/survey-tool/attribute-guide#AttributeGuide-OccupancyType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s://github.com/USACE/go-consequences/wiki/Direct-Structure-Losses" TargetMode="External"/><Relationship Id="rId5" Type="http://schemas.openxmlformats.org/officeDocument/2006/relationships/image" Target="../media/image16.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github.com/USACE/go-consequences/wiki/Direct-Structure-Losses" TargetMode="External"/><Relationship Id="rId5" Type="http://schemas.openxmlformats.org/officeDocument/2006/relationships/image" Target="../media/image16.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https://github.com/USACE/go-consequences/wiki/Direct-Structure-Losses" TargetMode="External"/><Relationship Id="rId5" Type="http://schemas.openxmlformats.org/officeDocument/2006/relationships/image" Target="../media/image16.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hyperlink" Target="https://github.com/jlgutenson/nencarta"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s://drive.google.com/drive/folders/1tnp8eFu44VGlXeuq26kA-Sz_t6CsEZTr?usp=sharing"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video" Target="https://www.youtube.com/embed/Wv5BsC5Lyjk?feature=oembed" TargetMode="Externa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hub.ciroh.org/docs/products/data-management/bigquery-api/"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hyperlink" Target="https://github.com/MikeFHS/automated-rating-curve/wiki/Estimating-Bathymetry-in-ARC"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github.com/MikeFHS/automated-rating-curve/wiki/ARC-Input-File-Arguments"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hyperlink" Target="https://github.com/MikeFHS/curve2flood/wiki/Curve2Flood-Input-File-Argument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hyperlink" Target="https://docs.google.com/forms/d/1GX0mXSZ9N5PsDBP7aM6tvfhVm_5HMh-hycz-QNSAkFw/edit"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mailto:joseph@follumhydro.com" TargetMode="External"/><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hyperlink" Target="mailto:mike@follumhydr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3168b7afb77_0_4"/>
          <p:cNvSpPr/>
          <p:nvPr/>
        </p:nvSpPr>
        <p:spPr>
          <a:xfrm>
            <a:off x="0" y="963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1400" b="0" i="0" u="none" strike="noStrike" cap="none" dirty="0">
              <a:solidFill>
                <a:srgbClr val="000000"/>
              </a:solidFill>
              <a:latin typeface="Arial"/>
              <a:ea typeface="Arial"/>
              <a:cs typeface="Arial"/>
              <a:sym typeface="Arial"/>
            </a:endParaRPr>
          </a:p>
        </p:txBody>
      </p:sp>
      <p:sp>
        <p:nvSpPr>
          <p:cNvPr id="2" name="Title 1">
            <a:extLst>
              <a:ext uri="{FF2B5EF4-FFF2-40B4-BE49-F238E27FC236}">
                <a16:creationId xmlns:a16="http://schemas.microsoft.com/office/drawing/2014/main" id="{7B7A4353-7ED7-8DC5-5179-FFB6C4BBE0BC}"/>
              </a:ext>
            </a:extLst>
          </p:cNvPr>
          <p:cNvSpPr>
            <a:spLocks noGrp="1"/>
          </p:cNvSpPr>
          <p:nvPr>
            <p:ph type="ctrTitle"/>
          </p:nvPr>
        </p:nvSpPr>
        <p:spPr/>
        <p:txBody>
          <a:bodyPr>
            <a:noAutofit/>
          </a:bodyPr>
          <a:lstStyle/>
          <a:p>
            <a:r>
              <a:rPr lang="en-US" sz="3800" dirty="0"/>
              <a:t>Using Streamflow Forecasts to Produce Flood Impact Forecasts</a:t>
            </a:r>
          </a:p>
        </p:txBody>
      </p:sp>
      <p:sp>
        <p:nvSpPr>
          <p:cNvPr id="3" name="Subtitle 2">
            <a:extLst>
              <a:ext uri="{FF2B5EF4-FFF2-40B4-BE49-F238E27FC236}">
                <a16:creationId xmlns:a16="http://schemas.microsoft.com/office/drawing/2014/main" id="{0C37C0E0-D80D-B19E-4D9D-1737B35E9232}"/>
              </a:ext>
            </a:extLst>
          </p:cNvPr>
          <p:cNvSpPr>
            <a:spLocks noGrp="1"/>
          </p:cNvSpPr>
          <p:nvPr>
            <p:ph type="subTitle" idx="1"/>
          </p:nvPr>
        </p:nvSpPr>
        <p:spPr>
          <a:xfrm>
            <a:off x="304279" y="3341716"/>
            <a:ext cx="7543800" cy="857250"/>
          </a:xfrm>
        </p:spPr>
        <p:txBody>
          <a:bodyPr>
            <a:normAutofit fontScale="77500" lnSpcReduction="20000"/>
          </a:bodyPr>
          <a:lstStyle/>
          <a:p>
            <a:pPr indent="0"/>
            <a:r>
              <a:rPr lang="en-US" dirty="0"/>
              <a:t>Joseph Gutenson, PhD</a:t>
            </a:r>
            <a:r>
              <a:rPr lang="en-US" baseline="30000" dirty="0"/>
              <a:t>1</a:t>
            </a:r>
            <a:r>
              <a:rPr lang="en-US" dirty="0"/>
              <a:t> and Mike Follum, PE, PhD</a:t>
            </a:r>
            <a:r>
              <a:rPr lang="en-US" baseline="30000" dirty="0"/>
              <a:t>1</a:t>
            </a:r>
          </a:p>
          <a:p>
            <a:pPr indent="0"/>
            <a:r>
              <a:rPr lang="en-US" dirty="0"/>
              <a:t>With contributions from E. James Nelson, PhD</a:t>
            </a:r>
            <a:r>
              <a:rPr lang="en-US" baseline="30000" dirty="0"/>
              <a:t>2</a:t>
            </a:r>
            <a:r>
              <a:rPr lang="en-US" dirty="0"/>
              <a:t>; Riley C. Hales, PhD</a:t>
            </a:r>
            <a:r>
              <a:rPr lang="en-US" baseline="30000" dirty="0"/>
              <a:t>1,2</a:t>
            </a:r>
            <a:r>
              <a:rPr lang="en-US" dirty="0"/>
              <a:t>; L. Richardo Rosas</a:t>
            </a:r>
            <a:r>
              <a:rPr lang="en-US" baseline="30000" dirty="0"/>
              <a:t>2</a:t>
            </a:r>
            <a:r>
              <a:rPr lang="en-US" dirty="0"/>
              <a:t>; Pitamber Wagle</a:t>
            </a:r>
            <a:r>
              <a:rPr lang="en-US" baseline="30000" dirty="0"/>
              <a:t>2</a:t>
            </a:r>
            <a:r>
              <a:rPr lang="en-US" dirty="0"/>
              <a:t>; James Halgren, PhD</a:t>
            </a:r>
            <a:r>
              <a:rPr lang="en-US" baseline="30000" dirty="0"/>
              <a:t>2</a:t>
            </a:r>
            <a:r>
              <a:rPr lang="en-US" dirty="0"/>
              <a:t>; Brian Maughan</a:t>
            </a:r>
            <a:r>
              <a:rPr lang="en-US" baseline="30000" dirty="0"/>
              <a:t>2</a:t>
            </a:r>
            <a:r>
              <a:rPr lang="en-US" dirty="0"/>
              <a:t>; Snigdha Nautiyal</a:t>
            </a:r>
            <a:r>
              <a:rPr lang="en-US" baseline="30000" dirty="0"/>
              <a:t>3</a:t>
            </a:r>
            <a:r>
              <a:rPr lang="en-US" dirty="0"/>
              <a:t>; Apoorva Joshi</a:t>
            </a:r>
            <a:r>
              <a:rPr lang="en-US" baseline="30000" dirty="0"/>
              <a:t>3</a:t>
            </a:r>
          </a:p>
        </p:txBody>
      </p:sp>
      <p:sp>
        <p:nvSpPr>
          <p:cNvPr id="4" name="TextBox 3">
            <a:extLst>
              <a:ext uri="{FF2B5EF4-FFF2-40B4-BE49-F238E27FC236}">
                <a16:creationId xmlns:a16="http://schemas.microsoft.com/office/drawing/2014/main" id="{C0A2AC02-2585-A4D8-DBA9-60408835789E}"/>
              </a:ext>
            </a:extLst>
          </p:cNvPr>
          <p:cNvSpPr txBox="1"/>
          <p:nvPr/>
        </p:nvSpPr>
        <p:spPr>
          <a:xfrm>
            <a:off x="753687" y="4025784"/>
            <a:ext cx="3387466" cy="769441"/>
          </a:xfrm>
          <a:prstGeom prst="rect">
            <a:avLst/>
          </a:prstGeom>
          <a:noFill/>
        </p:spPr>
        <p:txBody>
          <a:bodyPr wrap="none" rtlCol="0">
            <a:spAutoFit/>
          </a:bodyPr>
          <a:lstStyle/>
          <a:p>
            <a:r>
              <a:rPr lang="en-US" sz="1100" baseline="30000" dirty="0">
                <a:solidFill>
                  <a:schemeClr val="bg2"/>
                </a:solidFill>
              </a:rPr>
              <a:t>1</a:t>
            </a:r>
            <a:r>
              <a:rPr lang="en-US" sz="1100" dirty="0">
                <a:solidFill>
                  <a:schemeClr val="bg2"/>
                </a:solidFill>
              </a:rPr>
              <a:t>Follum Hydrologic Solutions, Casper, WY</a:t>
            </a:r>
          </a:p>
          <a:p>
            <a:r>
              <a:rPr lang="en-US" sz="1100" baseline="30000" dirty="0">
                <a:solidFill>
                  <a:schemeClr val="bg2"/>
                </a:solidFill>
              </a:rPr>
              <a:t>2</a:t>
            </a:r>
            <a:r>
              <a:rPr lang="en-US" sz="1100" dirty="0">
                <a:solidFill>
                  <a:schemeClr val="bg2"/>
                </a:solidFill>
              </a:rPr>
              <a:t>Brigham Young University, Provo, UT</a:t>
            </a:r>
          </a:p>
          <a:p>
            <a:r>
              <a:rPr lang="en-US" sz="1100" baseline="30000" dirty="0">
                <a:solidFill>
                  <a:schemeClr val="bg2"/>
                </a:solidFill>
              </a:rPr>
              <a:t>3</a:t>
            </a:r>
            <a:r>
              <a:rPr lang="en-US" sz="1100" dirty="0">
                <a:solidFill>
                  <a:schemeClr val="bg2"/>
                </a:solidFill>
              </a:rPr>
              <a:t>University of Minnesota, Minneapolis, MN</a:t>
            </a:r>
          </a:p>
          <a:p>
            <a:r>
              <a:rPr lang="en-US" sz="1100" dirty="0">
                <a:solidFill>
                  <a:schemeClr val="bg2"/>
                </a:solidFill>
              </a:rPr>
              <a:t>CIROH </a:t>
            </a:r>
            <a:r>
              <a:rPr lang="en-US" sz="1100" dirty="0" err="1">
                <a:solidFill>
                  <a:schemeClr val="bg2"/>
                </a:solidFill>
              </a:rPr>
              <a:t>DevCon</a:t>
            </a:r>
            <a:r>
              <a:rPr lang="en-US" sz="1100" dirty="0">
                <a:solidFill>
                  <a:schemeClr val="bg2"/>
                </a:solidFill>
              </a:rPr>
              <a:t>, May 27</a:t>
            </a:r>
            <a:r>
              <a:rPr lang="en-US" sz="1100" baseline="30000" dirty="0">
                <a:solidFill>
                  <a:schemeClr val="bg2"/>
                </a:solidFill>
              </a:rPr>
              <a:t>th</a:t>
            </a:r>
            <a:r>
              <a:rPr lang="en-US" sz="1100" dirty="0">
                <a:solidFill>
                  <a:schemeClr val="bg2"/>
                </a:solidFill>
              </a:rPr>
              <a:t>, 2026, University of Utah</a:t>
            </a:r>
          </a:p>
        </p:txBody>
      </p:sp>
      <p:pic>
        <p:nvPicPr>
          <p:cNvPr id="6" name="Picture 5">
            <a:extLst>
              <a:ext uri="{FF2B5EF4-FFF2-40B4-BE49-F238E27FC236}">
                <a16:creationId xmlns:a16="http://schemas.microsoft.com/office/drawing/2014/main" id="{9F8DF06E-B41A-900E-54F8-B7A11D1BA95A}"/>
              </a:ext>
            </a:extLst>
          </p:cNvPr>
          <p:cNvPicPr>
            <a:picLocks noChangeAspect="1"/>
          </p:cNvPicPr>
          <p:nvPr/>
        </p:nvPicPr>
        <p:blipFill>
          <a:blip r:embed="rId3"/>
          <a:stretch>
            <a:fillRect/>
          </a:stretch>
        </p:blipFill>
        <p:spPr>
          <a:xfrm>
            <a:off x="304279" y="822407"/>
            <a:ext cx="8535442" cy="121421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353DAC5C-4FD3-4457-D295-F8FE0882084B}"/>
            </a:ext>
          </a:extLst>
        </p:cNvPr>
        <p:cNvGrpSpPr/>
        <p:nvPr/>
      </p:nvGrpSpPr>
      <p:grpSpPr>
        <a:xfrm>
          <a:off x="0" y="0"/>
          <a:ext cx="0" cy="0"/>
          <a:chOff x="0" y="0"/>
          <a:chExt cx="0" cy="0"/>
        </a:xfrm>
      </p:grpSpPr>
      <p:sp>
        <p:nvSpPr>
          <p:cNvPr id="155" name="Google Shape;155;g3168b7afb77_0_4">
            <a:extLst>
              <a:ext uri="{FF2B5EF4-FFF2-40B4-BE49-F238E27FC236}">
                <a16:creationId xmlns:a16="http://schemas.microsoft.com/office/drawing/2014/main" id="{978E48F9-95DF-1EC3-B40E-A309E560E688}"/>
              </a:ext>
            </a:extLst>
          </p:cNvPr>
          <p:cNvSpPr/>
          <p:nvPr/>
        </p:nvSpPr>
        <p:spPr>
          <a:xfrm>
            <a:off x="0" y="963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dirty="0">
                <a:solidFill>
                  <a:schemeClr val="dk1"/>
                </a:solidFill>
                <a:latin typeface="Calibri"/>
                <a:ea typeface="Calibri"/>
                <a:cs typeface="Calibri"/>
                <a:sym typeface="Calibri"/>
              </a:rPr>
              <a:t>Prerequisites</a:t>
            </a:r>
            <a:endParaRPr sz="1400" b="0" i="0" u="none" strike="noStrike" cap="none" dirty="0">
              <a:solidFill>
                <a:srgbClr val="000000"/>
              </a:solidFill>
              <a:latin typeface="Arial"/>
              <a:ea typeface="Arial"/>
              <a:cs typeface="Arial"/>
              <a:sym typeface="Arial"/>
            </a:endParaRPr>
          </a:p>
        </p:txBody>
      </p:sp>
      <p:sp>
        <p:nvSpPr>
          <p:cNvPr id="156" name="Google Shape;156;g3168b7afb77_0_4">
            <a:extLst>
              <a:ext uri="{FF2B5EF4-FFF2-40B4-BE49-F238E27FC236}">
                <a16:creationId xmlns:a16="http://schemas.microsoft.com/office/drawing/2014/main" id="{7B93F7DE-2003-C711-3E62-0056FEB2C104}"/>
              </a:ext>
            </a:extLst>
          </p:cNvPr>
          <p:cNvSpPr txBox="1"/>
          <p:nvPr/>
        </p:nvSpPr>
        <p:spPr>
          <a:xfrm>
            <a:off x="189373" y="894326"/>
            <a:ext cx="8732954" cy="3756626"/>
          </a:xfrm>
          <a:prstGeom prst="rect">
            <a:avLst/>
          </a:prstGeom>
          <a:noFill/>
          <a:ln>
            <a:noFill/>
          </a:ln>
        </p:spPr>
        <p:txBody>
          <a:bodyPr spcFirstLastPara="1" wrap="square" lIns="91425" tIns="91425" rIns="91425" bIns="91425" anchor="t" anchorCtr="0">
            <a:noAutofit/>
          </a:bodyPr>
          <a:lstStyle/>
          <a:p>
            <a:pPr marL="438150" indent="-285750">
              <a:buClr>
                <a:srgbClr val="3F3F3F"/>
              </a:buClr>
              <a:buSzPts val="1200"/>
              <a:buFont typeface="Arial" panose="020B0604020202020204" pitchFamily="34" charset="0"/>
              <a:buChar char="•"/>
            </a:pPr>
            <a:r>
              <a:rPr lang="en-US" sz="1600" b="1" dirty="0">
                <a:solidFill>
                  <a:srgbClr val="3F3F3F"/>
                </a:solidFill>
                <a:latin typeface="Calibri" panose="020F0502020204030204" pitchFamily="34" charset="0"/>
                <a:ea typeface="Calibri" panose="020F0502020204030204" pitchFamily="34" charset="0"/>
                <a:cs typeface="Calibri" panose="020F0502020204030204" pitchFamily="34" charset="0"/>
              </a:rPr>
              <a:t>BEFORE</a:t>
            </a:r>
            <a:r>
              <a:rPr lang="en-US" sz="1600" dirty="0">
                <a:solidFill>
                  <a:srgbClr val="3F3F3F"/>
                </a:solidFill>
                <a:latin typeface="Calibri" panose="020F0502020204030204" pitchFamily="34" charset="0"/>
                <a:ea typeface="Calibri" panose="020F0502020204030204" pitchFamily="34" charset="0"/>
                <a:cs typeface="Calibri" panose="020F0502020204030204" pitchFamily="34" charset="0"/>
              </a:rPr>
              <a:t> attending our workshop on May 27</a:t>
            </a:r>
            <a:r>
              <a:rPr lang="en-US" sz="1600" baseline="30000" dirty="0">
                <a:solidFill>
                  <a:srgbClr val="3F3F3F"/>
                </a:solidFill>
                <a:latin typeface="Calibri" panose="020F0502020204030204" pitchFamily="34" charset="0"/>
                <a:ea typeface="Calibri" panose="020F0502020204030204" pitchFamily="34" charset="0"/>
                <a:cs typeface="Calibri" panose="020F0502020204030204" pitchFamily="34" charset="0"/>
              </a:rPr>
              <a:t>th</a:t>
            </a:r>
            <a:r>
              <a:rPr lang="en-US" sz="1600" dirty="0">
                <a:solidFill>
                  <a:srgbClr val="3F3F3F"/>
                </a:solidFill>
                <a:latin typeface="Calibri" panose="020F0502020204030204" pitchFamily="34" charset="0"/>
                <a:ea typeface="Calibri" panose="020F0502020204030204" pitchFamily="34" charset="0"/>
                <a:cs typeface="Calibri" panose="020F0502020204030204" pitchFamily="34" charset="0"/>
              </a:rPr>
              <a:t>, please make sure to install </a:t>
            </a:r>
            <a:r>
              <a:rPr lang="en-US" sz="1600" dirty="0" err="1">
                <a:solidFill>
                  <a:srgbClr val="3F3F3F"/>
                </a:solidFill>
                <a:latin typeface="Calibri" panose="020F0502020204030204" pitchFamily="34" charset="0"/>
                <a:ea typeface="Calibri" panose="020F0502020204030204" pitchFamily="34" charset="0"/>
                <a:cs typeface="Calibri" panose="020F0502020204030204" pitchFamily="34" charset="0"/>
              </a:rPr>
              <a:t>NenCarta</a:t>
            </a:r>
            <a:r>
              <a:rPr lang="en-US" sz="1600" dirty="0">
                <a:solidFill>
                  <a:srgbClr val="3F3F3F"/>
                </a:solidFill>
                <a:latin typeface="Calibri" panose="020F0502020204030204" pitchFamily="34" charset="0"/>
                <a:ea typeface="Calibri" panose="020F0502020204030204" pitchFamily="34" charset="0"/>
                <a:cs typeface="Calibri" panose="020F0502020204030204" pitchFamily="34" charset="0"/>
              </a:rPr>
              <a:t> using the instructions found on the GitHub README file at </a:t>
            </a:r>
            <a:r>
              <a:rPr lang="en-US" sz="1600" dirty="0">
                <a:solidFill>
                  <a:srgbClr val="3F3F3F"/>
                </a:solidFill>
                <a:latin typeface="Calibri" panose="020F0502020204030204" pitchFamily="34" charset="0"/>
                <a:ea typeface="Calibri" panose="020F0502020204030204" pitchFamily="34" charset="0"/>
                <a:cs typeface="Calibri" panose="020F0502020204030204" pitchFamily="34" charset="0"/>
                <a:hlinkClick r:id="rId3"/>
              </a:rPr>
              <a:t>https://github.com/jlgutenson/nencarta</a:t>
            </a:r>
            <a:r>
              <a:rPr lang="en-US" sz="1600" dirty="0">
                <a:solidFill>
                  <a:srgbClr val="3F3F3F"/>
                </a:solidFill>
                <a:latin typeface="Calibri" panose="020F0502020204030204" pitchFamily="34" charset="0"/>
                <a:ea typeface="Calibri" panose="020F0502020204030204" pitchFamily="34" charset="0"/>
                <a:cs typeface="Calibri" panose="020F0502020204030204" pitchFamily="34" charset="0"/>
              </a:rPr>
              <a:t>. </a:t>
            </a:r>
          </a:p>
          <a:p>
            <a:pPr marL="438150" indent="-285750">
              <a:buClr>
                <a:srgbClr val="3F3F3F"/>
              </a:buClr>
              <a:buSzPts val="1200"/>
              <a:buFont typeface="Arial" panose="020B0604020202020204" pitchFamily="34" charset="0"/>
              <a:buChar char="•"/>
            </a:pPr>
            <a:r>
              <a:rPr lang="en-US" sz="1600" b="1" dirty="0">
                <a:solidFill>
                  <a:srgbClr val="3F3F3F"/>
                </a:solidFill>
                <a:latin typeface="Calibri" panose="020F0502020204030204" pitchFamily="34" charset="0"/>
                <a:ea typeface="Calibri" panose="020F0502020204030204" pitchFamily="34" charset="0"/>
                <a:cs typeface="Calibri" panose="020F0502020204030204" pitchFamily="34" charset="0"/>
              </a:rPr>
              <a:t>BEFORE</a:t>
            </a:r>
            <a:r>
              <a:rPr lang="en-US" sz="1600" dirty="0">
                <a:solidFill>
                  <a:srgbClr val="3F3F3F"/>
                </a:solidFill>
                <a:latin typeface="Calibri" panose="020F0502020204030204" pitchFamily="34" charset="0"/>
                <a:ea typeface="Calibri" panose="020F0502020204030204" pitchFamily="34" charset="0"/>
                <a:cs typeface="Calibri" panose="020F0502020204030204" pitchFamily="34" charset="0"/>
              </a:rPr>
              <a:t> attending, please download the test data at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hlinkClick r:id="rId4"/>
              </a:rPr>
              <a:t>https://drive.google.com/drive/folders/1tnp8eFu44VGlXeuq26kA-Sz_t6CsEZTr?usp=sharing</a:t>
            </a:r>
            <a:r>
              <a:rPr lang="en-US" sz="1600" dirty="0">
                <a:latin typeface="Calibri" panose="020F0502020204030204" pitchFamily="34" charset="0"/>
                <a:ea typeface="Calibri" panose="020F0502020204030204" pitchFamily="34" charset="0"/>
                <a:cs typeface="Calibri" panose="020F0502020204030204" pitchFamily="34" charset="0"/>
              </a:rPr>
              <a:t>  </a:t>
            </a:r>
            <a:endParaRPr lang="en-US" sz="1600" dirty="0">
              <a:solidFill>
                <a:srgbClr val="3F3F3F"/>
              </a:solidFill>
              <a:latin typeface="Calibri" panose="020F0502020204030204" pitchFamily="34" charset="0"/>
              <a:ea typeface="Calibri" panose="020F0502020204030204" pitchFamily="34" charset="0"/>
              <a:cs typeface="Calibri" panose="020F0502020204030204" pitchFamily="34" charset="0"/>
            </a:endParaRPr>
          </a:p>
          <a:p>
            <a:pPr marL="438150" indent="-285750">
              <a:buClr>
                <a:srgbClr val="3F3F3F"/>
              </a:buClr>
              <a:buSzPts val="1200"/>
              <a:buFont typeface="Arial" panose="020B0604020202020204" pitchFamily="34" charset="0"/>
              <a:buChar char="•"/>
            </a:pPr>
            <a:r>
              <a:rPr lang="en-US" sz="1600" dirty="0">
                <a:solidFill>
                  <a:srgbClr val="3F3F3F"/>
                </a:solidFill>
                <a:latin typeface="Calibri" panose="020F0502020204030204" pitchFamily="34" charset="0"/>
                <a:ea typeface="Calibri" panose="020F0502020204030204" pitchFamily="34" charset="0"/>
                <a:cs typeface="Calibri" panose="020F0502020204030204" pitchFamily="34" charset="0"/>
              </a:rPr>
              <a:t>If you are unable to access the GitHub repository or test data at the links above, please email </a:t>
            </a:r>
            <a:r>
              <a:rPr lang="en-US" sz="1600" dirty="0">
                <a:solidFill>
                  <a:srgbClr val="3F3F3F"/>
                </a:solidFill>
                <a:latin typeface="Calibri" panose="020F0502020204030204" pitchFamily="34" charset="0"/>
                <a:ea typeface="Calibri" panose="020F0502020204030204" pitchFamily="34" charset="0"/>
                <a:cs typeface="Calibri" panose="020F0502020204030204" pitchFamily="34" charset="0"/>
                <a:hlinkClick r:id="rId5"/>
              </a:rPr>
              <a:t>joseph@follumhydro.com</a:t>
            </a:r>
            <a:r>
              <a:rPr lang="en-US" sz="1600" dirty="0">
                <a:solidFill>
                  <a:srgbClr val="3F3F3F"/>
                </a:solidFill>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710128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353DAC5C-4FD3-4457-D295-F8FE0882084B}"/>
            </a:ext>
          </a:extLst>
        </p:cNvPr>
        <p:cNvGrpSpPr/>
        <p:nvPr/>
      </p:nvGrpSpPr>
      <p:grpSpPr>
        <a:xfrm>
          <a:off x="0" y="0"/>
          <a:ext cx="0" cy="0"/>
          <a:chOff x="0" y="0"/>
          <a:chExt cx="0" cy="0"/>
        </a:xfrm>
      </p:grpSpPr>
      <p:sp>
        <p:nvSpPr>
          <p:cNvPr id="155" name="Google Shape;155;g3168b7afb77_0_4">
            <a:extLst>
              <a:ext uri="{FF2B5EF4-FFF2-40B4-BE49-F238E27FC236}">
                <a16:creationId xmlns:a16="http://schemas.microsoft.com/office/drawing/2014/main" id="{978E48F9-95DF-1EC3-B40E-A309E560E688}"/>
              </a:ext>
            </a:extLst>
          </p:cNvPr>
          <p:cNvSpPr/>
          <p:nvPr/>
        </p:nvSpPr>
        <p:spPr>
          <a:xfrm>
            <a:off x="0" y="963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dirty="0">
                <a:solidFill>
                  <a:schemeClr val="dk1"/>
                </a:solidFill>
                <a:latin typeface="Calibri"/>
                <a:ea typeface="Calibri"/>
                <a:cs typeface="Calibri"/>
                <a:sym typeface="Calibri"/>
              </a:rPr>
              <a:t>Objectives</a:t>
            </a:r>
            <a:endParaRPr sz="1400" b="0" i="0" u="none" strike="noStrike" cap="none" dirty="0">
              <a:solidFill>
                <a:srgbClr val="000000"/>
              </a:solidFill>
              <a:latin typeface="Arial"/>
              <a:ea typeface="Arial"/>
              <a:cs typeface="Arial"/>
              <a:sym typeface="Arial"/>
            </a:endParaRPr>
          </a:p>
        </p:txBody>
      </p:sp>
      <p:sp>
        <p:nvSpPr>
          <p:cNvPr id="156" name="Google Shape;156;g3168b7afb77_0_4">
            <a:extLst>
              <a:ext uri="{FF2B5EF4-FFF2-40B4-BE49-F238E27FC236}">
                <a16:creationId xmlns:a16="http://schemas.microsoft.com/office/drawing/2014/main" id="{7B93F7DE-2003-C711-3E62-0056FEB2C104}"/>
              </a:ext>
            </a:extLst>
          </p:cNvPr>
          <p:cNvSpPr txBox="1"/>
          <p:nvPr/>
        </p:nvSpPr>
        <p:spPr>
          <a:xfrm>
            <a:off x="189373" y="894326"/>
            <a:ext cx="5227754" cy="3756626"/>
          </a:xfrm>
          <a:prstGeom prst="rect">
            <a:avLst/>
          </a:prstGeom>
          <a:noFill/>
          <a:ln>
            <a:noFill/>
          </a:ln>
        </p:spPr>
        <p:txBody>
          <a:bodyPr spcFirstLastPara="1" wrap="square" lIns="91425" tIns="91425" rIns="91425" bIns="91425" anchor="t" anchorCtr="0">
            <a:noAutofit/>
          </a:bodyPr>
          <a:lstStyle/>
          <a:p>
            <a:pPr marL="457200" indent="-304800">
              <a:buClr>
                <a:srgbClr val="3F3F3F"/>
              </a:buClr>
              <a:buSzPts val="1200"/>
              <a:buFont typeface="+mj-lt"/>
              <a:buAutoNum type="arabicPeriod"/>
            </a:pPr>
            <a:r>
              <a:rPr lang="en-US" sz="1600" dirty="0">
                <a:solidFill>
                  <a:srgbClr val="3F3F3F"/>
                </a:solidFill>
                <a:latin typeface="Calibri"/>
                <a:ea typeface="Calibri"/>
                <a:cs typeface="Calibri"/>
              </a:rPr>
              <a:t>Develop an understanding of how modern streamflow forecasting and informatics can be used to anticipate the economic impacts of flooding on the built environment. </a:t>
            </a:r>
          </a:p>
          <a:p>
            <a:pPr marL="457200" indent="-304800">
              <a:buClr>
                <a:srgbClr val="3F3F3F"/>
              </a:buClr>
              <a:buSzPts val="1200"/>
              <a:buFont typeface="+mj-lt"/>
              <a:buAutoNum type="arabicPeriod"/>
            </a:pPr>
            <a:r>
              <a:rPr lang="en-US" sz="1600" dirty="0">
                <a:solidFill>
                  <a:srgbClr val="3F3F3F"/>
                </a:solidFill>
                <a:latin typeface="Calibri"/>
                <a:ea typeface="Calibri"/>
                <a:cs typeface="Calibri"/>
              </a:rPr>
              <a:t>Learn one process of transforming streamflow forecasts into flood-inundation maps to better assess potential impacts on communities and infrastructure. </a:t>
            </a:r>
          </a:p>
          <a:p>
            <a:pPr marL="457200" indent="-304800">
              <a:buClr>
                <a:srgbClr val="3F3F3F"/>
              </a:buClr>
              <a:buSzPts val="1200"/>
              <a:buFont typeface="+mj-lt"/>
              <a:buAutoNum type="arabicPeriod"/>
            </a:pPr>
            <a:r>
              <a:rPr lang="en-US" sz="1600" dirty="0">
                <a:solidFill>
                  <a:srgbClr val="3F3F3F"/>
                </a:solidFill>
                <a:latin typeface="Calibri"/>
                <a:ea typeface="Calibri"/>
                <a:cs typeface="Calibri"/>
              </a:rPr>
              <a:t>Gain hands-on experience with a practical workflow that converts streamflow predictions into building-level flood-impact forecasts. </a:t>
            </a:r>
          </a:p>
          <a:p>
            <a:pPr marL="457200" indent="-304800">
              <a:buClr>
                <a:srgbClr val="3F3F3F"/>
              </a:buClr>
              <a:buSzPts val="1200"/>
              <a:buFont typeface="+mj-lt"/>
              <a:buAutoNum type="arabicPeriod"/>
            </a:pPr>
            <a:r>
              <a:rPr lang="en-US" sz="1600" dirty="0">
                <a:solidFill>
                  <a:srgbClr val="3F3F3F"/>
                </a:solidFill>
                <a:latin typeface="Calibri"/>
                <a:ea typeface="Calibri"/>
                <a:cs typeface="Calibri"/>
              </a:rPr>
              <a:t>Explore how integrated tools for inundation mapping and impact assessment can be applied across the continental United States to estimate potential flood damages.</a:t>
            </a:r>
          </a:p>
        </p:txBody>
      </p:sp>
      <p:pic>
        <p:nvPicPr>
          <p:cNvPr id="2" name="Online Media 1" title="Don't Fall Asleep in Church - Mr.Bean #mrbean #memes #funny #reels">
            <a:hlinkClick r:id="" action="ppaction://media"/>
            <a:extLst>
              <a:ext uri="{FF2B5EF4-FFF2-40B4-BE49-F238E27FC236}">
                <a16:creationId xmlns:a16="http://schemas.microsoft.com/office/drawing/2014/main" id="{DF34FFA0-8D0D-8703-096F-7EA9CC0DDC91}"/>
              </a:ext>
            </a:extLst>
          </p:cNvPr>
          <p:cNvPicPr>
            <a:picLocks noRot="1" noChangeAspect="1"/>
          </p:cNvPicPr>
          <p:nvPr>
            <a:videoFile r:link="rId1"/>
          </p:nvPr>
        </p:nvPicPr>
        <p:blipFill>
          <a:blip r:embed="rId4"/>
          <a:stretch>
            <a:fillRect/>
          </a:stretch>
        </p:blipFill>
        <p:spPr>
          <a:xfrm>
            <a:off x="6175338" y="834571"/>
            <a:ext cx="2186025" cy="3868225"/>
          </a:xfrm>
          <a:prstGeom prst="rect">
            <a:avLst/>
          </a:prstGeom>
        </p:spPr>
      </p:pic>
    </p:spTree>
    <p:extLst>
      <p:ext uri="{BB962C8B-B14F-4D97-AF65-F5344CB8AC3E}">
        <p14:creationId xmlns:p14="http://schemas.microsoft.com/office/powerpoint/2010/main" val="424765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26330D2C-DF05-FCE4-5DB9-004EA9D63D8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12A5555-D143-6CE8-0082-8FBBDDFE4FCF}"/>
              </a:ext>
            </a:extLst>
          </p:cNvPr>
          <p:cNvPicPr>
            <a:picLocks noChangeAspect="1"/>
          </p:cNvPicPr>
          <p:nvPr/>
        </p:nvPicPr>
        <p:blipFill>
          <a:blip r:embed="rId3"/>
          <a:stretch>
            <a:fillRect/>
          </a:stretch>
        </p:blipFill>
        <p:spPr>
          <a:xfrm>
            <a:off x="4087993" y="838908"/>
            <a:ext cx="4770574" cy="3293209"/>
          </a:xfrm>
          <a:prstGeom prst="rect">
            <a:avLst/>
          </a:prstGeom>
        </p:spPr>
      </p:pic>
      <p:sp>
        <p:nvSpPr>
          <p:cNvPr id="155" name="Google Shape;155;g3168b7afb77_0_4">
            <a:extLst>
              <a:ext uri="{FF2B5EF4-FFF2-40B4-BE49-F238E27FC236}">
                <a16:creationId xmlns:a16="http://schemas.microsoft.com/office/drawing/2014/main" id="{87B5E62E-DE5A-C4F0-CA3D-4232F90D8A04}"/>
              </a:ext>
            </a:extLst>
          </p:cNvPr>
          <p:cNvSpPr/>
          <p:nvPr/>
        </p:nvSpPr>
        <p:spPr>
          <a:xfrm>
            <a:off x="0" y="963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400" b="1" dirty="0">
                <a:solidFill>
                  <a:srgbClr val="3F3F3F"/>
                </a:solidFill>
                <a:latin typeface="Calibri"/>
                <a:ea typeface="Calibri"/>
                <a:cs typeface="Calibri"/>
              </a:rPr>
              <a:t>How To Produce Flood Inundation From Streamflow Forecasts</a:t>
            </a:r>
          </a:p>
          <a:p>
            <a:pPr lvl="0" algn="ctr">
              <a:buSzPts val="2200"/>
            </a:pPr>
            <a:r>
              <a:rPr lang="en-US" sz="2400" b="1" i="0" u="none" strike="noStrike" cap="none" dirty="0">
                <a:solidFill>
                  <a:srgbClr val="3F3F3F"/>
                </a:solidFill>
                <a:latin typeface="Calibri"/>
                <a:ea typeface="Calibri"/>
                <a:cs typeface="Calibri"/>
                <a:sym typeface="Arial"/>
              </a:rPr>
              <a:t>(Before The Forecast)</a:t>
            </a:r>
            <a:endParaRPr sz="1400" b="0" i="0" u="none" strike="noStrike" cap="none" dirty="0">
              <a:solidFill>
                <a:srgbClr val="000000"/>
              </a:solidFill>
              <a:latin typeface="Arial"/>
              <a:ea typeface="Arial"/>
              <a:cs typeface="Arial"/>
              <a:sym typeface="Arial"/>
            </a:endParaRPr>
          </a:p>
        </p:txBody>
      </p:sp>
      <p:sp>
        <p:nvSpPr>
          <p:cNvPr id="6" name="TextBox 5">
            <a:extLst>
              <a:ext uri="{FF2B5EF4-FFF2-40B4-BE49-F238E27FC236}">
                <a16:creationId xmlns:a16="http://schemas.microsoft.com/office/drawing/2014/main" id="{A539731B-4929-0BD7-543E-E65DB5C9638D}"/>
              </a:ext>
            </a:extLst>
          </p:cNvPr>
          <p:cNvSpPr txBox="1"/>
          <p:nvPr/>
        </p:nvSpPr>
        <p:spPr>
          <a:xfrm>
            <a:off x="195944" y="957943"/>
            <a:ext cx="3967348" cy="3600986"/>
          </a:xfrm>
          <a:prstGeom prst="rect">
            <a:avLst/>
          </a:prstGeom>
          <a:noFill/>
        </p:spPr>
        <p:txBody>
          <a:bodyPr wrap="square" rtlCol="0">
            <a:spAutoFit/>
          </a:bodyPr>
          <a:lstStyle/>
          <a:p>
            <a:pPr marL="285750" indent="-2857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Inputs are </a:t>
            </a:r>
            <a:r>
              <a:rPr lang="en-US" sz="1200" b="1" dirty="0">
                <a:latin typeface="Calibri" panose="020F0502020204030204" pitchFamily="34" charset="0"/>
                <a:ea typeface="Calibri" panose="020F0502020204030204" pitchFamily="34" charset="0"/>
                <a:cs typeface="Calibri" panose="020F0502020204030204" pitchFamily="34" charset="0"/>
              </a:rPr>
              <a:t>1) DEM data, 2) GEOGLOWS or NWM flowlines</a:t>
            </a:r>
            <a:r>
              <a:rPr lang="en-US" sz="1200" dirty="0">
                <a:latin typeface="Calibri" panose="020F0502020204030204" pitchFamily="34" charset="0"/>
                <a:ea typeface="Calibri" panose="020F0502020204030204" pitchFamily="34" charset="0"/>
                <a:cs typeface="Calibri" panose="020F0502020204030204" pitchFamily="34" charset="0"/>
              </a:rPr>
              <a:t>.</a:t>
            </a:r>
          </a:p>
          <a:p>
            <a:pPr marL="285750" indent="-2857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Simulations can occur either in terminal or by using a built-in </a:t>
            </a:r>
            <a:r>
              <a:rPr lang="en-US" sz="1200" b="1" dirty="0">
                <a:latin typeface="Calibri" panose="020F0502020204030204" pitchFamily="34" charset="0"/>
                <a:ea typeface="Calibri" panose="020F0502020204030204" pitchFamily="34" charset="0"/>
                <a:cs typeface="Calibri" panose="020F0502020204030204" pitchFamily="34" charset="0"/>
              </a:rPr>
              <a:t>graphical user interface (GUI)</a:t>
            </a:r>
            <a:r>
              <a:rPr lang="en-US" sz="1200" dirty="0">
                <a:latin typeface="Calibri" panose="020F0502020204030204" pitchFamily="34" charset="0"/>
                <a:ea typeface="Calibri" panose="020F0502020204030204" pitchFamily="34" charset="0"/>
                <a:cs typeface="Calibri" panose="020F0502020204030204" pitchFamily="34" charset="0"/>
              </a:rPr>
              <a:t>.</a:t>
            </a:r>
          </a:p>
          <a:p>
            <a:pPr marL="285750" indent="-2857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Optionally, flowlines from GEOGLOWS or NWM can be conflated to match the DEM we are using (we will be doing this).</a:t>
            </a:r>
          </a:p>
          <a:p>
            <a:pPr marL="285750" indent="-2857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Flowlines are rasterized and each cell where a stream is present is considered a stream cell.</a:t>
            </a:r>
          </a:p>
          <a:p>
            <a:pPr marL="285750" indent="-2857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For each stream cell, </a:t>
            </a:r>
            <a:r>
              <a:rPr lang="en-US" sz="1200" dirty="0" err="1">
                <a:latin typeface="Calibri" panose="020F0502020204030204" pitchFamily="34" charset="0"/>
                <a:ea typeface="Calibri" panose="020F0502020204030204" pitchFamily="34" charset="0"/>
                <a:cs typeface="Calibri" panose="020F0502020204030204" pitchFamily="34" charset="0"/>
              </a:rPr>
              <a:t>NenCarta</a:t>
            </a:r>
            <a:r>
              <a:rPr lang="en-US" sz="1200" dirty="0">
                <a:latin typeface="Calibri" panose="020F0502020204030204" pitchFamily="34" charset="0"/>
                <a:ea typeface="Calibri" panose="020F0502020204030204" pitchFamily="34" charset="0"/>
                <a:cs typeface="Calibri" panose="020F0502020204030204" pitchFamily="34" charset="0"/>
              </a:rPr>
              <a:t> estimates many cross-sections, estimates a bathymetry, and builds a rating curve library and database of velocity, depth, and top-width values (VDT Database) for each stream cell at different streamflow magnitudes. </a:t>
            </a:r>
          </a:p>
          <a:p>
            <a:pPr marL="285750" indent="-2857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Bathymetry from cross-sections is burned into the DEM.</a:t>
            </a:r>
          </a:p>
          <a:p>
            <a:pPr marL="285750" indent="-285750">
              <a:buFont typeface="Arial" panose="020B0604020202020204" pitchFamily="34" charset="0"/>
              <a:buChar char="•"/>
            </a:pPr>
            <a:r>
              <a:rPr lang="en-US" sz="1200" dirty="0" err="1">
                <a:latin typeface="Calibri" panose="020F0502020204030204" pitchFamily="34" charset="0"/>
                <a:ea typeface="Calibri" panose="020F0502020204030204" pitchFamily="34" charset="0"/>
                <a:cs typeface="Calibri" panose="020F0502020204030204" pitchFamily="34" charset="0"/>
              </a:rPr>
              <a:t>WorldCover</a:t>
            </a:r>
            <a:r>
              <a:rPr lang="en-US" sz="1200" dirty="0">
                <a:latin typeface="Calibri" panose="020F0502020204030204" pitchFamily="34" charset="0"/>
                <a:ea typeface="Calibri" panose="020F0502020204030204" pitchFamily="34" charset="0"/>
                <a:cs typeface="Calibri" panose="020F0502020204030204" pitchFamily="34" charset="0"/>
              </a:rPr>
              <a:t> 2021 is used for roughness coefficient estimates used in hydraulic calculations.</a:t>
            </a:r>
          </a:p>
          <a:p>
            <a:pPr marL="285750" indent="-285750">
              <a:buFont typeface="Arial" panose="020B0604020202020204" pitchFamily="34" charset="0"/>
              <a:buChar char="•"/>
            </a:pPr>
            <a:endParaRPr lang="en-US" sz="1200" dirty="0"/>
          </a:p>
          <a:p>
            <a:pPr marL="285750" lvl="2" indent="-285750">
              <a:buFont typeface="Arial" panose="020B0604020202020204" pitchFamily="34" charset="0"/>
              <a:buChar char="•"/>
            </a:pPr>
            <a:endParaRPr lang="en-US" sz="1200" dirty="0"/>
          </a:p>
        </p:txBody>
      </p:sp>
      <p:pic>
        <p:nvPicPr>
          <p:cNvPr id="3" name="Picture 2">
            <a:extLst>
              <a:ext uri="{FF2B5EF4-FFF2-40B4-BE49-F238E27FC236}">
                <a16:creationId xmlns:a16="http://schemas.microsoft.com/office/drawing/2014/main" id="{2100C19F-7A56-3BB7-D740-27830CFA6509}"/>
              </a:ext>
            </a:extLst>
          </p:cNvPr>
          <p:cNvPicPr>
            <a:picLocks noChangeAspect="1"/>
          </p:cNvPicPr>
          <p:nvPr/>
        </p:nvPicPr>
        <p:blipFill>
          <a:blip r:embed="rId4"/>
          <a:stretch>
            <a:fillRect/>
          </a:stretch>
        </p:blipFill>
        <p:spPr>
          <a:xfrm>
            <a:off x="6583927" y="1738745"/>
            <a:ext cx="2468039" cy="2990262"/>
          </a:xfrm>
          <a:prstGeom prst="rect">
            <a:avLst/>
          </a:prstGeom>
        </p:spPr>
      </p:pic>
      <p:pic>
        <p:nvPicPr>
          <p:cNvPr id="11" name="Picture 10">
            <a:extLst>
              <a:ext uri="{FF2B5EF4-FFF2-40B4-BE49-F238E27FC236}">
                <a16:creationId xmlns:a16="http://schemas.microsoft.com/office/drawing/2014/main" id="{2B8AA937-D1E9-BB55-59CC-C75D5F8B37B3}"/>
              </a:ext>
            </a:extLst>
          </p:cNvPr>
          <p:cNvPicPr>
            <a:picLocks noChangeAspect="1"/>
          </p:cNvPicPr>
          <p:nvPr/>
        </p:nvPicPr>
        <p:blipFill>
          <a:blip r:embed="rId5"/>
          <a:stretch>
            <a:fillRect/>
          </a:stretch>
        </p:blipFill>
        <p:spPr>
          <a:xfrm>
            <a:off x="4087993" y="3117273"/>
            <a:ext cx="2495934" cy="1585151"/>
          </a:xfrm>
          <a:prstGeom prst="rect">
            <a:avLst/>
          </a:prstGeom>
        </p:spPr>
      </p:pic>
    </p:spTree>
    <p:extLst>
      <p:ext uri="{BB962C8B-B14F-4D97-AF65-F5344CB8AC3E}">
        <p14:creationId xmlns:p14="http://schemas.microsoft.com/office/powerpoint/2010/main" val="2974711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B3628F06-FFAF-E545-E44A-BBCF6F47FEA2}"/>
            </a:ext>
          </a:extLst>
        </p:cNvPr>
        <p:cNvGrpSpPr/>
        <p:nvPr/>
      </p:nvGrpSpPr>
      <p:grpSpPr>
        <a:xfrm>
          <a:off x="0" y="0"/>
          <a:ext cx="0" cy="0"/>
          <a:chOff x="0" y="0"/>
          <a:chExt cx="0" cy="0"/>
        </a:xfrm>
      </p:grpSpPr>
      <p:sp>
        <p:nvSpPr>
          <p:cNvPr id="155" name="Google Shape;155;g3168b7afb77_0_4">
            <a:extLst>
              <a:ext uri="{FF2B5EF4-FFF2-40B4-BE49-F238E27FC236}">
                <a16:creationId xmlns:a16="http://schemas.microsoft.com/office/drawing/2014/main" id="{043AF624-0E4D-FF0D-5DFF-D41FD34A719A}"/>
              </a:ext>
            </a:extLst>
          </p:cNvPr>
          <p:cNvSpPr/>
          <p:nvPr/>
        </p:nvSpPr>
        <p:spPr>
          <a:xfrm>
            <a:off x="0" y="963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400" b="1" dirty="0">
                <a:solidFill>
                  <a:srgbClr val="3F3F3F"/>
                </a:solidFill>
                <a:latin typeface="Calibri"/>
                <a:ea typeface="Calibri"/>
                <a:cs typeface="Calibri"/>
              </a:rPr>
              <a:t>How To Produce Flood Inundation From Streamflow Forecasts</a:t>
            </a:r>
          </a:p>
          <a:p>
            <a:pPr lvl="0" algn="ctr">
              <a:buSzPts val="2200"/>
            </a:pPr>
            <a:r>
              <a:rPr lang="en-US" sz="2400" b="1" i="0" u="none" strike="noStrike" cap="none" dirty="0">
                <a:solidFill>
                  <a:srgbClr val="3F3F3F"/>
                </a:solidFill>
                <a:latin typeface="Calibri"/>
                <a:ea typeface="Calibri"/>
                <a:cs typeface="Calibri"/>
                <a:sym typeface="Arial"/>
              </a:rPr>
              <a:t>(The Forecast)</a:t>
            </a:r>
            <a:endParaRPr sz="1400" b="0" i="0" u="none" strike="noStrike" cap="none" dirty="0">
              <a:solidFill>
                <a:srgbClr val="000000"/>
              </a:solidFill>
              <a:latin typeface="Arial"/>
              <a:ea typeface="Arial"/>
              <a:cs typeface="Arial"/>
              <a:sym typeface="Arial"/>
            </a:endParaRPr>
          </a:p>
        </p:txBody>
      </p:sp>
      <p:sp>
        <p:nvSpPr>
          <p:cNvPr id="6" name="TextBox 5">
            <a:extLst>
              <a:ext uri="{FF2B5EF4-FFF2-40B4-BE49-F238E27FC236}">
                <a16:creationId xmlns:a16="http://schemas.microsoft.com/office/drawing/2014/main" id="{A67211B1-65EE-EB42-A6FF-33343C52CECC}"/>
              </a:ext>
            </a:extLst>
          </p:cNvPr>
          <p:cNvSpPr txBox="1"/>
          <p:nvPr/>
        </p:nvSpPr>
        <p:spPr>
          <a:xfrm>
            <a:off x="195944" y="957943"/>
            <a:ext cx="8719456" cy="2185214"/>
          </a:xfrm>
          <a:prstGeom prst="rect">
            <a:avLst/>
          </a:prstGeom>
          <a:noFill/>
        </p:spPr>
        <p:txBody>
          <a:bodyPr wrap="square" rtlCol="0">
            <a:spAutoFit/>
          </a:bodyPr>
          <a:lstStyle/>
          <a:p>
            <a:pPr marL="285750" indent="-2857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The DEM with burned bathymetry and the rating curve or VDT database are then paired with the NWM or GEOGLOWS forecast to estimate probabilistic FIM.</a:t>
            </a:r>
          </a:p>
          <a:p>
            <a:pPr marL="285750" indent="-2857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When the streamflow forecast is an ensemble, we make use of the forecast peaks of each ensemble member in the streamflow forecast.</a:t>
            </a:r>
          </a:p>
          <a:p>
            <a:pPr marL="285750" indent="-2857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Currently for all ensemble members of streamflow, we find the forecast peak and then estimate the minimum, median, and maximum forecast peak.</a:t>
            </a:r>
          </a:p>
          <a:p>
            <a:pPr marL="285750" indent="-2857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These forecast peaks are used to estimate hydraulic variables like depth, velocity, and top-width by query the rating curves or VDT Database. </a:t>
            </a:r>
          </a:p>
          <a:p>
            <a:pPr marL="285750" indent="-2857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A FIM is estimated for the minimum, median, and maximum ensemble peaks of streamflow forecasts and they are then combined. </a:t>
            </a:r>
          </a:p>
          <a:p>
            <a:pPr marL="285750" indent="-285750">
              <a:buFont typeface="Arial" panose="020B0604020202020204" pitchFamily="34" charset="0"/>
              <a:buChar char="•"/>
            </a:pPr>
            <a:endParaRPr lang="en-US" sz="1200" dirty="0"/>
          </a:p>
          <a:p>
            <a:pPr marL="285750" lvl="2" indent="-285750">
              <a:buFont typeface="Arial" panose="020B0604020202020204" pitchFamily="34" charset="0"/>
              <a:buChar char="•"/>
            </a:pPr>
            <a:endParaRPr lang="en-US" sz="1200" dirty="0"/>
          </a:p>
        </p:txBody>
      </p:sp>
      <p:pic>
        <p:nvPicPr>
          <p:cNvPr id="2" name="Picture 1">
            <a:extLst>
              <a:ext uri="{FF2B5EF4-FFF2-40B4-BE49-F238E27FC236}">
                <a16:creationId xmlns:a16="http://schemas.microsoft.com/office/drawing/2014/main" id="{3EBCADC0-8E6E-48C9-28D9-8D89DED39AB4}"/>
              </a:ext>
            </a:extLst>
          </p:cNvPr>
          <p:cNvPicPr>
            <a:picLocks noChangeAspect="1"/>
          </p:cNvPicPr>
          <p:nvPr/>
        </p:nvPicPr>
        <p:blipFill>
          <a:blip r:embed="rId3"/>
          <a:stretch>
            <a:fillRect/>
          </a:stretch>
        </p:blipFill>
        <p:spPr>
          <a:xfrm>
            <a:off x="195944" y="3047516"/>
            <a:ext cx="1723571" cy="1094628"/>
          </a:xfrm>
          <a:prstGeom prst="rect">
            <a:avLst/>
          </a:prstGeom>
        </p:spPr>
      </p:pic>
      <p:pic>
        <p:nvPicPr>
          <p:cNvPr id="4" name="Picture 3">
            <a:extLst>
              <a:ext uri="{FF2B5EF4-FFF2-40B4-BE49-F238E27FC236}">
                <a16:creationId xmlns:a16="http://schemas.microsoft.com/office/drawing/2014/main" id="{3F3F2A05-FF63-B41A-3DF5-5C9A17D4CA04}"/>
              </a:ext>
            </a:extLst>
          </p:cNvPr>
          <p:cNvPicPr>
            <a:picLocks noChangeAspect="1"/>
          </p:cNvPicPr>
          <p:nvPr/>
        </p:nvPicPr>
        <p:blipFill>
          <a:blip r:embed="rId4"/>
          <a:stretch>
            <a:fillRect/>
          </a:stretch>
        </p:blipFill>
        <p:spPr>
          <a:xfrm>
            <a:off x="2056340" y="2892432"/>
            <a:ext cx="1289204" cy="1561992"/>
          </a:xfrm>
          <a:prstGeom prst="rect">
            <a:avLst/>
          </a:prstGeom>
        </p:spPr>
      </p:pic>
      <p:sp>
        <p:nvSpPr>
          <p:cNvPr id="5" name="TextBox 4">
            <a:extLst>
              <a:ext uri="{FF2B5EF4-FFF2-40B4-BE49-F238E27FC236}">
                <a16:creationId xmlns:a16="http://schemas.microsoft.com/office/drawing/2014/main" id="{597323AF-F41B-81D2-3DA5-E4A5FFEA4E83}"/>
              </a:ext>
            </a:extLst>
          </p:cNvPr>
          <p:cNvSpPr txBox="1"/>
          <p:nvPr/>
        </p:nvSpPr>
        <p:spPr>
          <a:xfrm>
            <a:off x="1836809" y="3436787"/>
            <a:ext cx="268515" cy="307777"/>
          </a:xfrm>
          <a:prstGeom prst="rect">
            <a:avLst/>
          </a:prstGeom>
          <a:noFill/>
        </p:spPr>
        <p:txBody>
          <a:bodyPr wrap="square" rtlCol="0">
            <a:spAutoFit/>
          </a:bodyPr>
          <a:lstStyle/>
          <a:p>
            <a:r>
              <a:rPr lang="en-US" dirty="0"/>
              <a:t>+</a:t>
            </a:r>
          </a:p>
        </p:txBody>
      </p:sp>
      <p:sp>
        <p:nvSpPr>
          <p:cNvPr id="8" name="TextBox 7">
            <a:extLst>
              <a:ext uri="{FF2B5EF4-FFF2-40B4-BE49-F238E27FC236}">
                <a16:creationId xmlns:a16="http://schemas.microsoft.com/office/drawing/2014/main" id="{98CEA043-6A42-F6C9-96E6-E913BB95D2FA}"/>
              </a:ext>
            </a:extLst>
          </p:cNvPr>
          <p:cNvSpPr txBox="1"/>
          <p:nvPr/>
        </p:nvSpPr>
        <p:spPr>
          <a:xfrm>
            <a:off x="3338002" y="3422885"/>
            <a:ext cx="268515" cy="307777"/>
          </a:xfrm>
          <a:prstGeom prst="rect">
            <a:avLst/>
          </a:prstGeom>
          <a:noFill/>
        </p:spPr>
        <p:txBody>
          <a:bodyPr wrap="square" rtlCol="0">
            <a:spAutoFit/>
          </a:bodyPr>
          <a:lstStyle/>
          <a:p>
            <a:r>
              <a:rPr lang="en-US" dirty="0"/>
              <a:t>+</a:t>
            </a:r>
          </a:p>
        </p:txBody>
      </p:sp>
      <p:pic>
        <p:nvPicPr>
          <p:cNvPr id="9" name="Picture 8">
            <a:extLst>
              <a:ext uri="{FF2B5EF4-FFF2-40B4-BE49-F238E27FC236}">
                <a16:creationId xmlns:a16="http://schemas.microsoft.com/office/drawing/2014/main" id="{B5A033F7-4602-A1BC-086F-8D9865F40F45}"/>
              </a:ext>
            </a:extLst>
          </p:cNvPr>
          <p:cNvPicPr>
            <a:picLocks noChangeAspect="1"/>
          </p:cNvPicPr>
          <p:nvPr/>
        </p:nvPicPr>
        <p:blipFill>
          <a:blip r:embed="rId5"/>
          <a:stretch>
            <a:fillRect/>
          </a:stretch>
        </p:blipFill>
        <p:spPr>
          <a:xfrm>
            <a:off x="3531967" y="3061748"/>
            <a:ext cx="2614455" cy="1202649"/>
          </a:xfrm>
          <a:prstGeom prst="rect">
            <a:avLst/>
          </a:prstGeom>
        </p:spPr>
      </p:pic>
      <p:sp>
        <p:nvSpPr>
          <p:cNvPr id="10" name="TextBox 9">
            <a:extLst>
              <a:ext uri="{FF2B5EF4-FFF2-40B4-BE49-F238E27FC236}">
                <a16:creationId xmlns:a16="http://schemas.microsoft.com/office/drawing/2014/main" id="{EA66C619-9930-DF85-0C6B-92AF3EDF1D49}"/>
              </a:ext>
            </a:extLst>
          </p:cNvPr>
          <p:cNvSpPr txBox="1"/>
          <p:nvPr/>
        </p:nvSpPr>
        <p:spPr>
          <a:xfrm>
            <a:off x="6146422" y="3436787"/>
            <a:ext cx="268515" cy="307777"/>
          </a:xfrm>
          <a:prstGeom prst="rect">
            <a:avLst/>
          </a:prstGeom>
          <a:noFill/>
        </p:spPr>
        <p:txBody>
          <a:bodyPr wrap="square" rtlCol="0">
            <a:spAutoFit/>
          </a:bodyPr>
          <a:lstStyle/>
          <a:p>
            <a:r>
              <a:rPr lang="en-US" dirty="0"/>
              <a:t>=</a:t>
            </a:r>
          </a:p>
        </p:txBody>
      </p:sp>
      <p:sp>
        <p:nvSpPr>
          <p:cNvPr id="7" name="TextBox 6">
            <a:extLst>
              <a:ext uri="{FF2B5EF4-FFF2-40B4-BE49-F238E27FC236}">
                <a16:creationId xmlns:a16="http://schemas.microsoft.com/office/drawing/2014/main" id="{D88DC0CE-7B24-A15B-634A-54D6E1AE1615}"/>
              </a:ext>
            </a:extLst>
          </p:cNvPr>
          <p:cNvSpPr txBox="1"/>
          <p:nvPr/>
        </p:nvSpPr>
        <p:spPr>
          <a:xfrm>
            <a:off x="228106" y="4454424"/>
            <a:ext cx="8655132" cy="307777"/>
          </a:xfrm>
          <a:prstGeom prst="rect">
            <a:avLst/>
          </a:prstGeom>
          <a:noFill/>
        </p:spPr>
        <p:txBody>
          <a:bodyPr wrap="square">
            <a:spAutoFit/>
          </a:bodyPr>
          <a:lstStyle/>
          <a:p>
            <a:r>
              <a:rPr lang="en-US" b="1" dirty="0">
                <a:latin typeface="Calibri" panose="020F0502020204030204" pitchFamily="34" charset="0"/>
                <a:ea typeface="Calibri" panose="020F0502020204030204" pitchFamily="34" charset="0"/>
                <a:cs typeface="Calibri" panose="020F0502020204030204" pitchFamily="34" charset="0"/>
              </a:rPr>
              <a:t>NOTE: </a:t>
            </a:r>
            <a:r>
              <a:rPr lang="en-US" dirty="0">
                <a:latin typeface="Calibri" panose="020F0502020204030204" pitchFamily="34" charset="0"/>
                <a:ea typeface="Calibri" panose="020F0502020204030204" pitchFamily="34" charset="0"/>
                <a:cs typeface="Calibri" panose="020F0502020204030204" pitchFamily="34" charset="0"/>
              </a:rPr>
              <a:t>We will be using the VDT Database when performing flood inundation mapping in this tutorial</a:t>
            </a:r>
          </a:p>
        </p:txBody>
      </p:sp>
      <p:pic>
        <p:nvPicPr>
          <p:cNvPr id="11" name="Picture 10">
            <a:extLst>
              <a:ext uri="{FF2B5EF4-FFF2-40B4-BE49-F238E27FC236}">
                <a16:creationId xmlns:a16="http://schemas.microsoft.com/office/drawing/2014/main" id="{39FC7666-ED03-934E-7EAD-3D8A6B996C96}"/>
              </a:ext>
            </a:extLst>
          </p:cNvPr>
          <p:cNvPicPr>
            <a:picLocks noChangeAspect="1"/>
          </p:cNvPicPr>
          <p:nvPr/>
        </p:nvPicPr>
        <p:blipFill>
          <a:blip r:embed="rId6"/>
          <a:stretch>
            <a:fillRect/>
          </a:stretch>
        </p:blipFill>
        <p:spPr>
          <a:xfrm>
            <a:off x="6414937" y="2786556"/>
            <a:ext cx="2356300" cy="1608238"/>
          </a:xfrm>
          <a:prstGeom prst="rect">
            <a:avLst/>
          </a:prstGeom>
        </p:spPr>
      </p:pic>
    </p:spTree>
    <p:extLst>
      <p:ext uri="{BB962C8B-B14F-4D97-AF65-F5344CB8AC3E}">
        <p14:creationId xmlns:p14="http://schemas.microsoft.com/office/powerpoint/2010/main" val="3283230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0BEF833A-2782-87E5-6390-540D9EB09828}"/>
            </a:ext>
          </a:extLst>
        </p:cNvPr>
        <p:cNvGrpSpPr/>
        <p:nvPr/>
      </p:nvGrpSpPr>
      <p:grpSpPr>
        <a:xfrm>
          <a:off x="0" y="0"/>
          <a:ext cx="0" cy="0"/>
          <a:chOff x="0" y="0"/>
          <a:chExt cx="0" cy="0"/>
        </a:xfrm>
      </p:grpSpPr>
      <p:sp>
        <p:nvSpPr>
          <p:cNvPr id="155" name="Google Shape;155;g3168b7afb77_0_4">
            <a:extLst>
              <a:ext uri="{FF2B5EF4-FFF2-40B4-BE49-F238E27FC236}">
                <a16:creationId xmlns:a16="http://schemas.microsoft.com/office/drawing/2014/main" id="{FEDD9E7E-4F67-19F2-33AD-B700F518BCDA}"/>
              </a:ext>
            </a:extLst>
          </p:cNvPr>
          <p:cNvSpPr/>
          <p:nvPr/>
        </p:nvSpPr>
        <p:spPr>
          <a:xfrm>
            <a:off x="0" y="963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400" b="1" dirty="0">
                <a:solidFill>
                  <a:srgbClr val="3F3F3F"/>
                </a:solidFill>
                <a:latin typeface="Calibri"/>
                <a:ea typeface="Calibri"/>
                <a:cs typeface="Calibri"/>
              </a:rPr>
              <a:t>How Ensemble Flood Maps are Produced and Interpreted</a:t>
            </a:r>
          </a:p>
          <a:p>
            <a:pPr lvl="0" algn="ctr">
              <a:buSzPts val="2200"/>
            </a:pPr>
            <a:r>
              <a:rPr lang="en-US" sz="2400" b="1" i="0" u="none" strike="noStrike" cap="none" dirty="0">
                <a:solidFill>
                  <a:srgbClr val="3F3F3F"/>
                </a:solidFill>
                <a:latin typeface="Calibri"/>
                <a:ea typeface="Calibri"/>
                <a:cs typeface="Calibri"/>
                <a:sym typeface="Arial"/>
              </a:rPr>
              <a:t>(The Interpretation (Currently))</a:t>
            </a:r>
            <a:endParaRPr sz="1400" b="0" i="0" u="none" strike="noStrike" cap="none" dirty="0">
              <a:solidFill>
                <a:srgbClr val="000000"/>
              </a:solidFill>
              <a:latin typeface="Arial"/>
              <a:ea typeface="Arial"/>
              <a:cs typeface="Arial"/>
              <a:sym typeface="Arial"/>
            </a:endParaRPr>
          </a:p>
        </p:txBody>
      </p:sp>
      <p:sp>
        <p:nvSpPr>
          <p:cNvPr id="6" name="TextBox 5">
            <a:extLst>
              <a:ext uri="{FF2B5EF4-FFF2-40B4-BE49-F238E27FC236}">
                <a16:creationId xmlns:a16="http://schemas.microsoft.com/office/drawing/2014/main" id="{732B76DB-B9EC-3536-8B39-4F4671859872}"/>
              </a:ext>
            </a:extLst>
          </p:cNvPr>
          <p:cNvSpPr txBox="1"/>
          <p:nvPr/>
        </p:nvSpPr>
        <p:spPr>
          <a:xfrm>
            <a:off x="195944" y="957943"/>
            <a:ext cx="3904342" cy="4001095"/>
          </a:xfrm>
          <a:prstGeom prst="rect">
            <a:avLst/>
          </a:prstGeom>
          <a:noFill/>
        </p:spPr>
        <p:txBody>
          <a:bodyPr wrap="square" rtlCol="0">
            <a:spAutoFit/>
          </a:bodyPr>
          <a:lstStyle/>
          <a:p>
            <a:pPr marL="285750" indent="-285750">
              <a:buFont typeface="Arial" panose="020B0604020202020204" pitchFamily="34" charset="0"/>
              <a:buChar char="•"/>
            </a:pPr>
            <a:r>
              <a:rPr lang="en-US" sz="1200" dirty="0">
                <a:latin typeface="+mn-lt"/>
              </a:rPr>
              <a:t>The ensemble output geospatial data will contain three values:</a:t>
            </a:r>
          </a:p>
          <a:p>
            <a:pPr marL="285750" indent="-285750">
              <a:buFont typeface="Arial" panose="020B0604020202020204" pitchFamily="34" charset="0"/>
              <a:buChar char="•"/>
            </a:pPr>
            <a:endParaRPr lang="en-US" sz="1200" dirty="0">
              <a:latin typeface="+mn-lt"/>
            </a:endParaRPr>
          </a:p>
          <a:p>
            <a:pPr marL="285750" lvl="1" indent="-285750">
              <a:buFont typeface="+mj-lt"/>
              <a:buAutoNum type="arabicPeriod"/>
            </a:pPr>
            <a:r>
              <a:rPr lang="en-US" sz="1200" dirty="0">
                <a:latin typeface="+mn-lt"/>
              </a:rPr>
              <a:t>33 =&gt; maximum streamflow peak from ensemble predicts flooding here</a:t>
            </a:r>
          </a:p>
          <a:p>
            <a:pPr marL="285750" lvl="1" indent="-285750">
              <a:buFont typeface="+mj-lt"/>
              <a:buAutoNum type="arabicPeriod"/>
            </a:pPr>
            <a:r>
              <a:rPr lang="en-US" sz="1200" dirty="0">
                <a:latin typeface="+mn-lt"/>
              </a:rPr>
              <a:t>66 =&gt; median and maximum streamflow peak from ensemble predicts flooding here</a:t>
            </a:r>
          </a:p>
          <a:p>
            <a:pPr marL="285750" lvl="1" indent="-285750">
              <a:buFont typeface="+mj-lt"/>
              <a:buAutoNum type="arabicPeriod"/>
            </a:pPr>
            <a:r>
              <a:rPr lang="en-US" sz="1200" dirty="0">
                <a:latin typeface="+mn-lt"/>
              </a:rPr>
              <a:t>100 =&gt; minimum, median, and maximum streamflow peak from ensemble predicts flooding here </a:t>
            </a:r>
          </a:p>
          <a:p>
            <a:pPr marL="285750" lvl="1" indent="-285750">
              <a:buFont typeface="+mj-lt"/>
              <a:buAutoNum type="arabicPeriod"/>
            </a:pPr>
            <a:endParaRPr lang="en-US" sz="1200" dirty="0">
              <a:latin typeface="+mn-lt"/>
            </a:endParaRPr>
          </a:p>
          <a:p>
            <a:pPr marL="285750" indent="-285750">
              <a:buFont typeface="Arial" panose="020B0604020202020204" pitchFamily="34" charset="0"/>
              <a:buChar char="•"/>
            </a:pPr>
            <a:r>
              <a:rPr lang="en-US" sz="1200" dirty="0"/>
              <a:t>The highest chance of flooding reflects maximum ensemble agreement, and less chance of flooding reflects low ensemble agreement.</a:t>
            </a:r>
            <a:endParaRPr lang="en-US" sz="1200" dirty="0">
              <a:latin typeface="+mn-lt"/>
            </a:endParaRPr>
          </a:p>
          <a:p>
            <a:pPr marL="285750" indent="-285750">
              <a:buFont typeface="Arial" panose="020B0604020202020204" pitchFamily="34" charset="0"/>
              <a:buChar char="•"/>
            </a:pPr>
            <a:r>
              <a:rPr lang="en-US" sz="1200" dirty="0" err="1">
                <a:latin typeface="+mn-lt"/>
              </a:rPr>
              <a:t>NenCarta</a:t>
            </a:r>
            <a:r>
              <a:rPr lang="en-US" sz="1200" dirty="0">
                <a:latin typeface="+mn-lt"/>
              </a:rPr>
              <a:t> can be altered to use more or less ensemble members to create a similar map.</a:t>
            </a:r>
          </a:p>
          <a:p>
            <a:pPr marL="285750" indent="-285750">
              <a:buFont typeface="Arial" panose="020B0604020202020204" pitchFamily="34" charset="0"/>
              <a:buChar char="•"/>
            </a:pPr>
            <a:r>
              <a:rPr lang="en-US" sz="1200" dirty="0">
                <a:latin typeface="+mn-lt"/>
              </a:rPr>
              <a:t>This map gives us an idea of the potential breadth of flooding, given the weather forecast uncertainty.</a:t>
            </a:r>
          </a:p>
          <a:p>
            <a:pPr marL="285750" indent="-285750">
              <a:buFont typeface="Arial" panose="020B0604020202020204" pitchFamily="34" charset="0"/>
              <a:buChar char="•"/>
            </a:pPr>
            <a:r>
              <a:rPr lang="en-US" sz="1200" dirty="0">
                <a:latin typeface="+mn-lt"/>
              </a:rPr>
              <a:t>A maximum depth raster is also created that we will use to assess flood consequences</a:t>
            </a:r>
          </a:p>
          <a:p>
            <a:pPr marL="285750" lvl="2" indent="-285750">
              <a:buFont typeface="Arial" panose="020B0604020202020204" pitchFamily="34" charset="0"/>
              <a:buChar char="•"/>
            </a:pPr>
            <a:endParaRPr lang="en-US" dirty="0"/>
          </a:p>
        </p:txBody>
      </p:sp>
      <p:pic>
        <p:nvPicPr>
          <p:cNvPr id="3" name="Picture 2">
            <a:extLst>
              <a:ext uri="{FF2B5EF4-FFF2-40B4-BE49-F238E27FC236}">
                <a16:creationId xmlns:a16="http://schemas.microsoft.com/office/drawing/2014/main" id="{D872694D-A231-F8A8-9BD1-ECF446500993}"/>
              </a:ext>
            </a:extLst>
          </p:cNvPr>
          <p:cNvPicPr>
            <a:picLocks noChangeAspect="1"/>
          </p:cNvPicPr>
          <p:nvPr/>
        </p:nvPicPr>
        <p:blipFill>
          <a:blip r:embed="rId3"/>
          <a:stretch>
            <a:fillRect/>
          </a:stretch>
        </p:blipFill>
        <p:spPr>
          <a:xfrm>
            <a:off x="4572000" y="1279504"/>
            <a:ext cx="4169342" cy="2845687"/>
          </a:xfrm>
          <a:prstGeom prst="rect">
            <a:avLst/>
          </a:prstGeom>
        </p:spPr>
      </p:pic>
      <p:pic>
        <p:nvPicPr>
          <p:cNvPr id="5" name="Picture 4">
            <a:extLst>
              <a:ext uri="{FF2B5EF4-FFF2-40B4-BE49-F238E27FC236}">
                <a16:creationId xmlns:a16="http://schemas.microsoft.com/office/drawing/2014/main" id="{E5EDE758-DCED-4BE7-2401-CBADE7443E10}"/>
              </a:ext>
            </a:extLst>
          </p:cNvPr>
          <p:cNvPicPr>
            <a:picLocks noChangeAspect="1"/>
          </p:cNvPicPr>
          <p:nvPr/>
        </p:nvPicPr>
        <p:blipFill>
          <a:blip r:embed="rId4"/>
          <a:stretch>
            <a:fillRect/>
          </a:stretch>
        </p:blipFill>
        <p:spPr>
          <a:xfrm>
            <a:off x="4529294" y="1279504"/>
            <a:ext cx="514422" cy="552527"/>
          </a:xfrm>
          <a:prstGeom prst="rect">
            <a:avLst/>
          </a:prstGeom>
        </p:spPr>
      </p:pic>
      <p:sp>
        <p:nvSpPr>
          <p:cNvPr id="8" name="TextBox 7">
            <a:extLst>
              <a:ext uri="{FF2B5EF4-FFF2-40B4-BE49-F238E27FC236}">
                <a16:creationId xmlns:a16="http://schemas.microsoft.com/office/drawing/2014/main" id="{313A703F-8CEE-E850-545D-702643624670}"/>
              </a:ext>
            </a:extLst>
          </p:cNvPr>
          <p:cNvSpPr txBox="1"/>
          <p:nvPr/>
        </p:nvSpPr>
        <p:spPr>
          <a:xfrm>
            <a:off x="4529294" y="4076700"/>
            <a:ext cx="4212048" cy="523220"/>
          </a:xfrm>
          <a:prstGeom prst="rect">
            <a:avLst/>
          </a:prstGeom>
          <a:noFill/>
        </p:spPr>
        <p:txBody>
          <a:bodyPr wrap="square" rtlCol="0">
            <a:spAutoFit/>
          </a:bodyPr>
          <a:lstStyle/>
          <a:p>
            <a:pPr lvl="2" algn="ctr"/>
            <a:r>
              <a:rPr lang="en-US" dirty="0"/>
              <a:t>Example of the ensemble flood inundation map from an ensemble streamflow forecast </a:t>
            </a:r>
          </a:p>
        </p:txBody>
      </p:sp>
    </p:spTree>
    <p:extLst>
      <p:ext uri="{BB962C8B-B14F-4D97-AF65-F5344CB8AC3E}">
        <p14:creationId xmlns:p14="http://schemas.microsoft.com/office/powerpoint/2010/main" val="2661619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g313d8703dd1_0_35"/>
          <p:cNvSpPr txBox="1"/>
          <p:nvPr/>
        </p:nvSpPr>
        <p:spPr>
          <a:xfrm>
            <a:off x="5204331" y="846175"/>
            <a:ext cx="2889600" cy="628200"/>
          </a:xfrm>
          <a:prstGeom prst="rect">
            <a:avLst/>
          </a:prstGeom>
          <a:noFill/>
          <a:ln>
            <a:noFill/>
          </a:ln>
        </p:spPr>
        <p:txBody>
          <a:bodyPr spcFirstLastPara="1" wrap="square" lIns="91425" tIns="45700" rIns="91425" bIns="45700" anchor="t" anchorCtr="0">
            <a:normAutofit/>
          </a:bodyPr>
          <a:lstStyle/>
          <a:p>
            <a:pPr marL="0" marR="0" lvl="0" indent="0" algn="l" rtl="0">
              <a:lnSpc>
                <a:spcPct val="85000"/>
              </a:lnSpc>
              <a:spcBef>
                <a:spcPts val="0"/>
              </a:spcBef>
              <a:spcAft>
                <a:spcPts val="0"/>
              </a:spcAft>
              <a:buClr>
                <a:srgbClr val="3F3F3F"/>
              </a:buClr>
              <a:buSzPts val="2800"/>
              <a:buFont typeface="Calibri"/>
              <a:buNone/>
            </a:pPr>
            <a:endParaRPr sz="2800" b="0" i="0" u="none" strike="noStrike" cap="none">
              <a:solidFill>
                <a:srgbClr val="3F3F3F"/>
              </a:solidFill>
              <a:latin typeface="Garamond"/>
              <a:ea typeface="Garamond"/>
              <a:cs typeface="Garamond"/>
              <a:sym typeface="Garamond"/>
            </a:endParaRPr>
          </a:p>
        </p:txBody>
      </p:sp>
      <p:sp>
        <p:nvSpPr>
          <p:cNvPr id="189" name="Google Shape;189;g313d8703dd1_0_35"/>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Converting Streamflow Forecasts into Building-Level Flood-Impact Forecasts</a:t>
            </a:r>
          </a:p>
          <a:p>
            <a:pPr lvl="0" algn="ctr">
              <a:buSzPts val="2200"/>
            </a:pPr>
            <a:r>
              <a:rPr lang="en-US" sz="2000" b="1" dirty="0">
                <a:solidFill>
                  <a:srgbClr val="3F3F3F"/>
                </a:solidFill>
                <a:latin typeface="Calibri"/>
                <a:ea typeface="Calibri"/>
                <a:cs typeface="Calibri"/>
              </a:rPr>
              <a:t>(Process Overview)</a:t>
            </a:r>
            <a:endParaRPr lang="en-US" sz="1200" dirty="0"/>
          </a:p>
        </p:txBody>
      </p:sp>
      <p:sp>
        <p:nvSpPr>
          <p:cNvPr id="195" name="Google Shape;195;g313d8703dd1_0_35"/>
          <p:cNvSpPr txBox="1"/>
          <p:nvPr/>
        </p:nvSpPr>
        <p:spPr>
          <a:xfrm>
            <a:off x="170744" y="2316371"/>
            <a:ext cx="2050500"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u="none" strike="noStrike" cap="none" dirty="0">
                <a:solidFill>
                  <a:schemeClr val="dk1"/>
                </a:solidFill>
                <a:latin typeface="Calibri"/>
                <a:ea typeface="Calibri"/>
                <a:cs typeface="Calibri"/>
                <a:sym typeface="Calibri"/>
              </a:rPr>
              <a:t>Input Multiple Streamflow Forecasts</a:t>
            </a:r>
            <a:endParaRPr sz="1000" dirty="0"/>
          </a:p>
        </p:txBody>
      </p:sp>
      <p:pic>
        <p:nvPicPr>
          <p:cNvPr id="197" name="Google Shape;197;g313d8703dd1_0_35"/>
          <p:cNvPicPr preferRelativeResize="0"/>
          <p:nvPr/>
        </p:nvPicPr>
        <p:blipFill rotWithShape="1">
          <a:blip r:embed="rId3">
            <a:alphaModFix/>
          </a:blip>
          <a:srcRect/>
          <a:stretch/>
        </p:blipFill>
        <p:spPr>
          <a:xfrm>
            <a:off x="2853034" y="1293787"/>
            <a:ext cx="1213190" cy="683963"/>
          </a:xfrm>
          <a:prstGeom prst="rect">
            <a:avLst/>
          </a:prstGeom>
          <a:noFill/>
          <a:ln>
            <a:noFill/>
          </a:ln>
        </p:spPr>
      </p:pic>
      <p:sp>
        <p:nvSpPr>
          <p:cNvPr id="198" name="Google Shape;198;g313d8703dd1_0_35"/>
          <p:cNvSpPr txBox="1"/>
          <p:nvPr/>
        </p:nvSpPr>
        <p:spPr>
          <a:xfrm>
            <a:off x="2321310" y="2061339"/>
            <a:ext cx="2250600" cy="6001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dirty="0">
                <a:solidFill>
                  <a:schemeClr val="dk1"/>
                </a:solidFill>
                <a:latin typeface="Calibri"/>
                <a:ea typeface="Calibri"/>
                <a:cs typeface="Calibri"/>
                <a:sym typeface="Calibri"/>
              </a:rPr>
              <a:t>Generated Single Flood Depth Grid</a:t>
            </a:r>
          </a:p>
          <a:p>
            <a:pPr marL="0" marR="0" lvl="0" indent="0" algn="ctr" rtl="0">
              <a:spcBef>
                <a:spcPts val="0"/>
              </a:spcBef>
              <a:spcAft>
                <a:spcPts val="0"/>
              </a:spcAft>
              <a:buNone/>
            </a:pPr>
            <a:r>
              <a:rPr lang="en-US" sz="1100" dirty="0">
                <a:solidFill>
                  <a:schemeClr val="dk1"/>
                </a:solidFill>
                <a:latin typeface="Calibri"/>
                <a:ea typeface="Calibri"/>
                <a:cs typeface="Calibri"/>
                <a:sym typeface="Calibri"/>
              </a:rPr>
              <a:t>(Currently maximum forecast from ensemble)</a:t>
            </a:r>
            <a:endParaRPr dirty="0"/>
          </a:p>
        </p:txBody>
      </p:sp>
      <p:pic>
        <p:nvPicPr>
          <p:cNvPr id="199" name="Google Shape;199;g313d8703dd1_0_35"/>
          <p:cNvPicPr preferRelativeResize="0"/>
          <p:nvPr/>
        </p:nvPicPr>
        <p:blipFill rotWithShape="1">
          <a:blip r:embed="rId4">
            <a:alphaModFix/>
          </a:blip>
          <a:srcRect/>
          <a:stretch/>
        </p:blipFill>
        <p:spPr>
          <a:xfrm>
            <a:off x="5077778" y="1553640"/>
            <a:ext cx="1533291" cy="320081"/>
          </a:xfrm>
          <a:prstGeom prst="rect">
            <a:avLst/>
          </a:prstGeom>
          <a:noFill/>
          <a:ln>
            <a:noFill/>
          </a:ln>
        </p:spPr>
      </p:pic>
      <p:sp>
        <p:nvSpPr>
          <p:cNvPr id="200" name="Google Shape;200;g313d8703dd1_0_35"/>
          <p:cNvSpPr txBox="1"/>
          <p:nvPr/>
        </p:nvSpPr>
        <p:spPr>
          <a:xfrm>
            <a:off x="5206405" y="1922031"/>
            <a:ext cx="1174800" cy="585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chemeClr val="dk1"/>
                </a:solidFill>
                <a:latin typeface="Calibri"/>
                <a:ea typeface="Calibri"/>
                <a:cs typeface="Calibri"/>
                <a:sym typeface="Calibri"/>
              </a:rPr>
              <a:t>Go-consequences as consequence model (https://github.com/USACE/go-consequences)</a:t>
            </a:r>
            <a:endParaRPr/>
          </a:p>
        </p:txBody>
      </p:sp>
      <p:pic>
        <p:nvPicPr>
          <p:cNvPr id="201" name="Google Shape;201;g313d8703dd1_0_35"/>
          <p:cNvPicPr preferRelativeResize="0"/>
          <p:nvPr/>
        </p:nvPicPr>
        <p:blipFill rotWithShape="1">
          <a:blip r:embed="rId5">
            <a:alphaModFix/>
          </a:blip>
          <a:srcRect/>
          <a:stretch/>
        </p:blipFill>
        <p:spPr>
          <a:xfrm>
            <a:off x="1878904" y="3212196"/>
            <a:ext cx="2041684" cy="697655"/>
          </a:xfrm>
          <a:prstGeom prst="rect">
            <a:avLst/>
          </a:prstGeom>
          <a:noFill/>
          <a:ln>
            <a:noFill/>
          </a:ln>
        </p:spPr>
      </p:pic>
      <p:sp>
        <p:nvSpPr>
          <p:cNvPr id="202" name="Google Shape;202;g313d8703dd1_0_35"/>
          <p:cNvSpPr txBox="1"/>
          <p:nvPr/>
        </p:nvSpPr>
        <p:spPr>
          <a:xfrm>
            <a:off x="1731367" y="3822728"/>
            <a:ext cx="24798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chemeClr val="dk1"/>
                </a:solidFill>
                <a:latin typeface="Calibri"/>
                <a:ea typeface="Calibri"/>
                <a:cs typeface="Calibri"/>
                <a:sym typeface="Calibri"/>
              </a:rPr>
              <a:t>National Structure Inventory provide data on buildings and occupancy for CONUS (https://www.hec.usace.army.mil/confluence/nsi)</a:t>
            </a:r>
            <a:endParaRPr/>
          </a:p>
        </p:txBody>
      </p:sp>
      <p:cxnSp>
        <p:nvCxnSpPr>
          <p:cNvPr id="203" name="Google Shape;203;g313d8703dd1_0_35"/>
          <p:cNvCxnSpPr/>
          <p:nvPr/>
        </p:nvCxnSpPr>
        <p:spPr>
          <a:xfrm>
            <a:off x="2397035" y="1439012"/>
            <a:ext cx="352800" cy="0"/>
          </a:xfrm>
          <a:prstGeom prst="straightConnector1">
            <a:avLst/>
          </a:prstGeom>
          <a:noFill/>
          <a:ln w="12700" cap="flat" cmpd="sng">
            <a:solidFill>
              <a:schemeClr val="dk1"/>
            </a:solidFill>
            <a:prstDash val="solid"/>
            <a:round/>
            <a:headEnd type="none" w="med" len="med"/>
            <a:tailEnd type="triangle" w="med" len="med"/>
          </a:ln>
        </p:spPr>
      </p:cxnSp>
      <p:cxnSp>
        <p:nvCxnSpPr>
          <p:cNvPr id="204" name="Google Shape;204;g313d8703dd1_0_35"/>
          <p:cNvCxnSpPr/>
          <p:nvPr/>
        </p:nvCxnSpPr>
        <p:spPr>
          <a:xfrm>
            <a:off x="2397035" y="1665061"/>
            <a:ext cx="352800" cy="0"/>
          </a:xfrm>
          <a:prstGeom prst="straightConnector1">
            <a:avLst/>
          </a:prstGeom>
          <a:noFill/>
          <a:ln w="12700" cap="flat" cmpd="sng">
            <a:solidFill>
              <a:schemeClr val="dk1"/>
            </a:solidFill>
            <a:prstDash val="solid"/>
            <a:round/>
            <a:headEnd type="none" w="med" len="med"/>
            <a:tailEnd type="triangle" w="med" len="med"/>
          </a:ln>
        </p:spPr>
      </p:cxnSp>
      <p:cxnSp>
        <p:nvCxnSpPr>
          <p:cNvPr id="205" name="Google Shape;205;g313d8703dd1_0_35"/>
          <p:cNvCxnSpPr/>
          <p:nvPr/>
        </p:nvCxnSpPr>
        <p:spPr>
          <a:xfrm>
            <a:off x="2397035" y="1891927"/>
            <a:ext cx="365700" cy="0"/>
          </a:xfrm>
          <a:prstGeom prst="straightConnector1">
            <a:avLst/>
          </a:prstGeom>
          <a:noFill/>
          <a:ln w="12700" cap="flat" cmpd="sng">
            <a:solidFill>
              <a:schemeClr val="dk1"/>
            </a:solidFill>
            <a:prstDash val="solid"/>
            <a:round/>
            <a:headEnd type="none" w="med" len="med"/>
            <a:tailEnd type="triangle" w="med" len="med"/>
          </a:ln>
        </p:spPr>
      </p:cxnSp>
      <p:cxnSp>
        <p:nvCxnSpPr>
          <p:cNvPr id="206" name="Google Shape;206;g313d8703dd1_0_35"/>
          <p:cNvCxnSpPr/>
          <p:nvPr/>
        </p:nvCxnSpPr>
        <p:spPr>
          <a:xfrm>
            <a:off x="4514439" y="1708869"/>
            <a:ext cx="492600" cy="0"/>
          </a:xfrm>
          <a:prstGeom prst="straightConnector1">
            <a:avLst/>
          </a:prstGeom>
          <a:noFill/>
          <a:ln w="12700" cap="flat" cmpd="sng">
            <a:solidFill>
              <a:schemeClr val="dk1"/>
            </a:solidFill>
            <a:prstDash val="solid"/>
            <a:round/>
            <a:headEnd type="none" w="med" len="med"/>
            <a:tailEnd type="triangle" w="med" len="med"/>
          </a:ln>
        </p:spPr>
      </p:cxnSp>
      <p:cxnSp>
        <p:nvCxnSpPr>
          <p:cNvPr id="207" name="Google Shape;207;g313d8703dd1_0_35"/>
          <p:cNvCxnSpPr/>
          <p:nvPr/>
        </p:nvCxnSpPr>
        <p:spPr>
          <a:xfrm rot="10800000" flipH="1">
            <a:off x="4024545" y="2546925"/>
            <a:ext cx="982500" cy="799800"/>
          </a:xfrm>
          <a:prstGeom prst="straightConnector1">
            <a:avLst/>
          </a:prstGeom>
          <a:noFill/>
          <a:ln w="12700" cap="flat" cmpd="sng">
            <a:solidFill>
              <a:schemeClr val="dk1"/>
            </a:solidFill>
            <a:prstDash val="solid"/>
            <a:round/>
            <a:headEnd type="none" w="med" len="med"/>
            <a:tailEnd type="triangle" w="med" len="med"/>
          </a:ln>
        </p:spPr>
      </p:cxnSp>
      <p:cxnSp>
        <p:nvCxnSpPr>
          <p:cNvPr id="208" name="Google Shape;208;g313d8703dd1_0_35"/>
          <p:cNvCxnSpPr/>
          <p:nvPr/>
        </p:nvCxnSpPr>
        <p:spPr>
          <a:xfrm>
            <a:off x="6713770" y="1702480"/>
            <a:ext cx="219000" cy="309000"/>
          </a:xfrm>
          <a:prstGeom prst="straightConnector1">
            <a:avLst/>
          </a:prstGeom>
          <a:noFill/>
          <a:ln w="12700" cap="flat" cmpd="sng">
            <a:solidFill>
              <a:schemeClr val="dk1"/>
            </a:solidFill>
            <a:prstDash val="solid"/>
            <a:round/>
            <a:headEnd type="none" w="med" len="med"/>
            <a:tailEnd type="triangle" w="med" len="med"/>
          </a:ln>
        </p:spPr>
      </p:cxnSp>
      <p:sp>
        <p:nvSpPr>
          <p:cNvPr id="209" name="Google Shape;209;g313d8703dd1_0_35"/>
          <p:cNvSpPr txBox="1"/>
          <p:nvPr/>
        </p:nvSpPr>
        <p:spPr>
          <a:xfrm>
            <a:off x="6580550" y="3767650"/>
            <a:ext cx="2430600" cy="215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dirty="0">
                <a:solidFill>
                  <a:schemeClr val="dk1"/>
                </a:solidFill>
                <a:latin typeface="Calibri"/>
                <a:ea typeface="Calibri"/>
                <a:cs typeface="Calibri"/>
                <a:sym typeface="Calibri"/>
              </a:rPr>
              <a:t>Point level flood damage</a:t>
            </a:r>
            <a:endParaRPr dirty="0"/>
          </a:p>
        </p:txBody>
      </p:sp>
      <p:pic>
        <p:nvPicPr>
          <p:cNvPr id="210" name="Google Shape;210;g313d8703dd1_0_35" descr="Urban Flood Loss Estimation and Evacuation Design Based on a 500-Year  Extreme Flood Event in Syracuse City"/>
          <p:cNvPicPr preferRelativeResize="0"/>
          <p:nvPr/>
        </p:nvPicPr>
        <p:blipFill rotWithShape="1">
          <a:blip r:embed="rId6">
            <a:alphaModFix/>
          </a:blip>
          <a:srcRect/>
          <a:stretch/>
        </p:blipFill>
        <p:spPr>
          <a:xfrm>
            <a:off x="5158955" y="743469"/>
            <a:ext cx="1269677" cy="893129"/>
          </a:xfrm>
          <a:prstGeom prst="rect">
            <a:avLst/>
          </a:prstGeom>
          <a:noFill/>
          <a:ln>
            <a:noFill/>
          </a:ln>
        </p:spPr>
      </p:pic>
      <p:pic>
        <p:nvPicPr>
          <p:cNvPr id="2" name="Picture 1">
            <a:extLst>
              <a:ext uri="{FF2B5EF4-FFF2-40B4-BE49-F238E27FC236}">
                <a16:creationId xmlns:a16="http://schemas.microsoft.com/office/drawing/2014/main" id="{BEDAB642-A6A4-A1F7-44B7-C799848124AF}"/>
              </a:ext>
            </a:extLst>
          </p:cNvPr>
          <p:cNvPicPr>
            <a:picLocks noChangeAspect="1"/>
          </p:cNvPicPr>
          <p:nvPr/>
        </p:nvPicPr>
        <p:blipFill>
          <a:blip r:embed="rId7"/>
          <a:stretch>
            <a:fillRect/>
          </a:stretch>
        </p:blipFill>
        <p:spPr>
          <a:xfrm>
            <a:off x="156282" y="1201752"/>
            <a:ext cx="2117696" cy="974140"/>
          </a:xfrm>
          <a:prstGeom prst="rect">
            <a:avLst/>
          </a:prstGeom>
        </p:spPr>
      </p:pic>
      <p:pic>
        <p:nvPicPr>
          <p:cNvPr id="3" name="Picture 2">
            <a:extLst>
              <a:ext uri="{FF2B5EF4-FFF2-40B4-BE49-F238E27FC236}">
                <a16:creationId xmlns:a16="http://schemas.microsoft.com/office/drawing/2014/main" id="{16EE2150-4298-0408-803D-1094C5DEFCB6}"/>
              </a:ext>
            </a:extLst>
          </p:cNvPr>
          <p:cNvPicPr>
            <a:picLocks noChangeAspect="1"/>
          </p:cNvPicPr>
          <p:nvPr/>
        </p:nvPicPr>
        <p:blipFill>
          <a:blip r:embed="rId8"/>
          <a:stretch>
            <a:fillRect/>
          </a:stretch>
        </p:blipFill>
        <p:spPr>
          <a:xfrm>
            <a:off x="6504783" y="2214531"/>
            <a:ext cx="2468473" cy="157365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4" name="Picture 3">
            <a:extLst>
              <a:ext uri="{FF2B5EF4-FFF2-40B4-BE49-F238E27FC236}">
                <a16:creationId xmlns:a16="http://schemas.microsoft.com/office/drawing/2014/main" id="{16D713F7-CB11-2D83-8AE8-DBC1FDE9F84F}"/>
              </a:ext>
            </a:extLst>
          </p:cNvPr>
          <p:cNvPicPr>
            <a:picLocks noChangeAspect="1"/>
          </p:cNvPicPr>
          <p:nvPr/>
        </p:nvPicPr>
        <p:blipFill>
          <a:blip r:embed="rId3"/>
          <a:stretch>
            <a:fillRect/>
          </a:stretch>
        </p:blipFill>
        <p:spPr>
          <a:xfrm>
            <a:off x="121642" y="1213995"/>
            <a:ext cx="3374871" cy="2151481"/>
          </a:xfrm>
          <a:prstGeom prst="rect">
            <a:avLst/>
          </a:prstGeom>
        </p:spPr>
      </p:pic>
      <p:sp>
        <p:nvSpPr>
          <p:cNvPr id="219" name="Google Shape;219;g313d8703dd1_0_0"/>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Converting Streamflow Forecasts into Building-Level Flood-Impact Forecasts</a:t>
            </a:r>
          </a:p>
          <a:p>
            <a:pPr lvl="0" algn="ctr">
              <a:buSzPts val="2200"/>
            </a:pPr>
            <a:r>
              <a:rPr lang="en-US" sz="2000" b="1" dirty="0">
                <a:solidFill>
                  <a:srgbClr val="3F3F3F"/>
                </a:solidFill>
                <a:latin typeface="Calibri"/>
                <a:ea typeface="Calibri"/>
                <a:cs typeface="Calibri"/>
              </a:rPr>
              <a:t>(An Example)</a:t>
            </a:r>
            <a:endParaRPr lang="en-US" sz="1200" dirty="0"/>
          </a:p>
        </p:txBody>
      </p:sp>
      <p:sp>
        <p:nvSpPr>
          <p:cNvPr id="224" name="Google Shape;224;g313d8703dd1_0_0"/>
          <p:cNvSpPr txBox="1"/>
          <p:nvPr/>
        </p:nvSpPr>
        <p:spPr>
          <a:xfrm>
            <a:off x="3699164" y="618175"/>
            <a:ext cx="5226136" cy="3847946"/>
          </a:xfrm>
          <a:prstGeom prst="rect">
            <a:avLst/>
          </a:prstGeom>
          <a:noFill/>
          <a:ln>
            <a:noFill/>
          </a:ln>
        </p:spPr>
        <p:txBody>
          <a:bodyPr spcFirstLastPara="1" wrap="square" lIns="91425" tIns="91425" rIns="91425" bIns="91425" anchor="t" anchorCtr="0">
            <a:spAutoFit/>
          </a:bodyPr>
          <a:lstStyle/>
          <a:p>
            <a:pPr marL="184150" lvl="0" algn="l" rtl="0">
              <a:lnSpc>
                <a:spcPct val="115000"/>
              </a:lnSpc>
              <a:spcBef>
                <a:spcPts val="0"/>
              </a:spcBef>
              <a:spcAft>
                <a:spcPts val="0"/>
              </a:spcAft>
              <a:buClr>
                <a:schemeClr val="dk1"/>
              </a:buClr>
              <a:buSzPts val="700"/>
            </a:pPr>
            <a:r>
              <a:rPr lang="en-US" sz="900" b="1" dirty="0">
                <a:solidFill>
                  <a:schemeClr val="dk1"/>
                </a:solidFill>
                <a:latin typeface="Calibri" panose="020F0502020204030204" pitchFamily="34" charset="0"/>
                <a:ea typeface="Calibri" panose="020F0502020204030204" pitchFamily="34" charset="0"/>
                <a:cs typeface="Calibri" panose="020F0502020204030204" pitchFamily="34" charset="0"/>
              </a:rPr>
              <a:t>Here is a breakdown of the relevant fields in the flood damage forecast output </a:t>
            </a:r>
            <a:r>
              <a:rPr lang="en-US" sz="900" b="1" dirty="0" err="1">
                <a:solidFill>
                  <a:schemeClr val="dk1"/>
                </a:solidFill>
                <a:latin typeface="Calibri" panose="020F0502020204030204" pitchFamily="34" charset="0"/>
                <a:ea typeface="Calibri" panose="020F0502020204030204" pitchFamily="34" charset="0"/>
                <a:cs typeface="Calibri" panose="020F0502020204030204" pitchFamily="34" charset="0"/>
              </a:rPr>
              <a:t>geopackage</a:t>
            </a:r>
            <a:r>
              <a:rPr lang="en-US" sz="900" b="1" dirty="0">
                <a:solidFill>
                  <a:schemeClr val="dk1"/>
                </a:solidFill>
                <a:latin typeface="Calibri" panose="020F0502020204030204" pitchFamily="34" charset="0"/>
                <a:ea typeface="Calibri" panose="020F0502020204030204" pitchFamily="34" charset="0"/>
                <a:cs typeface="Calibri" panose="020F0502020204030204" pitchFamily="34" charset="0"/>
              </a:rPr>
              <a:t>:</a:t>
            </a:r>
          </a:p>
          <a:p>
            <a:pPr marL="457200" lvl="0" indent="-273050" algn="l" rtl="0">
              <a:lnSpc>
                <a:spcPct val="115000"/>
              </a:lnSpc>
              <a:spcBef>
                <a:spcPts val="0"/>
              </a:spcBef>
              <a:spcAft>
                <a:spcPts val="0"/>
              </a:spcAft>
              <a:buClr>
                <a:schemeClr val="dk1"/>
              </a:buClr>
              <a:buSzPts val="700"/>
              <a:buAutoNum type="arabicPeriod"/>
            </a:pPr>
            <a:r>
              <a:rPr lang="en-US" sz="900" b="1" dirty="0" err="1">
                <a:solidFill>
                  <a:schemeClr val="dk1"/>
                </a:solidFill>
                <a:latin typeface="Calibri" panose="020F0502020204030204" pitchFamily="34" charset="0"/>
                <a:ea typeface="Calibri" panose="020F0502020204030204" pitchFamily="34" charset="0"/>
                <a:cs typeface="Calibri" panose="020F0502020204030204" pitchFamily="34" charset="0"/>
              </a:rPr>
              <a:t>fd_id</a:t>
            </a:r>
            <a:r>
              <a:rPr lang="en-US" sz="900" b="1" dirty="0">
                <a:solidFill>
                  <a:schemeClr val="dk1"/>
                </a:solidFill>
                <a:latin typeface="Calibri" panose="020F0502020204030204" pitchFamily="34" charset="0"/>
                <a:ea typeface="Calibri" panose="020F0502020204030204" pitchFamily="34" charset="0"/>
                <a:cs typeface="Calibri" panose="020F0502020204030204" pitchFamily="34" charset="0"/>
              </a:rPr>
              <a:t> =</a:t>
            </a:r>
            <a:r>
              <a:rPr lang="en-US" sz="900" dirty="0">
                <a:solidFill>
                  <a:schemeClr val="dk1"/>
                </a:solidFill>
                <a:latin typeface="Calibri" panose="020F0502020204030204" pitchFamily="34" charset="0"/>
                <a:ea typeface="Calibri" panose="020F0502020204030204" pitchFamily="34" charset="0"/>
                <a:cs typeface="Calibri" panose="020F0502020204030204" pitchFamily="34" charset="0"/>
              </a:rPr>
              <a:t> NSI unique identifier</a:t>
            </a:r>
            <a:endParaRPr sz="9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457200" lvl="0" indent="-273050" algn="l" rtl="0">
              <a:lnSpc>
                <a:spcPct val="115000"/>
              </a:lnSpc>
              <a:spcBef>
                <a:spcPts val="0"/>
              </a:spcBef>
              <a:spcAft>
                <a:spcPts val="0"/>
              </a:spcAft>
              <a:buClr>
                <a:schemeClr val="dk1"/>
              </a:buClr>
              <a:buSzPts val="700"/>
              <a:buAutoNum type="arabicPeriod"/>
            </a:pPr>
            <a:r>
              <a:rPr lang="en-US" sz="900" b="1" dirty="0">
                <a:solidFill>
                  <a:schemeClr val="dk1"/>
                </a:solidFill>
                <a:latin typeface="Calibri" panose="020F0502020204030204" pitchFamily="34" charset="0"/>
                <a:ea typeface="Calibri" panose="020F0502020204030204" pitchFamily="34" charset="0"/>
                <a:cs typeface="Calibri" panose="020F0502020204030204" pitchFamily="34" charset="0"/>
              </a:rPr>
              <a:t>depth =</a:t>
            </a:r>
            <a:r>
              <a:rPr lang="en-US" sz="900" dirty="0">
                <a:solidFill>
                  <a:schemeClr val="dk1"/>
                </a:solidFill>
                <a:latin typeface="Calibri" panose="020F0502020204030204" pitchFamily="34" charset="0"/>
                <a:ea typeface="Calibri" panose="020F0502020204030204" pitchFamily="34" charset="0"/>
                <a:cs typeface="Calibri" panose="020F0502020204030204" pitchFamily="34" charset="0"/>
              </a:rPr>
              <a:t> Depth of water at the building location that was found in the provided flood depth grid. </a:t>
            </a:r>
            <a:endParaRPr sz="9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457200" lvl="0" indent="-273050" algn="l" rtl="0">
              <a:lnSpc>
                <a:spcPct val="115000"/>
              </a:lnSpc>
              <a:spcBef>
                <a:spcPts val="0"/>
              </a:spcBef>
              <a:spcAft>
                <a:spcPts val="0"/>
              </a:spcAft>
              <a:buClr>
                <a:schemeClr val="dk1"/>
              </a:buClr>
              <a:buSzPts val="700"/>
              <a:buAutoNum type="arabicPeriod"/>
            </a:pPr>
            <a:r>
              <a:rPr lang="en-US" sz="900" b="1" dirty="0">
                <a:solidFill>
                  <a:schemeClr val="dk1"/>
                </a:solidFill>
                <a:latin typeface="Calibri" panose="020F0502020204030204" pitchFamily="34" charset="0"/>
                <a:ea typeface="Calibri" panose="020F0502020204030204" pitchFamily="34" charset="0"/>
                <a:cs typeface="Calibri" panose="020F0502020204030204" pitchFamily="34" charset="0"/>
              </a:rPr>
              <a:t>damage cat =</a:t>
            </a:r>
            <a:r>
              <a:rPr lang="en-US" sz="900" dirty="0">
                <a:solidFill>
                  <a:schemeClr val="dk1"/>
                </a:solidFill>
                <a:latin typeface="Calibri" panose="020F0502020204030204" pitchFamily="34" charset="0"/>
                <a:ea typeface="Calibri" panose="020F0502020204030204" pitchFamily="34" charset="0"/>
                <a:cs typeface="Calibri" panose="020F0502020204030204" pitchFamily="34" charset="0"/>
              </a:rPr>
              <a:t> Damage category of the building. Damage categories are a larger aggregation than occupancy type (e.g., Residential, Commercial, Industrial, or Public).</a:t>
            </a:r>
            <a:endParaRPr sz="9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457200" lvl="0" indent="-273050" algn="l" rtl="0">
              <a:lnSpc>
                <a:spcPct val="115000"/>
              </a:lnSpc>
              <a:spcBef>
                <a:spcPts val="0"/>
              </a:spcBef>
              <a:spcAft>
                <a:spcPts val="0"/>
              </a:spcAft>
              <a:buClr>
                <a:schemeClr val="dk1"/>
              </a:buClr>
              <a:buSzPts val="700"/>
              <a:buAutoNum type="arabicPeriod"/>
            </a:pPr>
            <a:r>
              <a:rPr lang="en-US" sz="900" b="1" dirty="0">
                <a:solidFill>
                  <a:schemeClr val="dk1"/>
                </a:solidFill>
                <a:latin typeface="Calibri" panose="020F0502020204030204" pitchFamily="34" charset="0"/>
                <a:ea typeface="Calibri" panose="020F0502020204030204" pitchFamily="34" charset="0"/>
                <a:cs typeface="Calibri" panose="020F0502020204030204" pitchFamily="34" charset="0"/>
              </a:rPr>
              <a:t>occupancy =</a:t>
            </a:r>
            <a:r>
              <a:rPr lang="en-US" sz="900" dirty="0">
                <a:solidFill>
                  <a:schemeClr val="dk1"/>
                </a:solidFill>
                <a:latin typeface="Calibri" panose="020F0502020204030204" pitchFamily="34" charset="0"/>
                <a:ea typeface="Calibri" panose="020F0502020204030204" pitchFamily="34" charset="0"/>
                <a:cs typeface="Calibri" panose="020F0502020204030204" pitchFamily="34" charset="0"/>
              </a:rPr>
              <a:t> Damage Function or </a:t>
            </a:r>
            <a:r>
              <a:rPr lang="en-US" sz="900" u="sng" dirty="0">
                <a:solidFill>
                  <a:srgbClr val="1155CC"/>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Occupancy Type</a:t>
            </a:r>
            <a:r>
              <a:rPr lang="en-US" sz="900" dirty="0">
                <a:solidFill>
                  <a:schemeClr val="dk1"/>
                </a:solidFill>
                <a:latin typeface="Calibri" panose="020F0502020204030204" pitchFamily="34" charset="0"/>
                <a:ea typeface="Calibri" panose="020F0502020204030204" pitchFamily="34" charset="0"/>
                <a:cs typeface="Calibri" panose="020F0502020204030204" pitchFamily="34" charset="0"/>
              </a:rPr>
              <a:t> of the building. This field relates the building’s depth-damage relationships, number of stories, number of households, and other generic characteristics to the structure location.</a:t>
            </a:r>
            <a:endParaRPr sz="9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457200" lvl="0" indent="-273050" algn="l" rtl="0">
              <a:lnSpc>
                <a:spcPct val="115000"/>
              </a:lnSpc>
              <a:spcBef>
                <a:spcPts val="0"/>
              </a:spcBef>
              <a:spcAft>
                <a:spcPts val="0"/>
              </a:spcAft>
              <a:buClr>
                <a:schemeClr val="dk1"/>
              </a:buClr>
              <a:buSzPts val="700"/>
              <a:buAutoNum type="arabicPeriod"/>
            </a:pPr>
            <a:r>
              <a:rPr lang="en-US" sz="900" b="1" dirty="0">
                <a:solidFill>
                  <a:schemeClr val="dk1"/>
                </a:solidFill>
                <a:latin typeface="Calibri" panose="020F0502020204030204" pitchFamily="34" charset="0"/>
                <a:ea typeface="Calibri" panose="020F0502020204030204" pitchFamily="34" charset="0"/>
                <a:cs typeface="Calibri" panose="020F0502020204030204" pitchFamily="34" charset="0"/>
              </a:rPr>
              <a:t>structure =</a:t>
            </a:r>
            <a:r>
              <a:rPr lang="en-US" sz="900" dirty="0">
                <a:solidFill>
                  <a:schemeClr val="dk1"/>
                </a:solidFill>
                <a:latin typeface="Calibri" panose="020F0502020204030204" pitchFamily="34" charset="0"/>
                <a:ea typeface="Calibri" panose="020F0502020204030204" pitchFamily="34" charset="0"/>
                <a:cs typeface="Calibri" panose="020F0502020204030204" pitchFamily="34" charset="0"/>
              </a:rPr>
              <a:t> The dollars of economic damage estimated for the building’s structure. This is based upon the </a:t>
            </a:r>
            <a:r>
              <a:rPr lang="en-US" sz="900" b="1" dirty="0">
                <a:solidFill>
                  <a:schemeClr val="dk1"/>
                </a:solidFill>
                <a:latin typeface="Calibri" panose="020F0502020204030204" pitchFamily="34" charset="0"/>
                <a:ea typeface="Calibri" panose="020F0502020204030204" pitchFamily="34" charset="0"/>
                <a:cs typeface="Calibri" panose="020F0502020204030204" pitchFamily="34" charset="0"/>
              </a:rPr>
              <a:t>depreciated replacement value</a:t>
            </a:r>
            <a:r>
              <a:rPr lang="en-US" sz="900" dirty="0">
                <a:solidFill>
                  <a:schemeClr val="dk1"/>
                </a:solidFill>
                <a:latin typeface="Calibri" panose="020F0502020204030204" pitchFamily="34" charset="0"/>
                <a:ea typeface="Calibri" panose="020F0502020204030204" pitchFamily="34" charset="0"/>
                <a:cs typeface="Calibri" panose="020F0502020204030204" pitchFamily="34" charset="0"/>
              </a:rPr>
              <a:t> of the building’s structure, not the financial replacement value or how much it would cost to actually rebuild the structure.</a:t>
            </a:r>
            <a:endParaRPr sz="9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457200" lvl="0" indent="-273050" algn="l" rtl="0">
              <a:lnSpc>
                <a:spcPct val="115000"/>
              </a:lnSpc>
              <a:spcBef>
                <a:spcPts val="0"/>
              </a:spcBef>
              <a:spcAft>
                <a:spcPts val="0"/>
              </a:spcAft>
              <a:buClr>
                <a:schemeClr val="dk1"/>
              </a:buClr>
              <a:buSzPts val="700"/>
              <a:buAutoNum type="arabicPeriod"/>
            </a:pPr>
            <a:r>
              <a:rPr lang="en-US" sz="900" b="1" dirty="0">
                <a:solidFill>
                  <a:schemeClr val="dk1"/>
                </a:solidFill>
                <a:latin typeface="Calibri" panose="020F0502020204030204" pitchFamily="34" charset="0"/>
                <a:ea typeface="Calibri" panose="020F0502020204030204" pitchFamily="34" charset="0"/>
                <a:cs typeface="Calibri" panose="020F0502020204030204" pitchFamily="34" charset="0"/>
              </a:rPr>
              <a:t>content da =</a:t>
            </a:r>
            <a:r>
              <a:rPr lang="en-US" sz="900" dirty="0">
                <a:solidFill>
                  <a:schemeClr val="dk1"/>
                </a:solidFill>
                <a:latin typeface="Calibri" panose="020F0502020204030204" pitchFamily="34" charset="0"/>
                <a:ea typeface="Calibri" panose="020F0502020204030204" pitchFamily="34" charset="0"/>
                <a:cs typeface="Calibri" panose="020F0502020204030204" pitchFamily="34" charset="0"/>
              </a:rPr>
              <a:t> The dollars of damage to the contents of the building, such as furniture and clothing. </a:t>
            </a:r>
            <a:endParaRPr sz="9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457200" lvl="0" indent="-273050" algn="l" rtl="0">
              <a:lnSpc>
                <a:spcPct val="115000"/>
              </a:lnSpc>
              <a:spcBef>
                <a:spcPts val="0"/>
              </a:spcBef>
              <a:spcAft>
                <a:spcPts val="0"/>
              </a:spcAft>
              <a:buClr>
                <a:schemeClr val="dk1"/>
              </a:buClr>
              <a:buSzPts val="700"/>
              <a:buAutoNum type="arabicPeriod"/>
            </a:pPr>
            <a:r>
              <a:rPr lang="en-US" sz="900" b="1" dirty="0">
                <a:solidFill>
                  <a:schemeClr val="dk1"/>
                </a:solidFill>
                <a:latin typeface="Calibri" panose="020F0502020204030204" pitchFamily="34" charset="0"/>
                <a:ea typeface="Calibri" panose="020F0502020204030204" pitchFamily="34" charset="0"/>
                <a:cs typeface="Calibri" panose="020F0502020204030204" pitchFamily="34" charset="0"/>
              </a:rPr>
              <a:t>pop2amu65 =</a:t>
            </a:r>
            <a:r>
              <a:rPr lang="en-US" sz="900" dirty="0">
                <a:solidFill>
                  <a:schemeClr val="dk1"/>
                </a:solidFill>
                <a:latin typeface="Calibri" panose="020F0502020204030204" pitchFamily="34" charset="0"/>
                <a:ea typeface="Calibri" panose="020F0502020204030204" pitchFamily="34" charset="0"/>
                <a:cs typeface="Calibri" panose="020F0502020204030204" pitchFamily="34" charset="0"/>
              </a:rPr>
              <a:t> Population at night for the building of people under the age of 65.</a:t>
            </a:r>
            <a:endParaRPr sz="9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457200" lvl="0" indent="-273050" algn="l" rtl="0">
              <a:lnSpc>
                <a:spcPct val="115000"/>
              </a:lnSpc>
              <a:spcBef>
                <a:spcPts val="0"/>
              </a:spcBef>
              <a:spcAft>
                <a:spcPts val="0"/>
              </a:spcAft>
              <a:buClr>
                <a:schemeClr val="dk1"/>
              </a:buClr>
              <a:buSzPts val="700"/>
              <a:buAutoNum type="arabicPeriod"/>
            </a:pPr>
            <a:r>
              <a:rPr lang="en-US" sz="900" b="1" dirty="0">
                <a:solidFill>
                  <a:schemeClr val="dk1"/>
                </a:solidFill>
                <a:latin typeface="Calibri" panose="020F0502020204030204" pitchFamily="34" charset="0"/>
                <a:ea typeface="Calibri" panose="020F0502020204030204" pitchFamily="34" charset="0"/>
                <a:cs typeface="Calibri" panose="020F0502020204030204" pitchFamily="34" charset="0"/>
              </a:rPr>
              <a:t>pop2amo65 =</a:t>
            </a:r>
            <a:r>
              <a:rPr lang="en-US" sz="900" dirty="0">
                <a:solidFill>
                  <a:schemeClr val="dk1"/>
                </a:solidFill>
                <a:latin typeface="Calibri" panose="020F0502020204030204" pitchFamily="34" charset="0"/>
                <a:ea typeface="Calibri" panose="020F0502020204030204" pitchFamily="34" charset="0"/>
                <a:cs typeface="Calibri" panose="020F0502020204030204" pitchFamily="34" charset="0"/>
              </a:rPr>
              <a:t> Population at night for the building of people over the age of 65.</a:t>
            </a:r>
            <a:endParaRPr sz="9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457200" lvl="0" indent="-273050" algn="l" rtl="0">
              <a:lnSpc>
                <a:spcPct val="115000"/>
              </a:lnSpc>
              <a:spcBef>
                <a:spcPts val="0"/>
              </a:spcBef>
              <a:spcAft>
                <a:spcPts val="0"/>
              </a:spcAft>
              <a:buClr>
                <a:schemeClr val="dk1"/>
              </a:buClr>
              <a:buSzPts val="700"/>
              <a:buAutoNum type="arabicPeriod"/>
            </a:pPr>
            <a:r>
              <a:rPr lang="en-US" sz="900" b="1" dirty="0">
                <a:solidFill>
                  <a:schemeClr val="dk1"/>
                </a:solidFill>
                <a:latin typeface="Calibri" panose="020F0502020204030204" pitchFamily="34" charset="0"/>
                <a:ea typeface="Calibri" panose="020F0502020204030204" pitchFamily="34" charset="0"/>
                <a:cs typeface="Calibri" panose="020F0502020204030204" pitchFamily="34" charset="0"/>
              </a:rPr>
              <a:t>pop2pmu65 =</a:t>
            </a:r>
            <a:r>
              <a:rPr lang="en-US" sz="900" dirty="0">
                <a:solidFill>
                  <a:schemeClr val="dk1"/>
                </a:solidFill>
                <a:latin typeface="Calibri" panose="020F0502020204030204" pitchFamily="34" charset="0"/>
                <a:ea typeface="Calibri" panose="020F0502020204030204" pitchFamily="34" charset="0"/>
                <a:cs typeface="Calibri" panose="020F0502020204030204" pitchFamily="34" charset="0"/>
              </a:rPr>
              <a:t> Population during the day for the building of people under the age of 65.</a:t>
            </a:r>
            <a:endParaRPr sz="9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457200" lvl="0" indent="-273050" algn="l" rtl="0">
              <a:lnSpc>
                <a:spcPct val="115000"/>
              </a:lnSpc>
              <a:spcBef>
                <a:spcPts val="0"/>
              </a:spcBef>
              <a:spcAft>
                <a:spcPts val="0"/>
              </a:spcAft>
              <a:buClr>
                <a:schemeClr val="dk1"/>
              </a:buClr>
              <a:buSzPts val="700"/>
              <a:buAutoNum type="arabicPeriod"/>
            </a:pPr>
            <a:r>
              <a:rPr lang="en-US" sz="900" b="1" dirty="0">
                <a:solidFill>
                  <a:schemeClr val="dk1"/>
                </a:solidFill>
                <a:latin typeface="Calibri" panose="020F0502020204030204" pitchFamily="34" charset="0"/>
                <a:ea typeface="Calibri" panose="020F0502020204030204" pitchFamily="34" charset="0"/>
                <a:cs typeface="Calibri" panose="020F0502020204030204" pitchFamily="34" charset="0"/>
              </a:rPr>
              <a:t>pop2pmo65 =</a:t>
            </a:r>
            <a:r>
              <a:rPr lang="en-US" sz="900" dirty="0">
                <a:solidFill>
                  <a:schemeClr val="dk1"/>
                </a:solidFill>
                <a:latin typeface="Calibri" panose="020F0502020204030204" pitchFamily="34" charset="0"/>
                <a:ea typeface="Calibri" panose="020F0502020204030204" pitchFamily="34" charset="0"/>
                <a:cs typeface="Calibri" panose="020F0502020204030204" pitchFamily="34" charset="0"/>
              </a:rPr>
              <a:t> Population during the day for the building of people over the age of 65.</a:t>
            </a:r>
            <a:endParaRPr sz="9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457200" lvl="0" indent="-273050" algn="l" rtl="0">
              <a:lnSpc>
                <a:spcPct val="115000"/>
              </a:lnSpc>
              <a:spcBef>
                <a:spcPts val="0"/>
              </a:spcBef>
              <a:spcAft>
                <a:spcPts val="0"/>
              </a:spcAft>
              <a:buClr>
                <a:schemeClr val="dk1"/>
              </a:buClr>
              <a:buSzPts val="700"/>
              <a:buAutoNum type="arabicPeriod"/>
            </a:pPr>
            <a:r>
              <a:rPr lang="en-US" sz="900" b="1" dirty="0" err="1">
                <a:solidFill>
                  <a:schemeClr val="dk1"/>
                </a:solidFill>
                <a:latin typeface="Calibri" panose="020F0502020204030204" pitchFamily="34" charset="0"/>
                <a:ea typeface="Calibri" panose="020F0502020204030204" pitchFamily="34" charset="0"/>
                <a:cs typeface="Calibri" panose="020F0502020204030204" pitchFamily="34" charset="0"/>
              </a:rPr>
              <a:t>s_dam_per</a:t>
            </a:r>
            <a:r>
              <a:rPr lang="en-US" sz="900" b="1" dirty="0">
                <a:solidFill>
                  <a:schemeClr val="dk1"/>
                </a:solidFill>
                <a:latin typeface="Calibri" panose="020F0502020204030204" pitchFamily="34" charset="0"/>
                <a:ea typeface="Calibri" panose="020F0502020204030204" pitchFamily="34" charset="0"/>
                <a:cs typeface="Calibri" panose="020F0502020204030204" pitchFamily="34" charset="0"/>
              </a:rPr>
              <a:t> =</a:t>
            </a:r>
            <a:r>
              <a:rPr lang="en-US" sz="900" dirty="0">
                <a:solidFill>
                  <a:schemeClr val="dk1"/>
                </a:solidFill>
                <a:latin typeface="Calibri" panose="020F0502020204030204" pitchFamily="34" charset="0"/>
                <a:ea typeface="Calibri" panose="020F0502020204030204" pitchFamily="34" charset="0"/>
                <a:cs typeface="Calibri" panose="020F0502020204030204" pitchFamily="34" charset="0"/>
              </a:rPr>
              <a:t> the percent of damage to the structure of the building estimated using the assigned depth-damage function. </a:t>
            </a:r>
            <a:endParaRPr sz="9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457200" lvl="0" indent="-273050" algn="l" rtl="0">
              <a:lnSpc>
                <a:spcPct val="115000"/>
              </a:lnSpc>
              <a:spcBef>
                <a:spcPts val="0"/>
              </a:spcBef>
              <a:spcAft>
                <a:spcPts val="0"/>
              </a:spcAft>
              <a:buClr>
                <a:schemeClr val="dk1"/>
              </a:buClr>
              <a:buSzPts val="700"/>
              <a:buAutoNum type="arabicPeriod"/>
            </a:pPr>
            <a:r>
              <a:rPr lang="en-US" sz="900" b="1" dirty="0" err="1">
                <a:solidFill>
                  <a:schemeClr val="dk1"/>
                </a:solidFill>
                <a:latin typeface="Calibri" panose="020F0502020204030204" pitchFamily="34" charset="0"/>
                <a:ea typeface="Calibri" panose="020F0502020204030204" pitchFamily="34" charset="0"/>
                <a:cs typeface="Calibri" panose="020F0502020204030204" pitchFamily="34" charset="0"/>
              </a:rPr>
              <a:t>c_dam_per</a:t>
            </a:r>
            <a:r>
              <a:rPr lang="en-US" sz="900" b="1" dirty="0">
                <a:solidFill>
                  <a:schemeClr val="dk1"/>
                </a:solidFill>
                <a:latin typeface="Calibri" panose="020F0502020204030204" pitchFamily="34" charset="0"/>
                <a:ea typeface="Calibri" panose="020F0502020204030204" pitchFamily="34" charset="0"/>
                <a:cs typeface="Calibri" panose="020F0502020204030204" pitchFamily="34" charset="0"/>
              </a:rPr>
              <a:t> =</a:t>
            </a:r>
            <a:r>
              <a:rPr lang="en-US" sz="900" dirty="0">
                <a:solidFill>
                  <a:schemeClr val="dk1"/>
                </a:solidFill>
                <a:latin typeface="Calibri" panose="020F0502020204030204" pitchFamily="34" charset="0"/>
                <a:ea typeface="Calibri" panose="020F0502020204030204" pitchFamily="34" charset="0"/>
                <a:cs typeface="Calibri" panose="020F0502020204030204" pitchFamily="34" charset="0"/>
              </a:rPr>
              <a:t> the percent of damage to the contents of the building estimated using the assigned depth-damage function. </a:t>
            </a:r>
            <a:endParaRPr sz="9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457200" lvl="0" indent="-273050" algn="l" rtl="0">
              <a:lnSpc>
                <a:spcPct val="115000"/>
              </a:lnSpc>
              <a:spcBef>
                <a:spcPts val="0"/>
              </a:spcBef>
              <a:spcAft>
                <a:spcPts val="0"/>
              </a:spcAft>
              <a:buClr>
                <a:schemeClr val="dk1"/>
              </a:buClr>
              <a:buSzPts val="700"/>
              <a:buAutoNum type="arabicPeriod"/>
            </a:pPr>
            <a:r>
              <a:rPr lang="en-US" sz="900" b="1" dirty="0" err="1">
                <a:solidFill>
                  <a:schemeClr val="dk1"/>
                </a:solidFill>
                <a:latin typeface="Calibri" panose="020F0502020204030204" pitchFamily="34" charset="0"/>
                <a:ea typeface="Calibri" panose="020F0502020204030204" pitchFamily="34" charset="0"/>
                <a:cs typeface="Calibri" panose="020F0502020204030204" pitchFamily="34" charset="0"/>
              </a:rPr>
              <a:t>cbfips</a:t>
            </a:r>
            <a:r>
              <a:rPr lang="en-US" sz="900" b="1" dirty="0">
                <a:solidFill>
                  <a:schemeClr val="dk1"/>
                </a:solidFill>
                <a:latin typeface="Calibri" panose="020F0502020204030204" pitchFamily="34" charset="0"/>
                <a:ea typeface="Calibri" panose="020F0502020204030204" pitchFamily="34" charset="0"/>
                <a:cs typeface="Calibri" panose="020F0502020204030204" pitchFamily="34" charset="0"/>
              </a:rPr>
              <a:t> =</a:t>
            </a:r>
            <a:r>
              <a:rPr lang="en-US" sz="900" dirty="0">
                <a:solidFill>
                  <a:schemeClr val="dk1"/>
                </a:solidFill>
                <a:latin typeface="Calibri" panose="020F0502020204030204" pitchFamily="34" charset="0"/>
                <a:ea typeface="Calibri" panose="020F0502020204030204" pitchFamily="34" charset="0"/>
                <a:cs typeface="Calibri" panose="020F0502020204030204" pitchFamily="34" charset="0"/>
              </a:rPr>
              <a:t> The Census block that the structure exists in.</a:t>
            </a:r>
            <a:endParaRPr sz="9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None/>
            </a:pPr>
            <a:endParaRPr sz="9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None/>
            </a:pPr>
            <a:r>
              <a:rPr lang="en-US" sz="900" dirty="0">
                <a:solidFill>
                  <a:schemeClr val="dk1"/>
                </a:solidFill>
                <a:latin typeface="Calibri" panose="020F0502020204030204" pitchFamily="34" charset="0"/>
                <a:ea typeface="Calibri" panose="020F0502020204030204" pitchFamily="34" charset="0"/>
                <a:cs typeface="Calibri" panose="020F0502020204030204" pitchFamily="34" charset="0"/>
              </a:rPr>
              <a:t>Population data was indexed to 2020 levels and prices were indexed to 2021.</a:t>
            </a:r>
            <a:endParaRPr sz="900"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1B34A876-A055-C781-8570-E0F93E951CF7}"/>
              </a:ext>
            </a:extLst>
          </p:cNvPr>
          <p:cNvSpPr txBox="1"/>
          <p:nvPr/>
        </p:nvSpPr>
        <p:spPr>
          <a:xfrm>
            <a:off x="776582" y="952385"/>
            <a:ext cx="2064989" cy="261610"/>
          </a:xfrm>
          <a:prstGeom prst="rect">
            <a:avLst/>
          </a:prstGeom>
          <a:noFill/>
        </p:spPr>
        <p:txBody>
          <a:bodyPr wrap="none" rtlCol="0">
            <a:spAutoFit/>
          </a:bodyPr>
          <a:lstStyle/>
          <a:p>
            <a:r>
              <a:rPr lang="en-US" sz="1100" dirty="0"/>
              <a:t>Depth and Damage Estimates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19958263-5EC8-B48E-C87D-D7C6A0BCB76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CB283B7-AA21-54E5-CB42-2581FE59C187}"/>
              </a:ext>
            </a:extLst>
          </p:cNvPr>
          <p:cNvPicPr>
            <a:picLocks noChangeAspect="1"/>
          </p:cNvPicPr>
          <p:nvPr/>
        </p:nvPicPr>
        <p:blipFill>
          <a:blip r:embed="rId3"/>
          <a:stretch>
            <a:fillRect/>
          </a:stretch>
        </p:blipFill>
        <p:spPr>
          <a:xfrm>
            <a:off x="218625" y="799537"/>
            <a:ext cx="2718156" cy="1732825"/>
          </a:xfrm>
          <a:prstGeom prst="rect">
            <a:avLst/>
          </a:prstGeom>
        </p:spPr>
      </p:pic>
      <p:sp>
        <p:nvSpPr>
          <p:cNvPr id="219" name="Google Shape;219;g313d8703dd1_0_0">
            <a:extLst>
              <a:ext uri="{FF2B5EF4-FFF2-40B4-BE49-F238E27FC236}">
                <a16:creationId xmlns:a16="http://schemas.microsoft.com/office/drawing/2014/main" id="{BCAC4AA4-3FE4-FDE5-98D1-DACA05727A03}"/>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Converting Streamflow Forecasts into Building-Level Flood-Impact Forecasts</a:t>
            </a:r>
          </a:p>
          <a:p>
            <a:pPr lvl="0" algn="ctr">
              <a:buSzPts val="2200"/>
            </a:pPr>
            <a:r>
              <a:rPr lang="en-US" sz="2000" b="1" dirty="0">
                <a:solidFill>
                  <a:srgbClr val="3F3F3F"/>
                </a:solidFill>
                <a:latin typeface="Calibri"/>
                <a:ea typeface="Calibri"/>
                <a:cs typeface="Calibri"/>
              </a:rPr>
              <a:t>(An Example)</a:t>
            </a:r>
            <a:endParaRPr lang="en-US" sz="1200" dirty="0"/>
          </a:p>
        </p:txBody>
      </p:sp>
      <p:pic>
        <p:nvPicPr>
          <p:cNvPr id="220" name="Google Shape;220;g313d8703dd1_0_0">
            <a:extLst>
              <a:ext uri="{FF2B5EF4-FFF2-40B4-BE49-F238E27FC236}">
                <a16:creationId xmlns:a16="http://schemas.microsoft.com/office/drawing/2014/main" id="{5F66F1D2-116D-E010-78B3-CCB10AB0C6F6}"/>
              </a:ext>
            </a:extLst>
          </p:cNvPr>
          <p:cNvPicPr preferRelativeResize="0"/>
          <p:nvPr/>
        </p:nvPicPr>
        <p:blipFill>
          <a:blip r:embed="rId4">
            <a:alphaModFix/>
          </a:blip>
          <a:stretch>
            <a:fillRect/>
          </a:stretch>
        </p:blipFill>
        <p:spPr>
          <a:xfrm>
            <a:off x="101975" y="2670175"/>
            <a:ext cx="3080601" cy="1732825"/>
          </a:xfrm>
          <a:prstGeom prst="rect">
            <a:avLst/>
          </a:prstGeom>
          <a:noFill/>
          <a:ln>
            <a:noFill/>
          </a:ln>
        </p:spPr>
      </p:pic>
      <p:sp>
        <p:nvSpPr>
          <p:cNvPr id="222" name="Google Shape;222;g313d8703dd1_0_0">
            <a:extLst>
              <a:ext uri="{FF2B5EF4-FFF2-40B4-BE49-F238E27FC236}">
                <a16:creationId xmlns:a16="http://schemas.microsoft.com/office/drawing/2014/main" id="{F8CD042F-8127-CAF1-A96C-8A0576E6C17F}"/>
              </a:ext>
            </a:extLst>
          </p:cNvPr>
          <p:cNvSpPr/>
          <p:nvPr/>
        </p:nvSpPr>
        <p:spPr>
          <a:xfrm rot="1598080">
            <a:off x="1369398" y="1671977"/>
            <a:ext cx="110417" cy="1693419"/>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223" name="Google Shape;223;g313d8703dd1_0_0">
            <a:extLst>
              <a:ext uri="{FF2B5EF4-FFF2-40B4-BE49-F238E27FC236}">
                <a16:creationId xmlns:a16="http://schemas.microsoft.com/office/drawing/2014/main" id="{BA7C55EE-8A3E-4C94-DD0F-79F45F67D6CF}"/>
              </a:ext>
            </a:extLst>
          </p:cNvPr>
          <p:cNvPicPr preferRelativeResize="0"/>
          <p:nvPr/>
        </p:nvPicPr>
        <p:blipFill>
          <a:blip r:embed="rId5">
            <a:alphaModFix/>
          </a:blip>
          <a:stretch>
            <a:fillRect/>
          </a:stretch>
        </p:blipFill>
        <p:spPr>
          <a:xfrm>
            <a:off x="6602069" y="683550"/>
            <a:ext cx="2123450" cy="3670275"/>
          </a:xfrm>
          <a:prstGeom prst="rect">
            <a:avLst/>
          </a:prstGeom>
          <a:noFill/>
          <a:ln>
            <a:noFill/>
          </a:ln>
        </p:spPr>
      </p:pic>
      <p:sp>
        <p:nvSpPr>
          <p:cNvPr id="225" name="Google Shape;225;g313d8703dd1_0_0">
            <a:extLst>
              <a:ext uri="{FF2B5EF4-FFF2-40B4-BE49-F238E27FC236}">
                <a16:creationId xmlns:a16="http://schemas.microsoft.com/office/drawing/2014/main" id="{F08E4DBE-CB70-95AA-E17F-6C26DAA544AF}"/>
              </a:ext>
            </a:extLst>
          </p:cNvPr>
          <p:cNvSpPr txBox="1"/>
          <p:nvPr/>
        </p:nvSpPr>
        <p:spPr>
          <a:xfrm>
            <a:off x="3276600" y="1052546"/>
            <a:ext cx="2930621" cy="2769959"/>
          </a:xfrm>
          <a:prstGeom prst="rect">
            <a:avLst/>
          </a:prstGeom>
          <a:noFill/>
          <a:ln>
            <a:noFill/>
          </a:ln>
        </p:spPr>
        <p:txBody>
          <a:bodyPr spcFirstLastPara="1" wrap="square" lIns="91425" tIns="91425" rIns="91425" bIns="91425" anchor="t" anchorCtr="0">
            <a:spAutoFit/>
          </a:bodyPr>
          <a:lstStyle/>
          <a:p>
            <a:pPr marL="171450" lvl="0" indent="-171450" algn="l" rtl="0">
              <a:spcBef>
                <a:spcPts val="0"/>
              </a:spcBef>
              <a:spcAft>
                <a:spcPts val="0"/>
              </a:spcAft>
              <a:buFont typeface="Arial" panose="020B0604020202020204" pitchFamily="34" charset="0"/>
              <a:buChar char="•"/>
            </a:pPr>
            <a:r>
              <a:rPr lang="en-US" b="1" dirty="0">
                <a:solidFill>
                  <a:srgbClr val="3F3F3F"/>
                </a:solidFill>
                <a:latin typeface="Calibri"/>
                <a:ea typeface="Calibri"/>
                <a:cs typeface="Calibri"/>
                <a:sym typeface="Calibri"/>
              </a:rPr>
              <a:t>The attribute table in your flood damage </a:t>
            </a:r>
            <a:r>
              <a:rPr lang="en-US" b="1" dirty="0" err="1">
                <a:solidFill>
                  <a:srgbClr val="3F3F3F"/>
                </a:solidFill>
                <a:latin typeface="Calibri"/>
                <a:ea typeface="Calibri"/>
                <a:cs typeface="Calibri"/>
                <a:sym typeface="Calibri"/>
              </a:rPr>
              <a:t>geopackage</a:t>
            </a:r>
            <a:r>
              <a:rPr lang="en-US" b="1" dirty="0">
                <a:solidFill>
                  <a:srgbClr val="3F3F3F"/>
                </a:solidFill>
                <a:latin typeface="Calibri"/>
                <a:ea typeface="Calibri"/>
                <a:cs typeface="Calibri"/>
                <a:sym typeface="Calibri"/>
              </a:rPr>
              <a:t> will look something like the one to the right.</a:t>
            </a:r>
          </a:p>
          <a:p>
            <a:pPr marL="171450" lvl="0" indent="-171450" algn="l" rtl="0">
              <a:spcBef>
                <a:spcPts val="0"/>
              </a:spcBef>
              <a:spcAft>
                <a:spcPts val="0"/>
              </a:spcAft>
              <a:buFont typeface="Arial" panose="020B0604020202020204" pitchFamily="34" charset="0"/>
              <a:buChar char="•"/>
            </a:pPr>
            <a:endParaRPr lang="en-US" b="1" dirty="0">
              <a:solidFill>
                <a:srgbClr val="3F3F3F"/>
              </a:solidFill>
              <a:latin typeface="Calibri"/>
              <a:ea typeface="Calibri"/>
              <a:cs typeface="Calibri"/>
              <a:sym typeface="Calibri"/>
            </a:endParaRPr>
          </a:p>
          <a:p>
            <a:pPr marL="171450" lvl="0" indent="-171450" algn="l" rtl="0">
              <a:spcBef>
                <a:spcPts val="0"/>
              </a:spcBef>
              <a:spcAft>
                <a:spcPts val="0"/>
              </a:spcAft>
              <a:buFont typeface="Arial" panose="020B0604020202020204" pitchFamily="34" charset="0"/>
              <a:buChar char="•"/>
            </a:pPr>
            <a:r>
              <a:rPr lang="en-US" b="1" dirty="0">
                <a:solidFill>
                  <a:srgbClr val="3F3F3F"/>
                </a:solidFill>
                <a:latin typeface="Calibri"/>
                <a:ea typeface="Calibri"/>
                <a:cs typeface="Calibri"/>
                <a:sym typeface="Calibri"/>
              </a:rPr>
              <a:t>So, in this instance, </a:t>
            </a:r>
            <a:r>
              <a:rPr lang="en-US" b="1" dirty="0" err="1">
                <a:solidFill>
                  <a:srgbClr val="3F3F3F"/>
                </a:solidFill>
                <a:latin typeface="Calibri"/>
                <a:ea typeface="Calibri"/>
                <a:cs typeface="Calibri"/>
                <a:sym typeface="Calibri"/>
              </a:rPr>
              <a:t>NenCarta’s</a:t>
            </a:r>
            <a:r>
              <a:rPr lang="en-US" b="1" dirty="0">
                <a:solidFill>
                  <a:srgbClr val="3F3F3F"/>
                </a:solidFill>
                <a:latin typeface="Calibri"/>
                <a:ea typeface="Calibri"/>
                <a:cs typeface="Calibri"/>
                <a:sym typeface="Calibri"/>
              </a:rPr>
              <a:t> flood map estimated, in 2021 dollars, $60,319.33 in structural economic (depreciated) damage, $369,166.93 in content economic (depreciated) damage would be incurred to the Asheville Wendy’s.</a:t>
            </a:r>
            <a:endParaRPr b="1" dirty="0">
              <a:solidFill>
                <a:srgbClr val="3F3F3F"/>
              </a:solidFill>
              <a:latin typeface="Calibri"/>
              <a:ea typeface="Calibri"/>
              <a:cs typeface="Calibri"/>
              <a:sym typeface="Calibri"/>
            </a:endParaRPr>
          </a:p>
        </p:txBody>
      </p:sp>
      <p:sp>
        <p:nvSpPr>
          <p:cNvPr id="5" name="TextBox 4">
            <a:extLst>
              <a:ext uri="{FF2B5EF4-FFF2-40B4-BE49-F238E27FC236}">
                <a16:creationId xmlns:a16="http://schemas.microsoft.com/office/drawing/2014/main" id="{9808543B-1192-27CE-CD1D-8B55297949CA}"/>
              </a:ext>
            </a:extLst>
          </p:cNvPr>
          <p:cNvSpPr txBox="1"/>
          <p:nvPr/>
        </p:nvSpPr>
        <p:spPr>
          <a:xfrm>
            <a:off x="545208" y="585795"/>
            <a:ext cx="2064989" cy="261610"/>
          </a:xfrm>
          <a:prstGeom prst="rect">
            <a:avLst/>
          </a:prstGeom>
          <a:noFill/>
        </p:spPr>
        <p:txBody>
          <a:bodyPr wrap="none" rtlCol="0">
            <a:spAutoFit/>
          </a:bodyPr>
          <a:lstStyle/>
          <a:p>
            <a:r>
              <a:rPr lang="en-US" sz="1100" dirty="0"/>
              <a:t>Depth and Damage Estimates</a:t>
            </a:r>
          </a:p>
        </p:txBody>
      </p:sp>
    </p:spTree>
    <p:extLst>
      <p:ext uri="{BB962C8B-B14F-4D97-AF65-F5344CB8AC3E}">
        <p14:creationId xmlns:p14="http://schemas.microsoft.com/office/powerpoint/2010/main" val="3387168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80EA48D0-47D6-05A3-0875-2140F23E113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3A214C3-3C55-54A2-640A-0CBB511DE053}"/>
              </a:ext>
            </a:extLst>
          </p:cNvPr>
          <p:cNvPicPr>
            <a:picLocks noChangeAspect="1"/>
          </p:cNvPicPr>
          <p:nvPr/>
        </p:nvPicPr>
        <p:blipFill>
          <a:blip r:embed="rId3"/>
          <a:stretch>
            <a:fillRect/>
          </a:stretch>
        </p:blipFill>
        <p:spPr>
          <a:xfrm>
            <a:off x="218625" y="895982"/>
            <a:ext cx="2718156" cy="1732825"/>
          </a:xfrm>
          <a:prstGeom prst="rect">
            <a:avLst/>
          </a:prstGeom>
        </p:spPr>
      </p:pic>
      <p:sp>
        <p:nvSpPr>
          <p:cNvPr id="219" name="Google Shape;219;g313d8703dd1_0_0">
            <a:extLst>
              <a:ext uri="{FF2B5EF4-FFF2-40B4-BE49-F238E27FC236}">
                <a16:creationId xmlns:a16="http://schemas.microsoft.com/office/drawing/2014/main" id="{EB9D01D0-294C-045E-182D-3BC79D0B4C50}"/>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Converting Streamflow Forecasts into Building-Level Flood-Impact Forecasts</a:t>
            </a:r>
          </a:p>
          <a:p>
            <a:pPr lvl="0" algn="ctr">
              <a:buSzPts val="2200"/>
            </a:pPr>
            <a:r>
              <a:rPr lang="en-US" sz="2000" b="1" dirty="0">
                <a:solidFill>
                  <a:srgbClr val="3F3F3F"/>
                </a:solidFill>
                <a:latin typeface="Calibri"/>
                <a:ea typeface="Calibri"/>
                <a:cs typeface="Calibri"/>
              </a:rPr>
              <a:t>(How it Works)</a:t>
            </a:r>
            <a:endParaRPr lang="en-US" sz="1200" dirty="0"/>
          </a:p>
        </p:txBody>
      </p:sp>
      <p:sp>
        <p:nvSpPr>
          <p:cNvPr id="224" name="Google Shape;224;g313d8703dd1_0_0">
            <a:extLst>
              <a:ext uri="{FF2B5EF4-FFF2-40B4-BE49-F238E27FC236}">
                <a16:creationId xmlns:a16="http://schemas.microsoft.com/office/drawing/2014/main" id="{9C9AB364-B185-8283-5E32-6CA879EC2A10}"/>
              </a:ext>
            </a:extLst>
          </p:cNvPr>
          <p:cNvSpPr txBox="1"/>
          <p:nvPr/>
        </p:nvSpPr>
        <p:spPr>
          <a:xfrm>
            <a:off x="5541075" y="716600"/>
            <a:ext cx="3384300" cy="1638880"/>
          </a:xfrm>
          <a:prstGeom prst="rect">
            <a:avLst/>
          </a:prstGeom>
          <a:noFill/>
          <a:ln>
            <a:noFill/>
          </a:ln>
        </p:spPr>
        <p:txBody>
          <a:bodyPr spcFirstLastPara="1" wrap="square" lIns="91425" tIns="91425" rIns="91425" bIns="91425" anchor="t" anchorCtr="0">
            <a:spAutoFit/>
          </a:bodyPr>
          <a:lstStyle/>
          <a:p>
            <a:pPr marL="285750" indent="-285750">
              <a:buFont typeface="+mj-lt"/>
              <a:buAutoNum type="arabicPeriod"/>
            </a:pPr>
            <a:r>
              <a:rPr lang="en-US" sz="1050" dirty="0">
                <a:solidFill>
                  <a:srgbClr val="1F2328"/>
                </a:solidFill>
                <a:latin typeface="Calibri" panose="020F0502020204030204" pitchFamily="34" charset="0"/>
                <a:ea typeface="Calibri" panose="020F0502020204030204" pitchFamily="34" charset="0"/>
                <a:cs typeface="Calibri" panose="020F0502020204030204" pitchFamily="34" charset="0"/>
              </a:rPr>
              <a:t>If depth is present, the foundation height of the structure is subtracted from the depth to create depth above finished floor elevation. </a:t>
            </a:r>
          </a:p>
          <a:p>
            <a:pPr marL="285750" indent="-285750">
              <a:buFont typeface="+mj-lt"/>
              <a:buAutoNum type="arabicPeriod"/>
            </a:pPr>
            <a:r>
              <a:rPr lang="en-US" sz="1050" dirty="0">
                <a:solidFill>
                  <a:srgbClr val="1F2328"/>
                </a:solidFill>
                <a:latin typeface="Calibri" panose="020F0502020204030204" pitchFamily="34" charset="0"/>
                <a:ea typeface="Calibri" panose="020F0502020204030204" pitchFamily="34" charset="0"/>
                <a:cs typeface="Calibri" panose="020F0502020204030204" pitchFamily="34" charset="0"/>
              </a:rPr>
              <a:t>The proper damage function is queried from the damage function family for contents and structures.</a:t>
            </a:r>
          </a:p>
          <a:p>
            <a:pPr marL="285750" indent="-285750">
              <a:buFont typeface="+mj-lt"/>
              <a:buAutoNum type="arabicPeriod"/>
            </a:pPr>
            <a:r>
              <a:rPr lang="en-US" sz="1050" dirty="0">
                <a:solidFill>
                  <a:srgbClr val="1F2328"/>
                </a:solidFill>
                <a:latin typeface="Calibri" panose="020F0502020204030204" pitchFamily="34" charset="0"/>
                <a:ea typeface="Calibri" panose="020F0502020204030204" pitchFamily="34" charset="0"/>
                <a:cs typeface="Calibri" panose="020F0502020204030204" pitchFamily="34" charset="0"/>
              </a:rPr>
              <a:t>The resulting damage percentage value is converted from a percent to a decimal by dividing by 100 and then is applied to structure and content values accordingly.</a:t>
            </a:r>
            <a:endParaRPr lang="en-US" sz="1050"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8FE3AA0-8F75-F07D-19FB-98735307D171}"/>
              </a:ext>
            </a:extLst>
          </p:cNvPr>
          <p:cNvPicPr>
            <a:picLocks noChangeAspect="1"/>
          </p:cNvPicPr>
          <p:nvPr/>
        </p:nvPicPr>
        <p:blipFill>
          <a:blip r:embed="rId4"/>
          <a:stretch>
            <a:fillRect/>
          </a:stretch>
        </p:blipFill>
        <p:spPr>
          <a:xfrm>
            <a:off x="89236" y="3014926"/>
            <a:ext cx="2851347" cy="1686426"/>
          </a:xfrm>
          <a:prstGeom prst="rect">
            <a:avLst/>
          </a:prstGeom>
        </p:spPr>
      </p:pic>
      <p:cxnSp>
        <p:nvCxnSpPr>
          <p:cNvPr id="5" name="Google Shape;207;g313d8703dd1_0_35">
            <a:extLst>
              <a:ext uri="{FF2B5EF4-FFF2-40B4-BE49-F238E27FC236}">
                <a16:creationId xmlns:a16="http://schemas.microsoft.com/office/drawing/2014/main" id="{A4F38B19-AB0B-AC35-C044-59C5856749F6}"/>
              </a:ext>
            </a:extLst>
          </p:cNvPr>
          <p:cNvCxnSpPr>
            <a:cxnSpLocks/>
            <a:endCxn id="4" idx="0"/>
          </p:cNvCxnSpPr>
          <p:nvPr/>
        </p:nvCxnSpPr>
        <p:spPr>
          <a:xfrm flipH="1">
            <a:off x="1514910" y="2571750"/>
            <a:ext cx="30527" cy="443176"/>
          </a:xfrm>
          <a:prstGeom prst="straightConnector1">
            <a:avLst/>
          </a:prstGeom>
          <a:noFill/>
          <a:ln w="12700" cap="flat" cmpd="sng">
            <a:solidFill>
              <a:schemeClr val="dk1"/>
            </a:solidFill>
            <a:prstDash val="solid"/>
            <a:round/>
            <a:headEnd type="none" w="med" len="med"/>
            <a:tailEnd type="triangle" w="med" len="med"/>
          </a:ln>
        </p:spPr>
      </p:cxnSp>
      <p:pic>
        <p:nvPicPr>
          <p:cNvPr id="10" name="Google Shape;223;g313d8703dd1_0_0">
            <a:extLst>
              <a:ext uri="{FF2B5EF4-FFF2-40B4-BE49-F238E27FC236}">
                <a16:creationId xmlns:a16="http://schemas.microsoft.com/office/drawing/2014/main" id="{B6350F43-8E03-CD24-F031-112C19F356A1}"/>
              </a:ext>
            </a:extLst>
          </p:cNvPr>
          <p:cNvPicPr preferRelativeResize="0"/>
          <p:nvPr/>
        </p:nvPicPr>
        <p:blipFill>
          <a:blip r:embed="rId5">
            <a:alphaModFix/>
          </a:blip>
          <a:stretch>
            <a:fillRect/>
          </a:stretch>
        </p:blipFill>
        <p:spPr>
          <a:xfrm>
            <a:off x="3318975" y="844825"/>
            <a:ext cx="2123450" cy="3670275"/>
          </a:xfrm>
          <a:prstGeom prst="rect">
            <a:avLst/>
          </a:prstGeom>
          <a:noFill/>
          <a:ln>
            <a:noFill/>
          </a:ln>
        </p:spPr>
      </p:pic>
      <p:cxnSp>
        <p:nvCxnSpPr>
          <p:cNvPr id="11" name="Google Shape;207;g313d8703dd1_0_35">
            <a:extLst>
              <a:ext uri="{FF2B5EF4-FFF2-40B4-BE49-F238E27FC236}">
                <a16:creationId xmlns:a16="http://schemas.microsoft.com/office/drawing/2014/main" id="{DD422A8A-8B78-D761-9F08-E7CCDDCD45FF}"/>
              </a:ext>
            </a:extLst>
          </p:cNvPr>
          <p:cNvCxnSpPr>
            <a:cxnSpLocks/>
            <a:stCxn id="4" idx="3"/>
            <a:endCxn id="10" idx="1"/>
          </p:cNvCxnSpPr>
          <p:nvPr/>
        </p:nvCxnSpPr>
        <p:spPr>
          <a:xfrm flipV="1">
            <a:off x="2940583" y="2679963"/>
            <a:ext cx="378392" cy="1178176"/>
          </a:xfrm>
          <a:prstGeom prst="straightConnector1">
            <a:avLst/>
          </a:prstGeom>
          <a:noFill/>
          <a:ln w="12700" cap="flat" cmpd="sng">
            <a:solidFill>
              <a:schemeClr val="dk1"/>
            </a:solidFill>
            <a:prstDash val="solid"/>
            <a:round/>
            <a:headEnd type="none" w="med" len="med"/>
            <a:tailEnd type="triangle" w="med" len="med"/>
          </a:ln>
        </p:spPr>
      </p:cxnSp>
      <p:sp>
        <p:nvSpPr>
          <p:cNvPr id="14" name="Oval 13">
            <a:extLst>
              <a:ext uri="{FF2B5EF4-FFF2-40B4-BE49-F238E27FC236}">
                <a16:creationId xmlns:a16="http://schemas.microsoft.com/office/drawing/2014/main" id="{C6FEA7D7-52FB-9C9B-9ECE-210B9D644181}"/>
              </a:ext>
            </a:extLst>
          </p:cNvPr>
          <p:cNvSpPr/>
          <p:nvPr/>
        </p:nvSpPr>
        <p:spPr>
          <a:xfrm>
            <a:off x="3373582" y="2679962"/>
            <a:ext cx="1787236" cy="25720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A8346F7-DA01-B639-04F9-EF0942528F14}"/>
              </a:ext>
            </a:extLst>
          </p:cNvPr>
          <p:cNvSpPr txBox="1"/>
          <p:nvPr/>
        </p:nvSpPr>
        <p:spPr>
          <a:xfrm>
            <a:off x="5701145" y="2798617"/>
            <a:ext cx="2599339" cy="738664"/>
          </a:xfrm>
          <a:prstGeom prst="rect">
            <a:avLst/>
          </a:prstGeom>
          <a:noFill/>
        </p:spPr>
        <p:txBody>
          <a:bodyPr wrap="square" rtlCol="0">
            <a:spAutoFit/>
          </a:bodyPr>
          <a:lstStyle/>
          <a:p>
            <a:r>
              <a:rPr lang="en-US" sz="1050" dirty="0">
                <a:latin typeface="Calibri" panose="020F0502020204030204" pitchFamily="34" charset="0"/>
                <a:ea typeface="Calibri" panose="020F0502020204030204" pitchFamily="34" charset="0"/>
                <a:cs typeface="Calibri" panose="020F0502020204030204" pitchFamily="34" charset="0"/>
              </a:rPr>
              <a:t>This is the occupancy type, it used for depth damage function selection</a:t>
            </a:r>
          </a:p>
          <a:p>
            <a:endParaRPr lang="en-US" sz="1050" dirty="0">
              <a:latin typeface="Calibri" panose="020F0502020204030204" pitchFamily="34" charset="0"/>
              <a:ea typeface="Calibri" panose="020F0502020204030204" pitchFamily="34" charset="0"/>
              <a:cs typeface="Calibri" panose="020F0502020204030204" pitchFamily="34" charset="0"/>
            </a:endParaRPr>
          </a:p>
          <a:p>
            <a:r>
              <a:rPr lang="en-US" sz="1050" dirty="0">
                <a:latin typeface="Calibri" panose="020F0502020204030204" pitchFamily="34" charset="0"/>
                <a:ea typeface="Calibri" panose="020F0502020204030204" pitchFamily="34" charset="0"/>
                <a:cs typeface="Calibri" panose="020F0502020204030204" pitchFamily="34" charset="0"/>
              </a:rPr>
              <a:t>COM8 = Entertainment or Recreational Use </a:t>
            </a:r>
          </a:p>
        </p:txBody>
      </p:sp>
      <p:cxnSp>
        <p:nvCxnSpPr>
          <p:cNvPr id="16" name="Google Shape;207;g313d8703dd1_0_35">
            <a:extLst>
              <a:ext uri="{FF2B5EF4-FFF2-40B4-BE49-F238E27FC236}">
                <a16:creationId xmlns:a16="http://schemas.microsoft.com/office/drawing/2014/main" id="{E264EAAE-E9C3-D3D7-48B7-AB0953114288}"/>
              </a:ext>
            </a:extLst>
          </p:cNvPr>
          <p:cNvCxnSpPr>
            <a:cxnSpLocks/>
            <a:stCxn id="15" idx="1"/>
          </p:cNvCxnSpPr>
          <p:nvPr/>
        </p:nvCxnSpPr>
        <p:spPr>
          <a:xfrm flipH="1" flipV="1">
            <a:off x="5160818" y="2793338"/>
            <a:ext cx="540327" cy="374611"/>
          </a:xfrm>
          <a:prstGeom prst="straightConnector1">
            <a:avLst/>
          </a:prstGeom>
          <a:noFill/>
          <a:ln w="12700" cap="flat" cmpd="sng">
            <a:solidFill>
              <a:schemeClr val="dk1"/>
            </a:solidFill>
            <a:prstDash val="solid"/>
            <a:round/>
            <a:headEnd type="none" w="med" len="med"/>
            <a:tailEnd type="triangle" w="med" len="med"/>
          </a:ln>
        </p:spPr>
      </p:cxnSp>
      <p:sp>
        <p:nvSpPr>
          <p:cNvPr id="18" name="TextBox 17">
            <a:extLst>
              <a:ext uri="{FF2B5EF4-FFF2-40B4-BE49-F238E27FC236}">
                <a16:creationId xmlns:a16="http://schemas.microsoft.com/office/drawing/2014/main" id="{E2D344EE-254C-2403-9D03-4C3B2283AB68}"/>
              </a:ext>
            </a:extLst>
          </p:cNvPr>
          <p:cNvSpPr txBox="1"/>
          <p:nvPr/>
        </p:nvSpPr>
        <p:spPr>
          <a:xfrm>
            <a:off x="218625" y="657044"/>
            <a:ext cx="333746" cy="307777"/>
          </a:xfrm>
          <a:prstGeom prst="rect">
            <a:avLst/>
          </a:prstGeom>
          <a:solidFill>
            <a:schemeClr val="bg1"/>
          </a:solidFill>
        </p:spPr>
        <p:txBody>
          <a:bodyPr wrap="none" rtlCol="0">
            <a:spAutoFit/>
          </a:bodyPr>
          <a:lstStyle/>
          <a:p>
            <a:r>
              <a:rPr lang="en-US" dirty="0"/>
              <a:t>1.</a:t>
            </a:r>
          </a:p>
        </p:txBody>
      </p:sp>
      <p:sp>
        <p:nvSpPr>
          <p:cNvPr id="19" name="TextBox 18">
            <a:extLst>
              <a:ext uri="{FF2B5EF4-FFF2-40B4-BE49-F238E27FC236}">
                <a16:creationId xmlns:a16="http://schemas.microsoft.com/office/drawing/2014/main" id="{484C236C-BA3D-4509-5A01-2C6834825749}"/>
              </a:ext>
            </a:extLst>
          </p:cNvPr>
          <p:cNvSpPr txBox="1"/>
          <p:nvPr/>
        </p:nvSpPr>
        <p:spPr>
          <a:xfrm>
            <a:off x="584791" y="3214115"/>
            <a:ext cx="333746" cy="307777"/>
          </a:xfrm>
          <a:prstGeom prst="rect">
            <a:avLst/>
          </a:prstGeom>
          <a:solidFill>
            <a:schemeClr val="bg1"/>
          </a:solidFill>
        </p:spPr>
        <p:txBody>
          <a:bodyPr wrap="none" rtlCol="0">
            <a:spAutoFit/>
          </a:bodyPr>
          <a:lstStyle/>
          <a:p>
            <a:r>
              <a:rPr lang="en-US" dirty="0"/>
              <a:t>2.</a:t>
            </a:r>
          </a:p>
        </p:txBody>
      </p:sp>
      <p:sp>
        <p:nvSpPr>
          <p:cNvPr id="20" name="TextBox 19">
            <a:extLst>
              <a:ext uri="{FF2B5EF4-FFF2-40B4-BE49-F238E27FC236}">
                <a16:creationId xmlns:a16="http://schemas.microsoft.com/office/drawing/2014/main" id="{CBF03574-13E1-9FCA-10D6-C55EA1C79DCA}"/>
              </a:ext>
            </a:extLst>
          </p:cNvPr>
          <p:cNvSpPr txBox="1"/>
          <p:nvPr/>
        </p:nvSpPr>
        <p:spPr>
          <a:xfrm>
            <a:off x="5275552" y="4301970"/>
            <a:ext cx="333746" cy="307777"/>
          </a:xfrm>
          <a:prstGeom prst="rect">
            <a:avLst/>
          </a:prstGeom>
          <a:solidFill>
            <a:schemeClr val="bg1"/>
          </a:solidFill>
        </p:spPr>
        <p:txBody>
          <a:bodyPr wrap="none" rtlCol="0">
            <a:spAutoFit/>
          </a:bodyPr>
          <a:lstStyle/>
          <a:p>
            <a:r>
              <a:rPr lang="en-US" dirty="0"/>
              <a:t>3.</a:t>
            </a:r>
          </a:p>
        </p:txBody>
      </p:sp>
      <p:sp>
        <p:nvSpPr>
          <p:cNvPr id="3" name="TextBox 2">
            <a:extLst>
              <a:ext uri="{FF2B5EF4-FFF2-40B4-BE49-F238E27FC236}">
                <a16:creationId xmlns:a16="http://schemas.microsoft.com/office/drawing/2014/main" id="{01ECE342-F7B7-33C2-0865-B219428C2742}"/>
              </a:ext>
            </a:extLst>
          </p:cNvPr>
          <p:cNvSpPr txBox="1"/>
          <p:nvPr/>
        </p:nvSpPr>
        <p:spPr>
          <a:xfrm>
            <a:off x="5968408" y="4377758"/>
            <a:ext cx="3201089" cy="369332"/>
          </a:xfrm>
          <a:prstGeom prst="rect">
            <a:avLst/>
          </a:prstGeom>
          <a:noFill/>
        </p:spPr>
        <p:txBody>
          <a:bodyPr wrap="square">
            <a:spAutoFit/>
          </a:bodyPr>
          <a:lstStyle/>
          <a:p>
            <a:r>
              <a:rPr lang="en-US" sz="900" dirty="0">
                <a:latin typeface="Calibri" panose="020F0502020204030204" pitchFamily="34" charset="0"/>
                <a:ea typeface="Calibri" panose="020F0502020204030204" pitchFamily="34" charset="0"/>
                <a:cs typeface="Calibri" panose="020F0502020204030204" pitchFamily="34" charset="0"/>
                <a:hlinkClick r:id="rId6"/>
              </a:rPr>
              <a:t>https://github.com/USACE/go-consequences/wiki/Direct-Structure-Losses</a:t>
            </a:r>
            <a:r>
              <a:rPr lang="en-US" sz="900" dirty="0">
                <a:latin typeface="Calibri" panose="020F0502020204030204" pitchFamily="34" charset="0"/>
                <a:ea typeface="Calibri" panose="020F0502020204030204" pitchFamily="34" charset="0"/>
                <a:cs typeface="Calibri" panose="020F0502020204030204" pitchFamily="34" charset="0"/>
              </a:rPr>
              <a:t> </a:t>
            </a:r>
          </a:p>
        </p:txBody>
      </p:sp>
      <p:sp>
        <p:nvSpPr>
          <p:cNvPr id="7" name="TextBox 6">
            <a:extLst>
              <a:ext uri="{FF2B5EF4-FFF2-40B4-BE49-F238E27FC236}">
                <a16:creationId xmlns:a16="http://schemas.microsoft.com/office/drawing/2014/main" id="{876EA4BB-C5D4-A259-9DD1-BDDDEC767D54}"/>
              </a:ext>
            </a:extLst>
          </p:cNvPr>
          <p:cNvSpPr txBox="1"/>
          <p:nvPr/>
        </p:nvSpPr>
        <p:spPr>
          <a:xfrm>
            <a:off x="497678" y="665583"/>
            <a:ext cx="2064989" cy="261610"/>
          </a:xfrm>
          <a:prstGeom prst="rect">
            <a:avLst/>
          </a:prstGeom>
          <a:noFill/>
        </p:spPr>
        <p:txBody>
          <a:bodyPr wrap="none" rtlCol="0">
            <a:spAutoFit/>
          </a:bodyPr>
          <a:lstStyle/>
          <a:p>
            <a:r>
              <a:rPr lang="en-US" sz="1100" dirty="0"/>
              <a:t>Depth and Damage Estimates</a:t>
            </a:r>
          </a:p>
        </p:txBody>
      </p:sp>
      <p:sp>
        <p:nvSpPr>
          <p:cNvPr id="8" name="TextBox 7">
            <a:extLst>
              <a:ext uri="{FF2B5EF4-FFF2-40B4-BE49-F238E27FC236}">
                <a16:creationId xmlns:a16="http://schemas.microsoft.com/office/drawing/2014/main" id="{8BAD1648-D1D3-BCC9-C43E-3DCD6F576174}"/>
              </a:ext>
            </a:extLst>
          </p:cNvPr>
          <p:cNvSpPr txBox="1"/>
          <p:nvPr/>
        </p:nvSpPr>
        <p:spPr>
          <a:xfrm>
            <a:off x="653936" y="4487102"/>
            <a:ext cx="1721946" cy="261610"/>
          </a:xfrm>
          <a:prstGeom prst="rect">
            <a:avLst/>
          </a:prstGeom>
          <a:noFill/>
        </p:spPr>
        <p:txBody>
          <a:bodyPr wrap="none" rtlCol="0">
            <a:spAutoFit/>
          </a:bodyPr>
          <a:lstStyle/>
          <a:p>
            <a:r>
              <a:rPr lang="en-US" sz="1100" dirty="0"/>
              <a:t>Depth-Damage Function</a:t>
            </a:r>
          </a:p>
        </p:txBody>
      </p:sp>
    </p:spTree>
    <p:extLst>
      <p:ext uri="{BB962C8B-B14F-4D97-AF65-F5344CB8AC3E}">
        <p14:creationId xmlns:p14="http://schemas.microsoft.com/office/powerpoint/2010/main" val="2295672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F4506276-7AFC-7568-6CFE-A89BBCC20A6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A1A60AD-F7AC-DA19-9BC4-0CF4E8699AFC}"/>
              </a:ext>
            </a:extLst>
          </p:cNvPr>
          <p:cNvPicPr>
            <a:picLocks noChangeAspect="1"/>
          </p:cNvPicPr>
          <p:nvPr/>
        </p:nvPicPr>
        <p:blipFill>
          <a:blip r:embed="rId3"/>
          <a:stretch>
            <a:fillRect/>
          </a:stretch>
        </p:blipFill>
        <p:spPr>
          <a:xfrm>
            <a:off x="218625" y="903994"/>
            <a:ext cx="2718156" cy="1732825"/>
          </a:xfrm>
          <a:prstGeom prst="rect">
            <a:avLst/>
          </a:prstGeom>
        </p:spPr>
      </p:pic>
      <p:sp>
        <p:nvSpPr>
          <p:cNvPr id="219" name="Google Shape;219;g313d8703dd1_0_0">
            <a:extLst>
              <a:ext uri="{FF2B5EF4-FFF2-40B4-BE49-F238E27FC236}">
                <a16:creationId xmlns:a16="http://schemas.microsoft.com/office/drawing/2014/main" id="{F46C605A-5E58-3089-6BE4-37CB9BC7B64E}"/>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Converting Streamflow Forecasts into Building-Level Flood-Impact Forecasts</a:t>
            </a:r>
          </a:p>
          <a:p>
            <a:pPr lvl="0" algn="ctr">
              <a:buSzPts val="2200"/>
            </a:pPr>
            <a:r>
              <a:rPr lang="en-US" sz="2000" b="1" dirty="0">
                <a:solidFill>
                  <a:srgbClr val="3F3F3F"/>
                </a:solidFill>
                <a:latin typeface="Calibri"/>
                <a:ea typeface="Calibri"/>
                <a:cs typeface="Calibri"/>
              </a:rPr>
              <a:t>(How it Works)</a:t>
            </a:r>
            <a:endParaRPr lang="en-US" sz="1200" dirty="0"/>
          </a:p>
        </p:txBody>
      </p:sp>
      <p:sp>
        <p:nvSpPr>
          <p:cNvPr id="224" name="Google Shape;224;g313d8703dd1_0_0">
            <a:extLst>
              <a:ext uri="{FF2B5EF4-FFF2-40B4-BE49-F238E27FC236}">
                <a16:creationId xmlns:a16="http://schemas.microsoft.com/office/drawing/2014/main" id="{91A56B56-E1A2-6B5D-6F17-FDECCEF99893}"/>
              </a:ext>
            </a:extLst>
          </p:cNvPr>
          <p:cNvSpPr txBox="1"/>
          <p:nvPr/>
        </p:nvSpPr>
        <p:spPr>
          <a:xfrm>
            <a:off x="5541075" y="716600"/>
            <a:ext cx="3384300" cy="1638880"/>
          </a:xfrm>
          <a:prstGeom prst="rect">
            <a:avLst/>
          </a:prstGeom>
          <a:noFill/>
          <a:ln>
            <a:noFill/>
          </a:ln>
        </p:spPr>
        <p:txBody>
          <a:bodyPr spcFirstLastPara="1" wrap="square" lIns="91425" tIns="91425" rIns="91425" bIns="91425" anchor="t" anchorCtr="0">
            <a:spAutoFit/>
          </a:bodyPr>
          <a:lstStyle/>
          <a:p>
            <a:pPr marL="285750" indent="-285750">
              <a:buFont typeface="+mj-lt"/>
              <a:buAutoNum type="arabicPeriod"/>
            </a:pPr>
            <a:r>
              <a:rPr lang="en-US" sz="1050" dirty="0">
                <a:solidFill>
                  <a:srgbClr val="1F2328"/>
                </a:solidFill>
                <a:latin typeface="Calibri" panose="020F0502020204030204" pitchFamily="34" charset="0"/>
                <a:ea typeface="Calibri" panose="020F0502020204030204" pitchFamily="34" charset="0"/>
                <a:cs typeface="Calibri" panose="020F0502020204030204" pitchFamily="34" charset="0"/>
              </a:rPr>
              <a:t>If depth is present, the foundation height of the structure is subtracted from the depth to create depth above finished floor elevation. </a:t>
            </a:r>
          </a:p>
          <a:p>
            <a:pPr marL="285750" indent="-285750">
              <a:buFont typeface="+mj-lt"/>
              <a:buAutoNum type="arabicPeriod"/>
            </a:pPr>
            <a:r>
              <a:rPr lang="en-US" sz="1050" dirty="0">
                <a:solidFill>
                  <a:srgbClr val="1F2328"/>
                </a:solidFill>
                <a:latin typeface="Calibri" panose="020F0502020204030204" pitchFamily="34" charset="0"/>
                <a:ea typeface="Calibri" panose="020F0502020204030204" pitchFamily="34" charset="0"/>
                <a:cs typeface="Calibri" panose="020F0502020204030204" pitchFamily="34" charset="0"/>
              </a:rPr>
              <a:t>The proper damage function is queried from the damage function family for contents and structures.</a:t>
            </a:r>
          </a:p>
          <a:p>
            <a:pPr marL="285750" indent="-285750">
              <a:buFont typeface="+mj-lt"/>
              <a:buAutoNum type="arabicPeriod"/>
            </a:pPr>
            <a:r>
              <a:rPr lang="en-US" sz="1050" dirty="0">
                <a:solidFill>
                  <a:srgbClr val="1F2328"/>
                </a:solidFill>
                <a:latin typeface="Calibri" panose="020F0502020204030204" pitchFamily="34" charset="0"/>
                <a:ea typeface="Calibri" panose="020F0502020204030204" pitchFamily="34" charset="0"/>
                <a:cs typeface="Calibri" panose="020F0502020204030204" pitchFamily="34" charset="0"/>
              </a:rPr>
              <a:t>The resulting damage percentage value is converted from a percent to a decimal by dividing by 100 and then is applied to structure and content values accordingly.</a:t>
            </a:r>
            <a:endParaRPr lang="en-US" sz="1050"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97854948-2FD8-CFF6-0B37-FEE616C29813}"/>
              </a:ext>
            </a:extLst>
          </p:cNvPr>
          <p:cNvPicPr>
            <a:picLocks noChangeAspect="1"/>
          </p:cNvPicPr>
          <p:nvPr/>
        </p:nvPicPr>
        <p:blipFill>
          <a:blip r:embed="rId4"/>
          <a:stretch>
            <a:fillRect/>
          </a:stretch>
        </p:blipFill>
        <p:spPr>
          <a:xfrm>
            <a:off x="89236" y="3014926"/>
            <a:ext cx="2851347" cy="1686426"/>
          </a:xfrm>
          <a:prstGeom prst="rect">
            <a:avLst/>
          </a:prstGeom>
        </p:spPr>
      </p:pic>
      <p:cxnSp>
        <p:nvCxnSpPr>
          <p:cNvPr id="5" name="Google Shape;207;g313d8703dd1_0_35">
            <a:extLst>
              <a:ext uri="{FF2B5EF4-FFF2-40B4-BE49-F238E27FC236}">
                <a16:creationId xmlns:a16="http://schemas.microsoft.com/office/drawing/2014/main" id="{E21A718C-1815-D8CD-18F1-E36AB30D4569}"/>
              </a:ext>
            </a:extLst>
          </p:cNvPr>
          <p:cNvCxnSpPr>
            <a:cxnSpLocks/>
            <a:endCxn id="4" idx="0"/>
          </p:cNvCxnSpPr>
          <p:nvPr/>
        </p:nvCxnSpPr>
        <p:spPr>
          <a:xfrm flipH="1">
            <a:off x="1514910" y="2571750"/>
            <a:ext cx="30527" cy="443176"/>
          </a:xfrm>
          <a:prstGeom prst="straightConnector1">
            <a:avLst/>
          </a:prstGeom>
          <a:noFill/>
          <a:ln w="12700" cap="flat" cmpd="sng">
            <a:solidFill>
              <a:schemeClr val="dk1"/>
            </a:solidFill>
            <a:prstDash val="solid"/>
            <a:round/>
            <a:headEnd type="none" w="med" len="med"/>
            <a:tailEnd type="triangle" w="med" len="med"/>
          </a:ln>
        </p:spPr>
      </p:cxnSp>
      <p:pic>
        <p:nvPicPr>
          <p:cNvPr id="10" name="Google Shape;223;g313d8703dd1_0_0">
            <a:extLst>
              <a:ext uri="{FF2B5EF4-FFF2-40B4-BE49-F238E27FC236}">
                <a16:creationId xmlns:a16="http://schemas.microsoft.com/office/drawing/2014/main" id="{4E130A9D-2E4F-A724-95E6-D2898FAF5162}"/>
              </a:ext>
            </a:extLst>
          </p:cNvPr>
          <p:cNvPicPr preferRelativeResize="0"/>
          <p:nvPr/>
        </p:nvPicPr>
        <p:blipFill>
          <a:blip r:embed="rId5">
            <a:alphaModFix/>
          </a:blip>
          <a:stretch>
            <a:fillRect/>
          </a:stretch>
        </p:blipFill>
        <p:spPr>
          <a:xfrm>
            <a:off x="3318975" y="844825"/>
            <a:ext cx="2123450" cy="3670275"/>
          </a:xfrm>
          <a:prstGeom prst="rect">
            <a:avLst/>
          </a:prstGeom>
          <a:noFill/>
          <a:ln>
            <a:noFill/>
          </a:ln>
        </p:spPr>
      </p:pic>
      <p:cxnSp>
        <p:nvCxnSpPr>
          <p:cNvPr id="11" name="Google Shape;207;g313d8703dd1_0_35">
            <a:extLst>
              <a:ext uri="{FF2B5EF4-FFF2-40B4-BE49-F238E27FC236}">
                <a16:creationId xmlns:a16="http://schemas.microsoft.com/office/drawing/2014/main" id="{5AF33CB6-F5B1-D643-81E0-28E96E214857}"/>
              </a:ext>
            </a:extLst>
          </p:cNvPr>
          <p:cNvCxnSpPr>
            <a:cxnSpLocks/>
            <a:stCxn id="4" idx="3"/>
            <a:endCxn id="10" idx="1"/>
          </p:cNvCxnSpPr>
          <p:nvPr/>
        </p:nvCxnSpPr>
        <p:spPr>
          <a:xfrm flipV="1">
            <a:off x="2940583" y="2679963"/>
            <a:ext cx="378392" cy="1178176"/>
          </a:xfrm>
          <a:prstGeom prst="straightConnector1">
            <a:avLst/>
          </a:prstGeom>
          <a:noFill/>
          <a:ln w="12700" cap="flat" cmpd="sng">
            <a:solidFill>
              <a:schemeClr val="dk1"/>
            </a:solidFill>
            <a:prstDash val="solid"/>
            <a:round/>
            <a:headEnd type="none" w="med" len="med"/>
            <a:tailEnd type="triangle" w="med" len="med"/>
          </a:ln>
        </p:spPr>
      </p:cxnSp>
      <p:sp>
        <p:nvSpPr>
          <p:cNvPr id="14" name="Oval 13">
            <a:extLst>
              <a:ext uri="{FF2B5EF4-FFF2-40B4-BE49-F238E27FC236}">
                <a16:creationId xmlns:a16="http://schemas.microsoft.com/office/drawing/2014/main" id="{278432EF-3CBF-E329-71D6-A4F34CD3C4DF}"/>
              </a:ext>
            </a:extLst>
          </p:cNvPr>
          <p:cNvSpPr/>
          <p:nvPr/>
        </p:nvSpPr>
        <p:spPr>
          <a:xfrm>
            <a:off x="3214913" y="2793337"/>
            <a:ext cx="2326162" cy="32124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F94EFCE1-11C0-3361-3FEE-3CD5EAD28079}"/>
              </a:ext>
            </a:extLst>
          </p:cNvPr>
          <p:cNvSpPr txBox="1"/>
          <p:nvPr/>
        </p:nvSpPr>
        <p:spPr>
          <a:xfrm>
            <a:off x="6455425" y="2384800"/>
            <a:ext cx="2599339" cy="415498"/>
          </a:xfrm>
          <a:prstGeom prst="rect">
            <a:avLst/>
          </a:prstGeom>
          <a:noFill/>
        </p:spPr>
        <p:txBody>
          <a:bodyPr wrap="square" rtlCol="0">
            <a:spAutoFit/>
          </a:bodyPr>
          <a:lstStyle/>
          <a:p>
            <a:r>
              <a:rPr lang="en-US" sz="1050" dirty="0">
                <a:latin typeface="Calibri" panose="020F0502020204030204" pitchFamily="34" charset="0"/>
                <a:ea typeface="Calibri" panose="020F0502020204030204" pitchFamily="34" charset="0"/>
                <a:cs typeface="Calibri" panose="020F0502020204030204" pitchFamily="34" charset="0"/>
              </a:rPr>
              <a:t>structure= 1420995.78 (2021 structure value in NSI) * </a:t>
            </a:r>
            <a:r>
              <a:rPr lang="en-US" sz="1050" dirty="0" err="1">
                <a:latin typeface="Calibri" panose="020F0502020204030204" pitchFamily="34" charset="0"/>
                <a:ea typeface="Calibri" panose="020F0502020204030204" pitchFamily="34" charset="0"/>
                <a:cs typeface="Calibri" panose="020F0502020204030204" pitchFamily="34" charset="0"/>
              </a:rPr>
              <a:t>s_dam_per</a:t>
            </a:r>
            <a:endParaRPr lang="en-US" sz="1050" dirty="0">
              <a:latin typeface="Calibri" panose="020F0502020204030204" pitchFamily="34" charset="0"/>
              <a:ea typeface="Calibri" panose="020F0502020204030204" pitchFamily="34" charset="0"/>
              <a:cs typeface="Calibri" panose="020F0502020204030204" pitchFamily="34" charset="0"/>
            </a:endParaRPr>
          </a:p>
        </p:txBody>
      </p:sp>
      <p:cxnSp>
        <p:nvCxnSpPr>
          <p:cNvPr id="16" name="Google Shape;207;g313d8703dd1_0_35">
            <a:extLst>
              <a:ext uri="{FF2B5EF4-FFF2-40B4-BE49-F238E27FC236}">
                <a16:creationId xmlns:a16="http://schemas.microsoft.com/office/drawing/2014/main" id="{F10CEBA5-B56A-5EAB-91D9-576B247CAA59}"/>
              </a:ext>
            </a:extLst>
          </p:cNvPr>
          <p:cNvCxnSpPr>
            <a:cxnSpLocks/>
            <a:stCxn id="15" idx="1"/>
            <a:endCxn id="14" idx="6"/>
          </p:cNvCxnSpPr>
          <p:nvPr/>
        </p:nvCxnSpPr>
        <p:spPr>
          <a:xfrm flipH="1">
            <a:off x="5541075" y="2592549"/>
            <a:ext cx="914350" cy="361409"/>
          </a:xfrm>
          <a:prstGeom prst="straightConnector1">
            <a:avLst/>
          </a:prstGeom>
          <a:noFill/>
          <a:ln w="12700" cap="flat" cmpd="sng">
            <a:solidFill>
              <a:schemeClr val="dk1"/>
            </a:solidFill>
            <a:prstDash val="solid"/>
            <a:round/>
            <a:headEnd type="none" w="med" len="med"/>
            <a:tailEnd type="triangle" w="med" len="med"/>
          </a:ln>
        </p:spPr>
      </p:cxnSp>
      <p:sp>
        <p:nvSpPr>
          <p:cNvPr id="18" name="TextBox 17">
            <a:extLst>
              <a:ext uri="{FF2B5EF4-FFF2-40B4-BE49-F238E27FC236}">
                <a16:creationId xmlns:a16="http://schemas.microsoft.com/office/drawing/2014/main" id="{DDDEEF7B-D40A-0A81-AFE5-DA9ECFFF723E}"/>
              </a:ext>
            </a:extLst>
          </p:cNvPr>
          <p:cNvSpPr txBox="1"/>
          <p:nvPr/>
        </p:nvSpPr>
        <p:spPr>
          <a:xfrm>
            <a:off x="222505" y="653340"/>
            <a:ext cx="333746" cy="307777"/>
          </a:xfrm>
          <a:prstGeom prst="rect">
            <a:avLst/>
          </a:prstGeom>
          <a:solidFill>
            <a:schemeClr val="bg1"/>
          </a:solidFill>
        </p:spPr>
        <p:txBody>
          <a:bodyPr wrap="none" rtlCol="0">
            <a:spAutoFit/>
          </a:bodyPr>
          <a:lstStyle/>
          <a:p>
            <a:r>
              <a:rPr lang="en-US" dirty="0"/>
              <a:t>1.</a:t>
            </a:r>
          </a:p>
        </p:txBody>
      </p:sp>
      <p:sp>
        <p:nvSpPr>
          <p:cNvPr id="19" name="TextBox 18">
            <a:extLst>
              <a:ext uri="{FF2B5EF4-FFF2-40B4-BE49-F238E27FC236}">
                <a16:creationId xmlns:a16="http://schemas.microsoft.com/office/drawing/2014/main" id="{F468A0F8-F955-1A9C-C245-B874092FFAD8}"/>
              </a:ext>
            </a:extLst>
          </p:cNvPr>
          <p:cNvSpPr txBox="1"/>
          <p:nvPr/>
        </p:nvSpPr>
        <p:spPr>
          <a:xfrm>
            <a:off x="584791" y="3214115"/>
            <a:ext cx="333746" cy="307777"/>
          </a:xfrm>
          <a:prstGeom prst="rect">
            <a:avLst/>
          </a:prstGeom>
          <a:solidFill>
            <a:schemeClr val="bg1"/>
          </a:solidFill>
        </p:spPr>
        <p:txBody>
          <a:bodyPr wrap="none" rtlCol="0">
            <a:spAutoFit/>
          </a:bodyPr>
          <a:lstStyle/>
          <a:p>
            <a:r>
              <a:rPr lang="en-US" dirty="0"/>
              <a:t>2.</a:t>
            </a:r>
          </a:p>
        </p:txBody>
      </p:sp>
      <p:sp>
        <p:nvSpPr>
          <p:cNvPr id="20" name="TextBox 19">
            <a:extLst>
              <a:ext uri="{FF2B5EF4-FFF2-40B4-BE49-F238E27FC236}">
                <a16:creationId xmlns:a16="http://schemas.microsoft.com/office/drawing/2014/main" id="{1137F914-0BC8-23D0-ADFF-B8471A6FA548}"/>
              </a:ext>
            </a:extLst>
          </p:cNvPr>
          <p:cNvSpPr txBox="1"/>
          <p:nvPr/>
        </p:nvSpPr>
        <p:spPr>
          <a:xfrm>
            <a:off x="5275552" y="4301970"/>
            <a:ext cx="333746" cy="307777"/>
          </a:xfrm>
          <a:prstGeom prst="rect">
            <a:avLst/>
          </a:prstGeom>
          <a:solidFill>
            <a:schemeClr val="bg1"/>
          </a:solidFill>
        </p:spPr>
        <p:txBody>
          <a:bodyPr wrap="none" rtlCol="0">
            <a:spAutoFit/>
          </a:bodyPr>
          <a:lstStyle/>
          <a:p>
            <a:r>
              <a:rPr lang="en-US" dirty="0"/>
              <a:t>3.</a:t>
            </a:r>
          </a:p>
        </p:txBody>
      </p:sp>
      <p:sp>
        <p:nvSpPr>
          <p:cNvPr id="3" name="TextBox 2">
            <a:extLst>
              <a:ext uri="{FF2B5EF4-FFF2-40B4-BE49-F238E27FC236}">
                <a16:creationId xmlns:a16="http://schemas.microsoft.com/office/drawing/2014/main" id="{0661C4BE-EDB0-D597-4451-E9DE11F4FF93}"/>
              </a:ext>
            </a:extLst>
          </p:cNvPr>
          <p:cNvSpPr txBox="1"/>
          <p:nvPr/>
        </p:nvSpPr>
        <p:spPr>
          <a:xfrm>
            <a:off x="5968408" y="4377758"/>
            <a:ext cx="3201089" cy="369332"/>
          </a:xfrm>
          <a:prstGeom prst="rect">
            <a:avLst/>
          </a:prstGeom>
          <a:noFill/>
        </p:spPr>
        <p:txBody>
          <a:bodyPr wrap="square">
            <a:spAutoFit/>
          </a:bodyPr>
          <a:lstStyle/>
          <a:p>
            <a:r>
              <a:rPr lang="en-US" sz="900" dirty="0">
                <a:latin typeface="Calibri" panose="020F0502020204030204" pitchFamily="34" charset="0"/>
                <a:ea typeface="Calibri" panose="020F0502020204030204" pitchFamily="34" charset="0"/>
                <a:cs typeface="Calibri" panose="020F0502020204030204" pitchFamily="34" charset="0"/>
                <a:hlinkClick r:id="rId6"/>
              </a:rPr>
              <a:t>https://github.com/USACE/go-consequences/wiki/Direct-Structure-Losses</a:t>
            </a:r>
            <a:r>
              <a:rPr lang="en-US" sz="900" dirty="0">
                <a:latin typeface="Calibri" panose="020F0502020204030204" pitchFamily="34" charset="0"/>
                <a:ea typeface="Calibri" panose="020F0502020204030204" pitchFamily="34" charset="0"/>
                <a:cs typeface="Calibri" panose="020F0502020204030204" pitchFamily="34" charset="0"/>
              </a:rPr>
              <a:t> </a:t>
            </a:r>
          </a:p>
        </p:txBody>
      </p:sp>
      <p:sp>
        <p:nvSpPr>
          <p:cNvPr id="2" name="Oval 1">
            <a:extLst>
              <a:ext uri="{FF2B5EF4-FFF2-40B4-BE49-F238E27FC236}">
                <a16:creationId xmlns:a16="http://schemas.microsoft.com/office/drawing/2014/main" id="{5EE4FDD8-970E-0FEE-96D1-1C94378BEC1A}"/>
              </a:ext>
            </a:extLst>
          </p:cNvPr>
          <p:cNvSpPr/>
          <p:nvPr/>
        </p:nvSpPr>
        <p:spPr>
          <a:xfrm>
            <a:off x="3214913" y="3977434"/>
            <a:ext cx="2326162" cy="32124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Google Shape;207;g313d8703dd1_0_35">
            <a:extLst>
              <a:ext uri="{FF2B5EF4-FFF2-40B4-BE49-F238E27FC236}">
                <a16:creationId xmlns:a16="http://schemas.microsoft.com/office/drawing/2014/main" id="{D1283DF4-EE0F-B423-8AB7-88587ACFE2BA}"/>
              </a:ext>
            </a:extLst>
          </p:cNvPr>
          <p:cNvCxnSpPr>
            <a:cxnSpLocks/>
            <a:stCxn id="15" idx="2"/>
            <a:endCxn id="2" idx="6"/>
          </p:cNvCxnSpPr>
          <p:nvPr/>
        </p:nvCxnSpPr>
        <p:spPr>
          <a:xfrm flipH="1">
            <a:off x="5541075" y="2800298"/>
            <a:ext cx="2214020" cy="1337757"/>
          </a:xfrm>
          <a:prstGeom prst="straightConnector1">
            <a:avLst/>
          </a:prstGeom>
          <a:noFill/>
          <a:ln w="12700" cap="flat" cmpd="sng">
            <a:solidFill>
              <a:schemeClr val="dk1"/>
            </a:solidFill>
            <a:prstDash val="solid"/>
            <a:round/>
            <a:headEnd type="none" w="med" len="med"/>
            <a:tailEnd type="triangle" w="med" len="med"/>
          </a:ln>
        </p:spPr>
      </p:cxnSp>
      <p:sp>
        <p:nvSpPr>
          <p:cNvPr id="8" name="TextBox 7">
            <a:extLst>
              <a:ext uri="{FF2B5EF4-FFF2-40B4-BE49-F238E27FC236}">
                <a16:creationId xmlns:a16="http://schemas.microsoft.com/office/drawing/2014/main" id="{F98BEC02-D52E-BDB9-E812-0DE9F225EB09}"/>
              </a:ext>
            </a:extLst>
          </p:cNvPr>
          <p:cNvSpPr txBox="1"/>
          <p:nvPr/>
        </p:nvSpPr>
        <p:spPr>
          <a:xfrm>
            <a:off x="497678" y="665583"/>
            <a:ext cx="2064989" cy="261610"/>
          </a:xfrm>
          <a:prstGeom prst="rect">
            <a:avLst/>
          </a:prstGeom>
          <a:noFill/>
        </p:spPr>
        <p:txBody>
          <a:bodyPr wrap="none" rtlCol="0">
            <a:spAutoFit/>
          </a:bodyPr>
          <a:lstStyle/>
          <a:p>
            <a:r>
              <a:rPr lang="en-US" sz="1100" dirty="0"/>
              <a:t>Depth and Damage Estimates</a:t>
            </a:r>
          </a:p>
        </p:txBody>
      </p:sp>
      <p:sp>
        <p:nvSpPr>
          <p:cNvPr id="9" name="TextBox 8">
            <a:extLst>
              <a:ext uri="{FF2B5EF4-FFF2-40B4-BE49-F238E27FC236}">
                <a16:creationId xmlns:a16="http://schemas.microsoft.com/office/drawing/2014/main" id="{58459F2D-0819-7D0E-718E-B31FF838CDB8}"/>
              </a:ext>
            </a:extLst>
          </p:cNvPr>
          <p:cNvSpPr txBox="1"/>
          <p:nvPr/>
        </p:nvSpPr>
        <p:spPr>
          <a:xfrm>
            <a:off x="653936" y="4487102"/>
            <a:ext cx="1721946" cy="261610"/>
          </a:xfrm>
          <a:prstGeom prst="rect">
            <a:avLst/>
          </a:prstGeom>
          <a:noFill/>
        </p:spPr>
        <p:txBody>
          <a:bodyPr wrap="none" rtlCol="0">
            <a:spAutoFit/>
          </a:bodyPr>
          <a:lstStyle/>
          <a:p>
            <a:r>
              <a:rPr lang="en-US" sz="1100" dirty="0"/>
              <a:t>Depth-Damage Function</a:t>
            </a:r>
          </a:p>
        </p:txBody>
      </p:sp>
    </p:spTree>
    <p:extLst>
      <p:ext uri="{BB962C8B-B14F-4D97-AF65-F5344CB8AC3E}">
        <p14:creationId xmlns:p14="http://schemas.microsoft.com/office/powerpoint/2010/main" val="2895933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60BF6221-7AFD-3B23-01C3-D0CDBE04F24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42D45D5-BA53-1D8A-6F8E-4844681D47F3}"/>
              </a:ext>
            </a:extLst>
          </p:cNvPr>
          <p:cNvPicPr>
            <a:picLocks noChangeAspect="1"/>
          </p:cNvPicPr>
          <p:nvPr/>
        </p:nvPicPr>
        <p:blipFill>
          <a:blip r:embed="rId3"/>
          <a:stretch>
            <a:fillRect/>
          </a:stretch>
        </p:blipFill>
        <p:spPr>
          <a:xfrm>
            <a:off x="164832" y="903994"/>
            <a:ext cx="2718156" cy="1732825"/>
          </a:xfrm>
          <a:prstGeom prst="rect">
            <a:avLst/>
          </a:prstGeom>
        </p:spPr>
      </p:pic>
      <p:sp>
        <p:nvSpPr>
          <p:cNvPr id="219" name="Google Shape;219;g313d8703dd1_0_0">
            <a:extLst>
              <a:ext uri="{FF2B5EF4-FFF2-40B4-BE49-F238E27FC236}">
                <a16:creationId xmlns:a16="http://schemas.microsoft.com/office/drawing/2014/main" id="{55F011A2-50EF-A97A-9A36-59FE8283F7D5}"/>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Converting Streamflow Forecasts into Building-Level Flood-Impact Forecasts</a:t>
            </a:r>
          </a:p>
          <a:p>
            <a:pPr lvl="0" algn="ctr">
              <a:buSzPts val="2200"/>
            </a:pPr>
            <a:r>
              <a:rPr lang="en-US" sz="2000" b="1" dirty="0">
                <a:solidFill>
                  <a:srgbClr val="3F3F3F"/>
                </a:solidFill>
                <a:latin typeface="Calibri"/>
                <a:ea typeface="Calibri"/>
                <a:cs typeface="Calibri"/>
              </a:rPr>
              <a:t>(How it Works)</a:t>
            </a:r>
            <a:endParaRPr lang="en-US" sz="1200" dirty="0"/>
          </a:p>
        </p:txBody>
      </p:sp>
      <p:sp>
        <p:nvSpPr>
          <p:cNvPr id="224" name="Google Shape;224;g313d8703dd1_0_0">
            <a:extLst>
              <a:ext uri="{FF2B5EF4-FFF2-40B4-BE49-F238E27FC236}">
                <a16:creationId xmlns:a16="http://schemas.microsoft.com/office/drawing/2014/main" id="{4D066D82-37C6-7011-E71B-65AEF78E55AD}"/>
              </a:ext>
            </a:extLst>
          </p:cNvPr>
          <p:cNvSpPr txBox="1"/>
          <p:nvPr/>
        </p:nvSpPr>
        <p:spPr>
          <a:xfrm>
            <a:off x="5541075" y="716600"/>
            <a:ext cx="3384300" cy="1638880"/>
          </a:xfrm>
          <a:prstGeom prst="rect">
            <a:avLst/>
          </a:prstGeom>
          <a:noFill/>
          <a:ln>
            <a:noFill/>
          </a:ln>
        </p:spPr>
        <p:txBody>
          <a:bodyPr spcFirstLastPara="1" wrap="square" lIns="91425" tIns="91425" rIns="91425" bIns="91425" anchor="t" anchorCtr="0">
            <a:spAutoFit/>
          </a:bodyPr>
          <a:lstStyle/>
          <a:p>
            <a:pPr marL="285750" indent="-285750">
              <a:buFont typeface="+mj-lt"/>
              <a:buAutoNum type="arabicPeriod"/>
            </a:pPr>
            <a:r>
              <a:rPr lang="en-US" sz="1050" dirty="0">
                <a:solidFill>
                  <a:srgbClr val="1F2328"/>
                </a:solidFill>
                <a:latin typeface="Calibri" panose="020F0502020204030204" pitchFamily="34" charset="0"/>
                <a:ea typeface="Calibri" panose="020F0502020204030204" pitchFamily="34" charset="0"/>
                <a:cs typeface="Calibri" panose="020F0502020204030204" pitchFamily="34" charset="0"/>
              </a:rPr>
              <a:t>If depth is present, the foundation height of the structure is subtracted from the depth to create depth above finished floor elevation. </a:t>
            </a:r>
          </a:p>
          <a:p>
            <a:pPr marL="285750" indent="-285750">
              <a:buFont typeface="+mj-lt"/>
              <a:buAutoNum type="arabicPeriod"/>
            </a:pPr>
            <a:r>
              <a:rPr lang="en-US" sz="1050" dirty="0">
                <a:solidFill>
                  <a:srgbClr val="1F2328"/>
                </a:solidFill>
                <a:latin typeface="Calibri" panose="020F0502020204030204" pitchFamily="34" charset="0"/>
                <a:ea typeface="Calibri" panose="020F0502020204030204" pitchFamily="34" charset="0"/>
                <a:cs typeface="Calibri" panose="020F0502020204030204" pitchFamily="34" charset="0"/>
              </a:rPr>
              <a:t>The proper damage function is queried from the damage function family for contents and structures.</a:t>
            </a:r>
          </a:p>
          <a:p>
            <a:pPr marL="285750" indent="-285750">
              <a:buFont typeface="+mj-lt"/>
              <a:buAutoNum type="arabicPeriod"/>
            </a:pPr>
            <a:r>
              <a:rPr lang="en-US" sz="1050" dirty="0">
                <a:solidFill>
                  <a:srgbClr val="1F2328"/>
                </a:solidFill>
                <a:latin typeface="Calibri" panose="020F0502020204030204" pitchFamily="34" charset="0"/>
                <a:ea typeface="Calibri" panose="020F0502020204030204" pitchFamily="34" charset="0"/>
                <a:cs typeface="Calibri" panose="020F0502020204030204" pitchFamily="34" charset="0"/>
              </a:rPr>
              <a:t>The resulting damage percentage value is converted from a percent to a decimal by dividing by 100 and then is applied to structure and content values accordingly.</a:t>
            </a:r>
            <a:endParaRPr lang="en-US" sz="1050"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FDED2839-EFFC-3F95-535C-74EE5CA4BA60}"/>
              </a:ext>
            </a:extLst>
          </p:cNvPr>
          <p:cNvPicPr>
            <a:picLocks noChangeAspect="1"/>
          </p:cNvPicPr>
          <p:nvPr/>
        </p:nvPicPr>
        <p:blipFill>
          <a:blip r:embed="rId4"/>
          <a:stretch>
            <a:fillRect/>
          </a:stretch>
        </p:blipFill>
        <p:spPr>
          <a:xfrm>
            <a:off x="89236" y="3014926"/>
            <a:ext cx="2851347" cy="1686426"/>
          </a:xfrm>
          <a:prstGeom prst="rect">
            <a:avLst/>
          </a:prstGeom>
        </p:spPr>
      </p:pic>
      <p:cxnSp>
        <p:nvCxnSpPr>
          <p:cNvPr id="5" name="Google Shape;207;g313d8703dd1_0_35">
            <a:extLst>
              <a:ext uri="{FF2B5EF4-FFF2-40B4-BE49-F238E27FC236}">
                <a16:creationId xmlns:a16="http://schemas.microsoft.com/office/drawing/2014/main" id="{712A516D-C0DA-F896-822D-661DF6735FB1}"/>
              </a:ext>
            </a:extLst>
          </p:cNvPr>
          <p:cNvCxnSpPr>
            <a:cxnSpLocks/>
            <a:endCxn id="4" idx="0"/>
          </p:cNvCxnSpPr>
          <p:nvPr/>
        </p:nvCxnSpPr>
        <p:spPr>
          <a:xfrm flipH="1">
            <a:off x="1514910" y="2571750"/>
            <a:ext cx="30527" cy="443176"/>
          </a:xfrm>
          <a:prstGeom prst="straightConnector1">
            <a:avLst/>
          </a:prstGeom>
          <a:noFill/>
          <a:ln w="12700" cap="flat" cmpd="sng">
            <a:solidFill>
              <a:schemeClr val="dk1"/>
            </a:solidFill>
            <a:prstDash val="solid"/>
            <a:round/>
            <a:headEnd type="none" w="med" len="med"/>
            <a:tailEnd type="triangle" w="med" len="med"/>
          </a:ln>
        </p:spPr>
      </p:cxnSp>
      <p:pic>
        <p:nvPicPr>
          <p:cNvPr id="10" name="Google Shape;223;g313d8703dd1_0_0">
            <a:extLst>
              <a:ext uri="{FF2B5EF4-FFF2-40B4-BE49-F238E27FC236}">
                <a16:creationId xmlns:a16="http://schemas.microsoft.com/office/drawing/2014/main" id="{4AE15C34-CD3F-C5A5-1575-015F45288B98}"/>
              </a:ext>
            </a:extLst>
          </p:cNvPr>
          <p:cNvPicPr preferRelativeResize="0"/>
          <p:nvPr/>
        </p:nvPicPr>
        <p:blipFill>
          <a:blip r:embed="rId5">
            <a:alphaModFix/>
          </a:blip>
          <a:stretch>
            <a:fillRect/>
          </a:stretch>
        </p:blipFill>
        <p:spPr>
          <a:xfrm>
            <a:off x="3318975" y="844825"/>
            <a:ext cx="2123450" cy="3670275"/>
          </a:xfrm>
          <a:prstGeom prst="rect">
            <a:avLst/>
          </a:prstGeom>
          <a:noFill/>
          <a:ln>
            <a:noFill/>
          </a:ln>
        </p:spPr>
      </p:pic>
      <p:cxnSp>
        <p:nvCxnSpPr>
          <p:cNvPr id="11" name="Google Shape;207;g313d8703dd1_0_35">
            <a:extLst>
              <a:ext uri="{FF2B5EF4-FFF2-40B4-BE49-F238E27FC236}">
                <a16:creationId xmlns:a16="http://schemas.microsoft.com/office/drawing/2014/main" id="{1D02AC53-6D4B-FCE9-C34E-5A969D52A371}"/>
              </a:ext>
            </a:extLst>
          </p:cNvPr>
          <p:cNvCxnSpPr>
            <a:cxnSpLocks/>
            <a:stCxn id="4" idx="3"/>
            <a:endCxn id="10" idx="1"/>
          </p:cNvCxnSpPr>
          <p:nvPr/>
        </p:nvCxnSpPr>
        <p:spPr>
          <a:xfrm flipV="1">
            <a:off x="2940583" y="2679963"/>
            <a:ext cx="378392" cy="1178176"/>
          </a:xfrm>
          <a:prstGeom prst="straightConnector1">
            <a:avLst/>
          </a:prstGeom>
          <a:noFill/>
          <a:ln w="12700" cap="flat" cmpd="sng">
            <a:solidFill>
              <a:schemeClr val="dk1"/>
            </a:solidFill>
            <a:prstDash val="solid"/>
            <a:round/>
            <a:headEnd type="none" w="med" len="med"/>
            <a:tailEnd type="triangle" w="med" len="med"/>
          </a:ln>
        </p:spPr>
      </p:cxnSp>
      <p:sp>
        <p:nvSpPr>
          <p:cNvPr id="14" name="Oval 13">
            <a:extLst>
              <a:ext uri="{FF2B5EF4-FFF2-40B4-BE49-F238E27FC236}">
                <a16:creationId xmlns:a16="http://schemas.microsoft.com/office/drawing/2014/main" id="{8845D57A-BBFD-DED4-A396-1B764608BC17}"/>
              </a:ext>
            </a:extLst>
          </p:cNvPr>
          <p:cNvSpPr/>
          <p:nvPr/>
        </p:nvSpPr>
        <p:spPr>
          <a:xfrm>
            <a:off x="3257288" y="2962448"/>
            <a:ext cx="2326162" cy="32124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E50568E-CD68-1857-DA34-87E54FE19506}"/>
              </a:ext>
            </a:extLst>
          </p:cNvPr>
          <p:cNvSpPr txBox="1"/>
          <p:nvPr/>
        </p:nvSpPr>
        <p:spPr>
          <a:xfrm>
            <a:off x="6455425" y="2384800"/>
            <a:ext cx="2599339" cy="415498"/>
          </a:xfrm>
          <a:prstGeom prst="rect">
            <a:avLst/>
          </a:prstGeom>
          <a:noFill/>
        </p:spPr>
        <p:txBody>
          <a:bodyPr wrap="square" rtlCol="0">
            <a:spAutoFit/>
          </a:bodyPr>
          <a:lstStyle/>
          <a:p>
            <a:r>
              <a:rPr lang="en-US" sz="1050" dirty="0">
                <a:latin typeface="Calibri" panose="020F0502020204030204" pitchFamily="34" charset="0"/>
                <a:ea typeface="Calibri" panose="020F0502020204030204" pitchFamily="34" charset="0"/>
                <a:cs typeface="Calibri" panose="020F0502020204030204" pitchFamily="34" charset="0"/>
              </a:rPr>
              <a:t>content da = 1420995.78 (2021 content value in NSI) * </a:t>
            </a:r>
            <a:r>
              <a:rPr lang="en-US" sz="1050" dirty="0" err="1">
                <a:latin typeface="Calibri" panose="020F0502020204030204" pitchFamily="34" charset="0"/>
                <a:ea typeface="Calibri" panose="020F0502020204030204" pitchFamily="34" charset="0"/>
                <a:cs typeface="Calibri" panose="020F0502020204030204" pitchFamily="34" charset="0"/>
              </a:rPr>
              <a:t>s_dam_per</a:t>
            </a:r>
            <a:endParaRPr lang="en-US" sz="1050" dirty="0">
              <a:latin typeface="Calibri" panose="020F0502020204030204" pitchFamily="34" charset="0"/>
              <a:ea typeface="Calibri" panose="020F0502020204030204" pitchFamily="34" charset="0"/>
              <a:cs typeface="Calibri" panose="020F0502020204030204" pitchFamily="34" charset="0"/>
            </a:endParaRPr>
          </a:p>
        </p:txBody>
      </p:sp>
      <p:cxnSp>
        <p:nvCxnSpPr>
          <p:cNvPr id="16" name="Google Shape;207;g313d8703dd1_0_35">
            <a:extLst>
              <a:ext uri="{FF2B5EF4-FFF2-40B4-BE49-F238E27FC236}">
                <a16:creationId xmlns:a16="http://schemas.microsoft.com/office/drawing/2014/main" id="{B6BFD143-4D02-6811-6B08-34A0C3B8C225}"/>
              </a:ext>
            </a:extLst>
          </p:cNvPr>
          <p:cNvCxnSpPr>
            <a:cxnSpLocks/>
            <a:stCxn id="15" idx="1"/>
            <a:endCxn id="14" idx="6"/>
          </p:cNvCxnSpPr>
          <p:nvPr/>
        </p:nvCxnSpPr>
        <p:spPr>
          <a:xfrm flipH="1">
            <a:off x="5583450" y="2592549"/>
            <a:ext cx="871975" cy="530520"/>
          </a:xfrm>
          <a:prstGeom prst="straightConnector1">
            <a:avLst/>
          </a:prstGeom>
          <a:noFill/>
          <a:ln w="12700" cap="flat" cmpd="sng">
            <a:solidFill>
              <a:schemeClr val="dk1"/>
            </a:solidFill>
            <a:prstDash val="solid"/>
            <a:round/>
            <a:headEnd type="none" w="med" len="med"/>
            <a:tailEnd type="triangle" w="med" len="med"/>
          </a:ln>
        </p:spPr>
      </p:cxnSp>
      <p:sp>
        <p:nvSpPr>
          <p:cNvPr id="18" name="TextBox 17">
            <a:extLst>
              <a:ext uri="{FF2B5EF4-FFF2-40B4-BE49-F238E27FC236}">
                <a16:creationId xmlns:a16="http://schemas.microsoft.com/office/drawing/2014/main" id="{B6C5337E-54D0-0C98-87F5-1C0EC0A5FF8C}"/>
              </a:ext>
            </a:extLst>
          </p:cNvPr>
          <p:cNvSpPr txBox="1"/>
          <p:nvPr/>
        </p:nvSpPr>
        <p:spPr>
          <a:xfrm>
            <a:off x="164832" y="658361"/>
            <a:ext cx="333746" cy="307777"/>
          </a:xfrm>
          <a:prstGeom prst="rect">
            <a:avLst/>
          </a:prstGeom>
          <a:solidFill>
            <a:schemeClr val="bg1"/>
          </a:solidFill>
        </p:spPr>
        <p:txBody>
          <a:bodyPr wrap="none" rtlCol="0">
            <a:spAutoFit/>
          </a:bodyPr>
          <a:lstStyle/>
          <a:p>
            <a:r>
              <a:rPr lang="en-US" dirty="0"/>
              <a:t>1.</a:t>
            </a:r>
          </a:p>
        </p:txBody>
      </p:sp>
      <p:sp>
        <p:nvSpPr>
          <p:cNvPr id="19" name="TextBox 18">
            <a:extLst>
              <a:ext uri="{FF2B5EF4-FFF2-40B4-BE49-F238E27FC236}">
                <a16:creationId xmlns:a16="http://schemas.microsoft.com/office/drawing/2014/main" id="{B0A1AE3D-C35C-0646-7182-BEAF89D5EFB9}"/>
              </a:ext>
            </a:extLst>
          </p:cNvPr>
          <p:cNvSpPr txBox="1"/>
          <p:nvPr/>
        </p:nvSpPr>
        <p:spPr>
          <a:xfrm>
            <a:off x="584791" y="3214115"/>
            <a:ext cx="333746" cy="307777"/>
          </a:xfrm>
          <a:prstGeom prst="rect">
            <a:avLst/>
          </a:prstGeom>
          <a:solidFill>
            <a:schemeClr val="bg1"/>
          </a:solidFill>
        </p:spPr>
        <p:txBody>
          <a:bodyPr wrap="none" rtlCol="0">
            <a:spAutoFit/>
          </a:bodyPr>
          <a:lstStyle/>
          <a:p>
            <a:r>
              <a:rPr lang="en-US" dirty="0"/>
              <a:t>2.</a:t>
            </a:r>
          </a:p>
        </p:txBody>
      </p:sp>
      <p:sp>
        <p:nvSpPr>
          <p:cNvPr id="20" name="TextBox 19">
            <a:extLst>
              <a:ext uri="{FF2B5EF4-FFF2-40B4-BE49-F238E27FC236}">
                <a16:creationId xmlns:a16="http://schemas.microsoft.com/office/drawing/2014/main" id="{7D326262-4E86-4D54-AECA-5432C21A35A6}"/>
              </a:ext>
            </a:extLst>
          </p:cNvPr>
          <p:cNvSpPr txBox="1"/>
          <p:nvPr/>
        </p:nvSpPr>
        <p:spPr>
          <a:xfrm>
            <a:off x="5275552" y="4301970"/>
            <a:ext cx="333746" cy="307777"/>
          </a:xfrm>
          <a:prstGeom prst="rect">
            <a:avLst/>
          </a:prstGeom>
          <a:solidFill>
            <a:schemeClr val="bg1"/>
          </a:solidFill>
        </p:spPr>
        <p:txBody>
          <a:bodyPr wrap="none" rtlCol="0">
            <a:spAutoFit/>
          </a:bodyPr>
          <a:lstStyle/>
          <a:p>
            <a:r>
              <a:rPr lang="en-US" dirty="0"/>
              <a:t>3.</a:t>
            </a:r>
          </a:p>
        </p:txBody>
      </p:sp>
      <p:sp>
        <p:nvSpPr>
          <p:cNvPr id="3" name="TextBox 2">
            <a:extLst>
              <a:ext uri="{FF2B5EF4-FFF2-40B4-BE49-F238E27FC236}">
                <a16:creationId xmlns:a16="http://schemas.microsoft.com/office/drawing/2014/main" id="{39F15E00-590F-D306-209C-20B32E2BC929}"/>
              </a:ext>
            </a:extLst>
          </p:cNvPr>
          <p:cNvSpPr txBox="1"/>
          <p:nvPr/>
        </p:nvSpPr>
        <p:spPr>
          <a:xfrm>
            <a:off x="5968408" y="4377758"/>
            <a:ext cx="3201089" cy="369332"/>
          </a:xfrm>
          <a:prstGeom prst="rect">
            <a:avLst/>
          </a:prstGeom>
          <a:noFill/>
        </p:spPr>
        <p:txBody>
          <a:bodyPr wrap="square">
            <a:spAutoFit/>
          </a:bodyPr>
          <a:lstStyle/>
          <a:p>
            <a:r>
              <a:rPr lang="en-US" sz="900" dirty="0">
                <a:latin typeface="Calibri" panose="020F0502020204030204" pitchFamily="34" charset="0"/>
                <a:ea typeface="Calibri" panose="020F0502020204030204" pitchFamily="34" charset="0"/>
                <a:cs typeface="Calibri" panose="020F0502020204030204" pitchFamily="34" charset="0"/>
                <a:hlinkClick r:id="rId6"/>
              </a:rPr>
              <a:t>https://github.com/USACE/go-consequences/wiki/Direct-Structure-Losses</a:t>
            </a:r>
            <a:r>
              <a:rPr lang="en-US" sz="900" dirty="0">
                <a:latin typeface="Calibri" panose="020F0502020204030204" pitchFamily="34" charset="0"/>
                <a:ea typeface="Calibri" panose="020F0502020204030204" pitchFamily="34" charset="0"/>
                <a:cs typeface="Calibri" panose="020F0502020204030204" pitchFamily="34" charset="0"/>
              </a:rPr>
              <a:t> </a:t>
            </a:r>
          </a:p>
        </p:txBody>
      </p:sp>
      <p:sp>
        <p:nvSpPr>
          <p:cNvPr id="2" name="Oval 1">
            <a:extLst>
              <a:ext uri="{FF2B5EF4-FFF2-40B4-BE49-F238E27FC236}">
                <a16:creationId xmlns:a16="http://schemas.microsoft.com/office/drawing/2014/main" id="{A5ED3F39-28B4-FF0F-8A96-761959CBB0E8}"/>
              </a:ext>
            </a:extLst>
          </p:cNvPr>
          <p:cNvSpPr/>
          <p:nvPr/>
        </p:nvSpPr>
        <p:spPr>
          <a:xfrm>
            <a:off x="3217619" y="4190618"/>
            <a:ext cx="2326162" cy="32124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Google Shape;207;g313d8703dd1_0_35">
            <a:extLst>
              <a:ext uri="{FF2B5EF4-FFF2-40B4-BE49-F238E27FC236}">
                <a16:creationId xmlns:a16="http://schemas.microsoft.com/office/drawing/2014/main" id="{F62D9685-3BB7-D18B-E35E-2FF6E7CF6A97}"/>
              </a:ext>
            </a:extLst>
          </p:cNvPr>
          <p:cNvCxnSpPr>
            <a:cxnSpLocks/>
            <a:stCxn id="15" idx="2"/>
            <a:endCxn id="2" idx="6"/>
          </p:cNvCxnSpPr>
          <p:nvPr/>
        </p:nvCxnSpPr>
        <p:spPr>
          <a:xfrm flipH="1">
            <a:off x="5543781" y="2800298"/>
            <a:ext cx="2211314" cy="1550941"/>
          </a:xfrm>
          <a:prstGeom prst="straightConnector1">
            <a:avLst/>
          </a:prstGeom>
          <a:noFill/>
          <a:ln w="12700" cap="flat" cmpd="sng">
            <a:solidFill>
              <a:schemeClr val="dk1"/>
            </a:solidFill>
            <a:prstDash val="solid"/>
            <a:round/>
            <a:headEnd type="none" w="med" len="med"/>
            <a:tailEnd type="triangle" w="med" len="med"/>
          </a:ln>
        </p:spPr>
      </p:cxnSp>
      <p:sp>
        <p:nvSpPr>
          <p:cNvPr id="8" name="TextBox 7">
            <a:extLst>
              <a:ext uri="{FF2B5EF4-FFF2-40B4-BE49-F238E27FC236}">
                <a16:creationId xmlns:a16="http://schemas.microsoft.com/office/drawing/2014/main" id="{E804C6E0-37AB-E206-097C-B0DEFBB0FA72}"/>
              </a:ext>
            </a:extLst>
          </p:cNvPr>
          <p:cNvSpPr txBox="1"/>
          <p:nvPr/>
        </p:nvSpPr>
        <p:spPr>
          <a:xfrm>
            <a:off x="497678" y="665583"/>
            <a:ext cx="2064989" cy="261610"/>
          </a:xfrm>
          <a:prstGeom prst="rect">
            <a:avLst/>
          </a:prstGeom>
          <a:noFill/>
        </p:spPr>
        <p:txBody>
          <a:bodyPr wrap="none" rtlCol="0">
            <a:spAutoFit/>
          </a:bodyPr>
          <a:lstStyle/>
          <a:p>
            <a:r>
              <a:rPr lang="en-US" sz="1100" dirty="0"/>
              <a:t>Depth and Damage Estimates</a:t>
            </a:r>
          </a:p>
        </p:txBody>
      </p:sp>
      <p:sp>
        <p:nvSpPr>
          <p:cNvPr id="9" name="TextBox 8">
            <a:extLst>
              <a:ext uri="{FF2B5EF4-FFF2-40B4-BE49-F238E27FC236}">
                <a16:creationId xmlns:a16="http://schemas.microsoft.com/office/drawing/2014/main" id="{5AE4BDBF-2C6A-2DBD-4D1F-B8FCB408B822}"/>
              </a:ext>
            </a:extLst>
          </p:cNvPr>
          <p:cNvSpPr txBox="1"/>
          <p:nvPr/>
        </p:nvSpPr>
        <p:spPr>
          <a:xfrm>
            <a:off x="653936" y="4487102"/>
            <a:ext cx="1721946" cy="261610"/>
          </a:xfrm>
          <a:prstGeom prst="rect">
            <a:avLst/>
          </a:prstGeom>
          <a:noFill/>
        </p:spPr>
        <p:txBody>
          <a:bodyPr wrap="none" rtlCol="0">
            <a:spAutoFit/>
          </a:bodyPr>
          <a:lstStyle/>
          <a:p>
            <a:r>
              <a:rPr lang="en-US" sz="1100" dirty="0"/>
              <a:t>Depth-Damage Function</a:t>
            </a:r>
          </a:p>
        </p:txBody>
      </p:sp>
    </p:spTree>
    <p:extLst>
      <p:ext uri="{BB962C8B-B14F-4D97-AF65-F5344CB8AC3E}">
        <p14:creationId xmlns:p14="http://schemas.microsoft.com/office/powerpoint/2010/main" val="2696665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AA1F036F-3379-89AD-1DA8-54686AD856B9}"/>
            </a:ext>
          </a:extLst>
        </p:cNvPr>
        <p:cNvGrpSpPr/>
        <p:nvPr/>
      </p:nvGrpSpPr>
      <p:grpSpPr>
        <a:xfrm>
          <a:off x="0" y="0"/>
          <a:ext cx="0" cy="0"/>
          <a:chOff x="0" y="0"/>
          <a:chExt cx="0" cy="0"/>
        </a:xfrm>
      </p:grpSpPr>
      <p:sp>
        <p:nvSpPr>
          <p:cNvPr id="219" name="Google Shape;219;g313d8703dd1_0_0">
            <a:extLst>
              <a:ext uri="{FF2B5EF4-FFF2-40B4-BE49-F238E27FC236}">
                <a16:creationId xmlns:a16="http://schemas.microsoft.com/office/drawing/2014/main" id="{2BFB7F7E-3838-9E62-0D95-F11EB1B0E6F8}"/>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Let's Get Hands-On with </a:t>
            </a:r>
            <a:r>
              <a:rPr lang="en-US" sz="2000" b="1" dirty="0" err="1">
                <a:solidFill>
                  <a:srgbClr val="3F3F3F"/>
                </a:solidFill>
                <a:latin typeface="Calibri"/>
                <a:ea typeface="Calibri"/>
                <a:cs typeface="Calibri"/>
              </a:rPr>
              <a:t>NenCarta</a:t>
            </a:r>
            <a:r>
              <a:rPr lang="en-US" sz="2000" b="1" dirty="0">
                <a:solidFill>
                  <a:srgbClr val="3F3F3F"/>
                </a:solidFill>
                <a:latin typeface="Calibri"/>
                <a:ea typeface="Calibri"/>
                <a:cs typeface="Calibri"/>
              </a:rPr>
              <a:t>!</a:t>
            </a:r>
            <a:endParaRPr lang="en-US" sz="1200" dirty="0"/>
          </a:p>
        </p:txBody>
      </p:sp>
      <p:sp>
        <p:nvSpPr>
          <p:cNvPr id="4" name="TextBox 3">
            <a:extLst>
              <a:ext uri="{FF2B5EF4-FFF2-40B4-BE49-F238E27FC236}">
                <a16:creationId xmlns:a16="http://schemas.microsoft.com/office/drawing/2014/main" id="{47D72B28-6C25-FBAD-771B-DCE23A38E789}"/>
              </a:ext>
            </a:extLst>
          </p:cNvPr>
          <p:cNvSpPr txBox="1"/>
          <p:nvPr/>
        </p:nvSpPr>
        <p:spPr>
          <a:xfrm>
            <a:off x="114300" y="808653"/>
            <a:ext cx="8898082" cy="2677656"/>
          </a:xfrm>
          <a:prstGeom prst="rect">
            <a:avLst/>
          </a:prstGeom>
          <a:noFill/>
        </p:spPr>
        <p:txBody>
          <a:bodyPr wrap="square">
            <a:spAutoFit/>
          </a:bodyPr>
          <a:lstStyle/>
          <a:p>
            <a:pPr marL="342900" indent="-342900">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Remember that you need to get </a:t>
            </a:r>
            <a:r>
              <a:rPr lang="en-US" dirty="0" err="1">
                <a:latin typeface="Calibri" panose="020F0502020204030204" pitchFamily="34" charset="0"/>
                <a:ea typeface="Calibri" panose="020F0502020204030204" pitchFamily="34" charset="0"/>
                <a:cs typeface="Calibri" panose="020F0502020204030204" pitchFamily="34" charset="0"/>
              </a:rPr>
              <a:t>NenCarta</a:t>
            </a:r>
            <a:r>
              <a:rPr lang="en-US" dirty="0">
                <a:latin typeface="Calibri" panose="020F0502020204030204" pitchFamily="34" charset="0"/>
                <a:ea typeface="Calibri" panose="020F0502020204030204" pitchFamily="34" charset="0"/>
                <a:cs typeface="Calibri" panose="020F0502020204030204" pitchFamily="34" charset="0"/>
              </a:rPr>
              <a:t> installed using the instructions of GitHub: </a:t>
            </a:r>
            <a:r>
              <a:rPr lang="en-US" dirty="0">
                <a:solidFill>
                  <a:srgbClr val="3F3F3F"/>
                </a:solidFill>
                <a:latin typeface="Calibri" panose="020F0502020204030204" pitchFamily="34" charset="0"/>
                <a:ea typeface="Calibri" panose="020F0502020204030204" pitchFamily="34" charset="0"/>
                <a:cs typeface="Calibri" panose="020F0502020204030204" pitchFamily="34" charset="0"/>
                <a:hlinkClick r:id="rId3"/>
              </a:rPr>
              <a:t>https://github.com/jlgutenson/nencarta</a:t>
            </a:r>
            <a:r>
              <a:rPr lang="en-US" dirty="0">
                <a:latin typeface="Calibri" panose="020F0502020204030204" pitchFamily="34" charset="0"/>
                <a:ea typeface="Calibri" panose="020F0502020204030204" pitchFamily="34" charset="0"/>
                <a:cs typeface="Calibri" panose="020F0502020204030204" pitchFamily="34" charset="0"/>
              </a:rPr>
              <a:t> </a:t>
            </a:r>
          </a:p>
          <a:p>
            <a:pPr marL="342900" indent="-342900">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Remember to download the test data to your local machine from this link: Link to Test Data: </a:t>
            </a:r>
            <a:r>
              <a:rPr lang="en-US" dirty="0">
                <a:latin typeface="Calibri" panose="020F0502020204030204" pitchFamily="34" charset="0"/>
                <a:ea typeface="Calibri" panose="020F0502020204030204" pitchFamily="34" charset="0"/>
                <a:cs typeface="Calibri" panose="020F0502020204030204" pitchFamily="34" charset="0"/>
                <a:hlinkClick r:id="rId4"/>
              </a:rPr>
              <a:t>https://drive.google.com/drive/folders/1tnp8eFu44VGlXeuq26kA-Sz_t6CsEZTr?usp=sharing</a:t>
            </a:r>
            <a:r>
              <a:rPr lang="en-US" dirty="0">
                <a:latin typeface="Calibri" panose="020F0502020204030204" pitchFamily="34" charset="0"/>
                <a:ea typeface="Calibri" panose="020F0502020204030204" pitchFamily="34" charset="0"/>
                <a:cs typeface="Calibri" panose="020F0502020204030204" pitchFamily="34" charset="0"/>
              </a:rPr>
              <a:t>  </a:t>
            </a:r>
          </a:p>
          <a:p>
            <a:pPr marL="342900" indent="-342900">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Open a command-prompt or terminal to run </a:t>
            </a:r>
            <a:r>
              <a:rPr lang="en-US" dirty="0" err="1">
                <a:latin typeface="Calibri" panose="020F0502020204030204" pitchFamily="34" charset="0"/>
                <a:ea typeface="Calibri" panose="020F0502020204030204" pitchFamily="34" charset="0"/>
                <a:cs typeface="Calibri" panose="020F0502020204030204" pitchFamily="34" charset="0"/>
              </a:rPr>
              <a:t>conda</a:t>
            </a:r>
            <a:r>
              <a:rPr lang="en-US" dirty="0">
                <a:latin typeface="Calibri" panose="020F0502020204030204" pitchFamily="34" charset="0"/>
                <a:ea typeface="Calibri" panose="020F0502020204030204" pitchFamily="34" charset="0"/>
                <a:cs typeface="Calibri" panose="020F0502020204030204" pitchFamily="34" charset="0"/>
              </a:rPr>
              <a:t>. </a:t>
            </a:r>
          </a:p>
          <a:p>
            <a:pPr marL="342900" indent="-342900">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Make sure the </a:t>
            </a:r>
            <a:r>
              <a:rPr lang="en-US" dirty="0" err="1">
                <a:latin typeface="Calibri" panose="020F0502020204030204" pitchFamily="34" charset="0"/>
                <a:ea typeface="Calibri" panose="020F0502020204030204" pitchFamily="34" charset="0"/>
                <a:cs typeface="Calibri" panose="020F0502020204030204" pitchFamily="34" charset="0"/>
              </a:rPr>
              <a:t>conda</a:t>
            </a:r>
            <a:r>
              <a:rPr lang="en-US" dirty="0">
                <a:latin typeface="Calibri" panose="020F0502020204030204" pitchFamily="34" charset="0"/>
                <a:ea typeface="Calibri" panose="020F0502020204030204" pitchFamily="34" charset="0"/>
                <a:cs typeface="Calibri" panose="020F0502020204030204" pitchFamily="34" charset="0"/>
              </a:rPr>
              <a:t> environment you set up at step 1 is active (</a:t>
            </a:r>
            <a:r>
              <a:rPr lang="en-US" dirty="0" err="1">
                <a:latin typeface="Calibri" panose="020F0502020204030204" pitchFamily="34" charset="0"/>
                <a:ea typeface="Calibri" panose="020F0502020204030204" pitchFamily="34" charset="0"/>
                <a:cs typeface="Calibri" panose="020F0502020204030204" pitchFamily="34" charset="0"/>
              </a:rPr>
              <a:t>conda</a:t>
            </a:r>
            <a:r>
              <a:rPr lang="en-US" dirty="0">
                <a:latin typeface="Calibri" panose="020F0502020204030204" pitchFamily="34" charset="0"/>
                <a:ea typeface="Calibri" panose="020F0502020204030204" pitchFamily="34" charset="0"/>
                <a:cs typeface="Calibri" panose="020F0502020204030204" pitchFamily="34" charset="0"/>
              </a:rPr>
              <a:t> activate nencarta_py312).</a:t>
            </a:r>
          </a:p>
          <a:p>
            <a:pPr marL="342900" indent="-342900">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Make sure Docker Desktop is running on your machine.</a:t>
            </a:r>
          </a:p>
          <a:p>
            <a:pPr marL="342900" indent="-342900">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Enter “flood-mapping </a:t>
            </a:r>
            <a:r>
              <a:rPr lang="en-US" dirty="0" err="1">
                <a:latin typeface="Calibri" panose="020F0502020204030204" pitchFamily="34" charset="0"/>
                <a:ea typeface="Calibri" panose="020F0502020204030204" pitchFamily="34" charset="0"/>
                <a:cs typeface="Calibri" panose="020F0502020204030204" pitchFamily="34" charset="0"/>
              </a:rPr>
              <a:t>gui</a:t>
            </a:r>
            <a:r>
              <a:rPr lang="en-US" dirty="0">
                <a:latin typeface="Calibri" panose="020F0502020204030204" pitchFamily="34" charset="0"/>
                <a:ea typeface="Calibri" panose="020F0502020204030204" pitchFamily="34" charset="0"/>
                <a:cs typeface="Calibri" panose="020F0502020204030204" pitchFamily="34" charset="0"/>
              </a:rPr>
              <a:t>” as a command in your command-prompt or terminal window.</a:t>
            </a:r>
          </a:p>
          <a:p>
            <a:pPr marL="342900" indent="-342900">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The </a:t>
            </a:r>
            <a:r>
              <a:rPr lang="en-US" dirty="0" err="1">
                <a:latin typeface="Calibri" panose="020F0502020204030204" pitchFamily="34" charset="0"/>
                <a:ea typeface="Calibri" panose="020F0502020204030204" pitchFamily="34" charset="0"/>
                <a:cs typeface="Calibri" panose="020F0502020204030204" pitchFamily="34" charset="0"/>
              </a:rPr>
              <a:t>NenCarta</a:t>
            </a:r>
            <a:r>
              <a:rPr lang="en-US" dirty="0">
                <a:latin typeface="Calibri" panose="020F0502020204030204" pitchFamily="34" charset="0"/>
                <a:ea typeface="Calibri" panose="020F0502020204030204" pitchFamily="34" charset="0"/>
                <a:cs typeface="Calibri" panose="020F0502020204030204" pitchFamily="34" charset="0"/>
              </a:rPr>
              <a:t> graphical user interface (GUI) should now be available for you to create your </a:t>
            </a:r>
            <a:r>
              <a:rPr lang="en-US" dirty="0" err="1">
                <a:latin typeface="Calibri" panose="020F0502020204030204" pitchFamily="34" charset="0"/>
                <a:ea typeface="Calibri" panose="020F0502020204030204" pitchFamily="34" charset="0"/>
                <a:cs typeface="Calibri" panose="020F0502020204030204" pitchFamily="34" charset="0"/>
              </a:rPr>
              <a:t>NenCarta</a:t>
            </a:r>
            <a:r>
              <a:rPr lang="en-US" dirty="0">
                <a:latin typeface="Calibri" panose="020F0502020204030204" pitchFamily="34" charset="0"/>
                <a:ea typeface="Calibri" panose="020F0502020204030204" pitchFamily="34" charset="0"/>
                <a:cs typeface="Calibri" panose="020F0502020204030204" pitchFamily="34" charset="0"/>
              </a:rPr>
              <a:t> inputs and run </a:t>
            </a:r>
            <a:r>
              <a:rPr lang="en-US" dirty="0" err="1">
                <a:latin typeface="Calibri" panose="020F0502020204030204" pitchFamily="34" charset="0"/>
                <a:ea typeface="Calibri" panose="020F0502020204030204" pitchFamily="34" charset="0"/>
                <a:cs typeface="Calibri" panose="020F0502020204030204" pitchFamily="34" charset="0"/>
              </a:rPr>
              <a:t>NenCarta</a:t>
            </a:r>
            <a:r>
              <a:rPr lang="en-US" dirty="0">
                <a:latin typeface="Calibri" panose="020F0502020204030204" pitchFamily="34" charset="0"/>
                <a:ea typeface="Calibri" panose="020F0502020204030204" pitchFamily="34" charset="0"/>
                <a:cs typeface="Calibri" panose="020F0502020204030204" pitchFamily="34" charset="0"/>
              </a:rPr>
              <a:t>.</a:t>
            </a:r>
          </a:p>
          <a:p>
            <a:pPr marL="342900" indent="-342900">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Enter the GUI inputs as provided on the next few slides.</a:t>
            </a:r>
          </a:p>
          <a:p>
            <a:pPr marL="342900" indent="-342900">
              <a:buFont typeface="+mj-lt"/>
              <a:buAutoNum type="arabicPeriod"/>
            </a:pPr>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0222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B0A71E9F-6F2E-D69B-1C23-E28ADFD535FC}"/>
            </a:ext>
          </a:extLst>
        </p:cNvPr>
        <p:cNvGrpSpPr/>
        <p:nvPr/>
      </p:nvGrpSpPr>
      <p:grpSpPr>
        <a:xfrm>
          <a:off x="0" y="0"/>
          <a:ext cx="0" cy="0"/>
          <a:chOff x="0" y="0"/>
          <a:chExt cx="0" cy="0"/>
        </a:xfrm>
      </p:grpSpPr>
      <p:sp>
        <p:nvSpPr>
          <p:cNvPr id="219" name="Google Shape;219;g313d8703dd1_0_0">
            <a:extLst>
              <a:ext uri="{FF2B5EF4-FFF2-40B4-BE49-F238E27FC236}">
                <a16:creationId xmlns:a16="http://schemas.microsoft.com/office/drawing/2014/main" id="{0368CD7F-ECFC-55E1-CCF5-74CAC87EE29E}"/>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Let's Get Hands-On with </a:t>
            </a:r>
            <a:r>
              <a:rPr lang="en-US" sz="2000" b="1" dirty="0" err="1">
                <a:solidFill>
                  <a:srgbClr val="3F3F3F"/>
                </a:solidFill>
                <a:latin typeface="Calibri"/>
                <a:ea typeface="Calibri"/>
                <a:cs typeface="Calibri"/>
              </a:rPr>
              <a:t>NenCarta</a:t>
            </a:r>
            <a:r>
              <a:rPr lang="en-US" sz="2000" b="1" dirty="0">
                <a:solidFill>
                  <a:srgbClr val="3F3F3F"/>
                </a:solidFill>
                <a:latin typeface="Calibri"/>
                <a:ea typeface="Calibri"/>
                <a:cs typeface="Calibri"/>
              </a:rPr>
              <a:t>!</a:t>
            </a:r>
            <a:endParaRPr lang="en-US" sz="1200" dirty="0"/>
          </a:p>
        </p:txBody>
      </p:sp>
      <p:sp>
        <p:nvSpPr>
          <p:cNvPr id="4" name="TextBox 3">
            <a:extLst>
              <a:ext uri="{FF2B5EF4-FFF2-40B4-BE49-F238E27FC236}">
                <a16:creationId xmlns:a16="http://schemas.microsoft.com/office/drawing/2014/main" id="{94D3FBD3-834E-C253-5D67-24077F1D256A}"/>
              </a:ext>
            </a:extLst>
          </p:cNvPr>
          <p:cNvSpPr txBox="1"/>
          <p:nvPr/>
        </p:nvSpPr>
        <p:spPr>
          <a:xfrm>
            <a:off x="114300" y="808653"/>
            <a:ext cx="8898082" cy="523220"/>
          </a:xfrm>
          <a:prstGeom prst="rect">
            <a:avLst/>
          </a:prstGeom>
          <a:noFill/>
        </p:spPr>
        <p:txBody>
          <a:bodyPr wrap="square">
            <a:spAutoFit/>
          </a:bodyPr>
          <a:lstStyle/>
          <a:p>
            <a:pPr marL="342900" indent="-342900">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Test Case will focus on the February 2025 floods in eastern Kentucky</a:t>
            </a:r>
          </a:p>
          <a:p>
            <a:pPr marL="342900" indent="-342900">
              <a:buFont typeface="+mj-lt"/>
              <a:buAutoNum type="arabicPeriod"/>
            </a:pPr>
            <a:endParaRPr lang="en-US" dirty="0">
              <a:latin typeface="Calibri" panose="020F0502020204030204" pitchFamily="34" charset="0"/>
              <a:ea typeface="Calibri" panose="020F0502020204030204" pitchFamily="34" charset="0"/>
              <a:cs typeface="Calibri" panose="020F0502020204030204" pitchFamily="34" charset="0"/>
            </a:endParaRPr>
          </a:p>
        </p:txBody>
      </p:sp>
      <p:pic>
        <p:nvPicPr>
          <p:cNvPr id="2" name="Online Media 1" title="02-16-2025 Hazard, KY - Devastating Floods">
            <a:hlinkClick r:id="" action="ppaction://media"/>
            <a:extLst>
              <a:ext uri="{FF2B5EF4-FFF2-40B4-BE49-F238E27FC236}">
                <a16:creationId xmlns:a16="http://schemas.microsoft.com/office/drawing/2014/main" id="{888A7200-2C2C-D27B-1D56-8FF137C1A123}"/>
              </a:ext>
            </a:extLst>
          </p:cNvPr>
          <p:cNvPicPr>
            <a:picLocks noRot="1" noChangeAspect="1"/>
          </p:cNvPicPr>
          <p:nvPr>
            <a:videoFile r:link="rId1"/>
          </p:nvPr>
        </p:nvPicPr>
        <p:blipFill>
          <a:blip r:embed="rId4"/>
          <a:stretch>
            <a:fillRect/>
          </a:stretch>
        </p:blipFill>
        <p:spPr>
          <a:xfrm>
            <a:off x="1505846" y="1070263"/>
            <a:ext cx="6303974" cy="3561443"/>
          </a:xfrm>
          <a:prstGeom prst="rect">
            <a:avLst/>
          </a:prstGeom>
        </p:spPr>
      </p:pic>
    </p:spTree>
    <p:extLst>
      <p:ext uri="{BB962C8B-B14F-4D97-AF65-F5344CB8AC3E}">
        <p14:creationId xmlns:p14="http://schemas.microsoft.com/office/powerpoint/2010/main" val="222277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80B2391F-71AF-6F02-B661-1EBCFD278002}"/>
            </a:ext>
          </a:extLst>
        </p:cNvPr>
        <p:cNvGrpSpPr/>
        <p:nvPr/>
      </p:nvGrpSpPr>
      <p:grpSpPr>
        <a:xfrm>
          <a:off x="0" y="0"/>
          <a:ext cx="0" cy="0"/>
          <a:chOff x="0" y="0"/>
          <a:chExt cx="0" cy="0"/>
        </a:xfrm>
      </p:grpSpPr>
      <p:sp>
        <p:nvSpPr>
          <p:cNvPr id="219" name="Google Shape;219;g313d8703dd1_0_0">
            <a:extLst>
              <a:ext uri="{FF2B5EF4-FFF2-40B4-BE49-F238E27FC236}">
                <a16:creationId xmlns:a16="http://schemas.microsoft.com/office/drawing/2014/main" id="{34630DC5-1BE5-2D4B-EDCA-6389D5D8C3FE}"/>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Let's Get Hands-On with </a:t>
            </a:r>
            <a:r>
              <a:rPr lang="en-US" sz="2000" b="1" dirty="0" err="1">
                <a:solidFill>
                  <a:srgbClr val="3F3F3F"/>
                </a:solidFill>
                <a:latin typeface="Calibri"/>
                <a:ea typeface="Calibri"/>
                <a:cs typeface="Calibri"/>
              </a:rPr>
              <a:t>NenCarta</a:t>
            </a:r>
            <a:r>
              <a:rPr lang="en-US" sz="2000" b="1" dirty="0">
                <a:solidFill>
                  <a:srgbClr val="3F3F3F"/>
                </a:solidFill>
                <a:latin typeface="Calibri"/>
                <a:ea typeface="Calibri"/>
                <a:cs typeface="Calibri"/>
              </a:rPr>
              <a:t>!</a:t>
            </a:r>
            <a:endParaRPr lang="en-US" sz="1200" dirty="0"/>
          </a:p>
        </p:txBody>
      </p:sp>
      <p:pic>
        <p:nvPicPr>
          <p:cNvPr id="6" name="Picture 5">
            <a:extLst>
              <a:ext uri="{FF2B5EF4-FFF2-40B4-BE49-F238E27FC236}">
                <a16:creationId xmlns:a16="http://schemas.microsoft.com/office/drawing/2014/main" id="{63F50F6D-BED1-EE12-A0D1-F756A41C3A68}"/>
              </a:ext>
            </a:extLst>
          </p:cNvPr>
          <p:cNvPicPr>
            <a:picLocks noChangeAspect="1"/>
          </p:cNvPicPr>
          <p:nvPr/>
        </p:nvPicPr>
        <p:blipFill>
          <a:blip r:embed="rId3"/>
          <a:stretch>
            <a:fillRect/>
          </a:stretch>
        </p:blipFill>
        <p:spPr>
          <a:xfrm>
            <a:off x="180446" y="1876276"/>
            <a:ext cx="4334480" cy="1524213"/>
          </a:xfrm>
          <a:prstGeom prst="rect">
            <a:avLst/>
          </a:prstGeom>
        </p:spPr>
      </p:pic>
      <p:sp>
        <p:nvSpPr>
          <p:cNvPr id="10" name="TextBox 9">
            <a:extLst>
              <a:ext uri="{FF2B5EF4-FFF2-40B4-BE49-F238E27FC236}">
                <a16:creationId xmlns:a16="http://schemas.microsoft.com/office/drawing/2014/main" id="{E577E2CE-FD70-3A7B-AF3F-139E8F5C2BC7}"/>
              </a:ext>
            </a:extLst>
          </p:cNvPr>
          <p:cNvSpPr txBox="1"/>
          <p:nvPr/>
        </p:nvSpPr>
        <p:spPr>
          <a:xfrm>
            <a:off x="4514926" y="652086"/>
            <a:ext cx="4579256" cy="3162404"/>
          </a:xfrm>
          <a:prstGeom prst="rect">
            <a:avLst/>
          </a:prstGeom>
          <a:noFill/>
        </p:spPr>
        <p:txBody>
          <a:bodyPr wrap="square">
            <a:spAutoFit/>
          </a:bodyPr>
          <a:lstStyle/>
          <a:p>
            <a:pPr marL="95250" rtl="0" fontAlgn="base">
              <a:buFont typeface="+mj-lt"/>
              <a:buAutoNum type="arabicPeriod"/>
            </a:pPr>
            <a:r>
              <a:rPr lang="en-US"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Watershed Name: </a:t>
            </a:r>
            <a:r>
              <a:rPr lang="en-US"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will be the unique name for the project you are running and will be the name of the output file that is stored within the Output Directory. All </a:t>
            </a:r>
            <a:r>
              <a:rPr lang="en-US" sz="11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NenCarta</a:t>
            </a:r>
            <a:r>
              <a:rPr lang="en-US"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outputs will be stored in this folder.</a:t>
            </a:r>
          </a:p>
          <a:p>
            <a:pPr marL="95250" rtl="0" fontAlgn="base">
              <a:spcBef>
                <a:spcPts val="450"/>
              </a:spcBef>
              <a:buFont typeface="+mj-lt"/>
              <a:buAutoNum type="arabicPeriod"/>
            </a:pPr>
            <a:r>
              <a:rPr lang="en-US"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Flowline File: </a:t>
            </a:r>
            <a:r>
              <a:rPr lang="en-US"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will be a path to the flowline data you will use to simulate flood inundation with </a:t>
            </a:r>
            <a:r>
              <a:rPr lang="en-US" sz="11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NenCarta</a:t>
            </a:r>
            <a:r>
              <a:rPr lang="en-US"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Currently, this must be a </a:t>
            </a:r>
            <a:r>
              <a:rPr lang="en-US" sz="11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geopackage</a:t>
            </a:r>
            <a:r>
              <a:rPr lang="en-US"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of either the GEOGLOWS version 2 flowlines or </a:t>
            </a:r>
            <a:r>
              <a:rPr lang="en-US" sz="11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NHDPlus</a:t>
            </a:r>
            <a:r>
              <a:rPr lang="en-US"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version 2, that the current operational National Water Model (NWM) uses. Use the "Browse..." button to ensure / are used instead of \. This data was provided in the test dataset you downloaded. </a:t>
            </a:r>
          </a:p>
          <a:p>
            <a:pPr marL="95250" fontAlgn="base">
              <a:spcBef>
                <a:spcPts val="450"/>
              </a:spcBef>
              <a:buFont typeface="+mj-lt"/>
              <a:buAutoNum type="arabicPeriod"/>
            </a:pPr>
            <a:r>
              <a:rPr lang="en-US"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DEM Directory: </a:t>
            </a:r>
            <a:r>
              <a:rPr lang="en-US"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will be a path the directory containing the DEM </a:t>
            </a:r>
            <a:r>
              <a:rPr lang="en-US" sz="11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tif</a:t>
            </a:r>
            <a:r>
              <a:rPr lang="en-US"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files that you will be using to simulate flood inundation. Use the "Browse..." button to ensure / are used instead of \. </a:t>
            </a:r>
            <a:r>
              <a:rPr lang="en-US" sz="1100" dirty="0">
                <a:latin typeface="Calibri" panose="020F0502020204030204" pitchFamily="34" charset="0"/>
                <a:ea typeface="Calibri" panose="020F0502020204030204" pitchFamily="34" charset="0"/>
                <a:cs typeface="Calibri" panose="020F0502020204030204" pitchFamily="34" charset="0"/>
              </a:rPr>
              <a:t>This data was provided in the test dataset you downloaded. </a:t>
            </a:r>
            <a:endParaRPr lang="en-US"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95250" rtl="0" fontAlgn="base">
              <a:spcBef>
                <a:spcPts val="450"/>
              </a:spcBef>
              <a:buFont typeface="+mj-lt"/>
              <a:buAutoNum type="arabicPeriod"/>
            </a:pPr>
            <a:r>
              <a:rPr lang="en-US"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Output Directory: </a:t>
            </a:r>
            <a:r>
              <a:rPr lang="en-US"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path to where the </a:t>
            </a:r>
            <a:r>
              <a:rPr lang="en-US" sz="11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NenCarta</a:t>
            </a:r>
            <a:r>
              <a:rPr lang="en-US" sz="11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output will be stored. The output will be stored here in a subfolder that is what you specified in Watershed Name. Use the "Browse..." button to ensure / are used instead of \.</a:t>
            </a:r>
          </a:p>
        </p:txBody>
      </p:sp>
    </p:spTree>
    <p:extLst>
      <p:ext uri="{BB962C8B-B14F-4D97-AF65-F5344CB8AC3E}">
        <p14:creationId xmlns:p14="http://schemas.microsoft.com/office/powerpoint/2010/main" val="3006194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94EA4655-73A0-9202-7C0E-B89F66AEBCBF}"/>
            </a:ext>
          </a:extLst>
        </p:cNvPr>
        <p:cNvGrpSpPr/>
        <p:nvPr/>
      </p:nvGrpSpPr>
      <p:grpSpPr>
        <a:xfrm>
          <a:off x="0" y="0"/>
          <a:ext cx="0" cy="0"/>
          <a:chOff x="0" y="0"/>
          <a:chExt cx="0" cy="0"/>
        </a:xfrm>
      </p:grpSpPr>
      <p:sp>
        <p:nvSpPr>
          <p:cNvPr id="219" name="Google Shape;219;g313d8703dd1_0_0">
            <a:extLst>
              <a:ext uri="{FF2B5EF4-FFF2-40B4-BE49-F238E27FC236}">
                <a16:creationId xmlns:a16="http://schemas.microsoft.com/office/drawing/2014/main" id="{96E8880C-C77A-3FF1-F2FB-0885B46DA0F3}"/>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Let's Get Hands-On with </a:t>
            </a:r>
            <a:r>
              <a:rPr lang="en-US" sz="2000" b="1" dirty="0" err="1">
                <a:solidFill>
                  <a:srgbClr val="3F3F3F"/>
                </a:solidFill>
                <a:latin typeface="Calibri"/>
                <a:ea typeface="Calibri"/>
                <a:cs typeface="Calibri"/>
              </a:rPr>
              <a:t>NenCarta</a:t>
            </a:r>
            <a:r>
              <a:rPr lang="en-US" sz="2000" b="1" dirty="0">
                <a:solidFill>
                  <a:srgbClr val="3F3F3F"/>
                </a:solidFill>
                <a:latin typeface="Calibri"/>
                <a:ea typeface="Calibri"/>
                <a:cs typeface="Calibri"/>
              </a:rPr>
              <a:t>!</a:t>
            </a:r>
            <a:endParaRPr lang="en-US" sz="1200" dirty="0"/>
          </a:p>
        </p:txBody>
      </p:sp>
      <p:sp>
        <p:nvSpPr>
          <p:cNvPr id="10" name="TextBox 9">
            <a:extLst>
              <a:ext uri="{FF2B5EF4-FFF2-40B4-BE49-F238E27FC236}">
                <a16:creationId xmlns:a16="http://schemas.microsoft.com/office/drawing/2014/main" id="{B2B46DDF-EB93-9355-A136-CE363BC4AB37}"/>
              </a:ext>
            </a:extLst>
          </p:cNvPr>
          <p:cNvSpPr txBox="1"/>
          <p:nvPr/>
        </p:nvSpPr>
        <p:spPr>
          <a:xfrm>
            <a:off x="4514926" y="652086"/>
            <a:ext cx="4579256" cy="3647152"/>
          </a:xfrm>
          <a:prstGeom prst="rect">
            <a:avLst/>
          </a:prstGeom>
          <a:noFill/>
        </p:spPr>
        <p:txBody>
          <a:bodyPr wrap="square">
            <a:spAutoFit/>
          </a:bodyPr>
          <a:lstStyle/>
          <a:p>
            <a:pPr marL="95250" rtl="0" fontAlgn="base">
              <a:buFont typeface="+mj-lt"/>
              <a:buAutoNum type="arabicPeriod"/>
            </a:pPr>
            <a:r>
              <a:rPr lang="en-US" sz="105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Clean DEM: </a:t>
            </a:r>
            <a:r>
              <a:rPr lang="en-US" sz="10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Checking this box indicates that you want to run what we call the DEM Cleaner, which will work to establish a continuous, monotonically sloping stream within the DEM, that has a flat bottom.</a:t>
            </a:r>
          </a:p>
          <a:p>
            <a:pPr marL="95250" rtl="0" fontAlgn="base">
              <a:buFont typeface="+mj-lt"/>
              <a:buAutoNum type="arabicPeriod"/>
            </a:pPr>
            <a:r>
              <a:rPr lang="en-US" sz="105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Estimate Consequences: </a:t>
            </a:r>
            <a:r>
              <a:rPr lang="en-US" sz="10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Checking this box indicates that you want to use the National Structure Inventory and Go-Consequences to estimate the direct impact of the flood on the local buildings. This option currently only works within the Continental United States (CONUS).</a:t>
            </a:r>
          </a:p>
          <a:p>
            <a:pPr marL="95250" rtl="0" fontAlgn="base">
              <a:buFont typeface="+mj-lt"/>
              <a:buAutoNum type="arabicPeriod"/>
            </a:pPr>
            <a:r>
              <a:rPr lang="en-US" sz="105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Mapper Method: </a:t>
            </a:r>
            <a:r>
              <a:rPr lang="en-US" sz="10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dropdown allows you to select which flood mapping technique will be used to perform bathymetry estimation and flood mapping. The current operational options both reside within the Curve2Flood software and include </a:t>
            </a:r>
            <a:r>
              <a:rPr lang="en-US" sz="1050" dirty="0">
                <a:latin typeface="Calibri" panose="020F0502020204030204" pitchFamily="34" charset="0"/>
                <a:ea typeface="Calibri" panose="020F0502020204030204" pitchFamily="34" charset="0"/>
                <a:cs typeface="Calibri" panose="020F0502020204030204" pitchFamily="34" charset="0"/>
              </a:rPr>
              <a:t>"</a:t>
            </a:r>
            <a:r>
              <a:rPr lang="en-US" sz="1050" dirty="0" err="1">
                <a:latin typeface="Calibri" panose="020F0502020204030204" pitchFamily="34" charset="0"/>
                <a:ea typeface="Calibri" panose="020F0502020204030204" pitchFamily="34" charset="0"/>
                <a:cs typeface="Calibri" panose="020F0502020204030204" pitchFamily="34" charset="0"/>
              </a:rPr>
              <a:t>FloodSpreader</a:t>
            </a:r>
            <a:r>
              <a:rPr lang="en-US" sz="1050" dirty="0">
                <a:latin typeface="Calibri" panose="020F0502020204030204" pitchFamily="34" charset="0"/>
                <a:ea typeface="Calibri" panose="020F0502020204030204" pitchFamily="34" charset="0"/>
                <a:cs typeface="Calibri" panose="020F0502020204030204" pitchFamily="34" charset="0"/>
              </a:rPr>
              <a:t>", "Curve2Flood-Kernel Weighted", or "Curve2Flood-FLDPLNpy", or "Curve2Flood-Multi-Point Interpolation"</a:t>
            </a:r>
            <a:r>
              <a:rPr lang="en-US" sz="10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pPr marL="95250" rtl="0" fontAlgn="base">
              <a:buFont typeface="+mj-lt"/>
              <a:buAutoNum type="arabicPeriod"/>
            </a:pPr>
            <a:r>
              <a:rPr lang="en-US" sz="105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Streamflow Source: </a:t>
            </a:r>
            <a:r>
              <a:rPr lang="en-US" sz="10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dropdown allows you to select which streamflow source you will use as reanalysis data and forecast data to simulate your Automated Rating Curve (ARC) model and your chosen Mapper Method. Your options are GEOGLOWS forecast or the short-, medium-, or long-range National Water Model (NWM) forecast.</a:t>
            </a:r>
          </a:p>
          <a:p>
            <a:pPr marL="95250" rtl="0" fontAlgn="base">
              <a:buFont typeface="+mj-lt"/>
              <a:buAutoNum type="arabicPeriod"/>
            </a:pPr>
            <a:r>
              <a:rPr lang="en-US" sz="105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NWM API Key: </a:t>
            </a:r>
            <a:r>
              <a:rPr lang="en-US" sz="105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NenCarta</a:t>
            </a:r>
            <a:r>
              <a:rPr lang="en-US" sz="10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uses the NWM Big Query API to access NWM streamflow data. This data source requires an API. You must submit an API request using this link: </a:t>
            </a:r>
            <a:r>
              <a:rPr lang="en-US" sz="10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3"/>
              </a:rPr>
              <a:t>https://hub.ciroh.org/docs/products/data-management/bigquery-api/</a:t>
            </a:r>
            <a:r>
              <a:rPr lang="en-US" sz="10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Once the CIROH team provides you an API key, you can add that key to this field to access NWM streamflow datasets.</a:t>
            </a:r>
          </a:p>
        </p:txBody>
      </p:sp>
      <p:sp>
        <p:nvSpPr>
          <p:cNvPr id="4" name="TextBox 3">
            <a:extLst>
              <a:ext uri="{FF2B5EF4-FFF2-40B4-BE49-F238E27FC236}">
                <a16:creationId xmlns:a16="http://schemas.microsoft.com/office/drawing/2014/main" id="{14FE5B34-1F32-E4A7-B040-C70716D8D1B3}"/>
              </a:ext>
            </a:extLst>
          </p:cNvPr>
          <p:cNvSpPr txBox="1"/>
          <p:nvPr/>
        </p:nvSpPr>
        <p:spPr>
          <a:xfrm>
            <a:off x="6692688" y="4491414"/>
            <a:ext cx="2451312" cy="261610"/>
          </a:xfrm>
          <a:prstGeom prst="rect">
            <a:avLst/>
          </a:prstGeom>
          <a:noFill/>
        </p:spPr>
        <p:txBody>
          <a:bodyPr wrap="none" rtlCol="0">
            <a:spAutoFit/>
          </a:bodyPr>
          <a:lstStyle/>
          <a:p>
            <a:r>
              <a:rPr lang="en-US" sz="1100" b="1" dirty="0">
                <a:latin typeface="Calibri" panose="020F0502020204030204" pitchFamily="34" charset="0"/>
                <a:ea typeface="Calibri" panose="020F0502020204030204" pitchFamily="34" charset="0"/>
                <a:cs typeface="Calibri" panose="020F0502020204030204" pitchFamily="34" charset="0"/>
              </a:rPr>
              <a:t>Note: </a:t>
            </a:r>
            <a:r>
              <a:rPr lang="en-US" sz="1100" dirty="0">
                <a:latin typeface="Calibri" panose="020F0502020204030204" pitchFamily="34" charset="0"/>
                <a:ea typeface="Calibri" panose="020F0502020204030204" pitchFamily="34" charset="0"/>
                <a:cs typeface="Calibri" panose="020F0502020204030204" pitchFamily="34" charset="0"/>
              </a:rPr>
              <a:t>Use the parameters in the image.</a:t>
            </a:r>
          </a:p>
        </p:txBody>
      </p:sp>
      <p:pic>
        <p:nvPicPr>
          <p:cNvPr id="5" name="Picture 4">
            <a:extLst>
              <a:ext uri="{FF2B5EF4-FFF2-40B4-BE49-F238E27FC236}">
                <a16:creationId xmlns:a16="http://schemas.microsoft.com/office/drawing/2014/main" id="{1FE01470-CD36-1CFE-974C-16BCCC7EF4F3}"/>
              </a:ext>
            </a:extLst>
          </p:cNvPr>
          <p:cNvPicPr>
            <a:picLocks noChangeAspect="1"/>
          </p:cNvPicPr>
          <p:nvPr/>
        </p:nvPicPr>
        <p:blipFill>
          <a:blip r:embed="rId4"/>
          <a:stretch>
            <a:fillRect/>
          </a:stretch>
        </p:blipFill>
        <p:spPr>
          <a:xfrm>
            <a:off x="113762" y="1694503"/>
            <a:ext cx="4401164" cy="1562318"/>
          </a:xfrm>
          <a:prstGeom prst="rect">
            <a:avLst/>
          </a:prstGeom>
        </p:spPr>
      </p:pic>
    </p:spTree>
    <p:extLst>
      <p:ext uri="{BB962C8B-B14F-4D97-AF65-F5344CB8AC3E}">
        <p14:creationId xmlns:p14="http://schemas.microsoft.com/office/powerpoint/2010/main" val="17801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5056290A-12A8-8F0F-5D9E-DF4D2F0E2AA7}"/>
            </a:ext>
          </a:extLst>
        </p:cNvPr>
        <p:cNvGrpSpPr/>
        <p:nvPr/>
      </p:nvGrpSpPr>
      <p:grpSpPr>
        <a:xfrm>
          <a:off x="0" y="0"/>
          <a:ext cx="0" cy="0"/>
          <a:chOff x="0" y="0"/>
          <a:chExt cx="0" cy="0"/>
        </a:xfrm>
      </p:grpSpPr>
      <p:sp>
        <p:nvSpPr>
          <p:cNvPr id="219" name="Google Shape;219;g313d8703dd1_0_0">
            <a:extLst>
              <a:ext uri="{FF2B5EF4-FFF2-40B4-BE49-F238E27FC236}">
                <a16:creationId xmlns:a16="http://schemas.microsoft.com/office/drawing/2014/main" id="{E924CB5A-B5F0-1B64-ADD2-38FC8E06AE57}"/>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Let's Get Hands-On with </a:t>
            </a:r>
            <a:r>
              <a:rPr lang="en-US" sz="2000" b="1" dirty="0" err="1">
                <a:solidFill>
                  <a:srgbClr val="3F3F3F"/>
                </a:solidFill>
                <a:latin typeface="Calibri"/>
                <a:ea typeface="Calibri"/>
                <a:cs typeface="Calibri"/>
              </a:rPr>
              <a:t>NenCarta</a:t>
            </a:r>
            <a:r>
              <a:rPr lang="en-US" sz="2000" b="1" dirty="0">
                <a:solidFill>
                  <a:srgbClr val="3F3F3F"/>
                </a:solidFill>
                <a:latin typeface="Calibri"/>
                <a:ea typeface="Calibri"/>
                <a:cs typeface="Calibri"/>
              </a:rPr>
              <a:t>!</a:t>
            </a:r>
            <a:endParaRPr lang="en-US" sz="1200" dirty="0"/>
          </a:p>
        </p:txBody>
      </p:sp>
      <p:sp>
        <p:nvSpPr>
          <p:cNvPr id="10" name="TextBox 9">
            <a:extLst>
              <a:ext uri="{FF2B5EF4-FFF2-40B4-BE49-F238E27FC236}">
                <a16:creationId xmlns:a16="http://schemas.microsoft.com/office/drawing/2014/main" id="{438736F0-6754-4181-F314-2C9037B2C544}"/>
              </a:ext>
            </a:extLst>
          </p:cNvPr>
          <p:cNvSpPr txBox="1"/>
          <p:nvPr/>
        </p:nvSpPr>
        <p:spPr>
          <a:xfrm>
            <a:off x="4514926" y="652086"/>
            <a:ext cx="4579256" cy="3662541"/>
          </a:xfrm>
          <a:prstGeom prst="rect">
            <a:avLst/>
          </a:prstGeom>
          <a:noFill/>
        </p:spPr>
        <p:txBody>
          <a:bodyPr wrap="square">
            <a:spAutoFit/>
          </a:bodyPr>
          <a:lstStyle/>
          <a:p>
            <a:pPr marL="95250" rtl="0" fontAlgn="base">
              <a:buFont typeface="+mj-lt"/>
              <a:buAutoNum type="arabicPeriod"/>
            </a:pPr>
            <a:r>
              <a:rPr lang="en-US" sz="800" b="1" dirty="0">
                <a:latin typeface="Calibri" panose="020F0502020204030204" pitchFamily="34" charset="0"/>
                <a:ea typeface="Calibri" panose="020F0502020204030204" pitchFamily="34" charset="0"/>
                <a:cs typeface="Calibri" panose="020F0502020204030204" pitchFamily="34" charset="0"/>
              </a:rPr>
              <a:t>Disable Bathymetry: </a:t>
            </a:r>
            <a:r>
              <a:rPr lang="en-US" sz="800" dirty="0">
                <a:latin typeface="Calibri" panose="020F0502020204030204" pitchFamily="34" charset="0"/>
                <a:ea typeface="Calibri" panose="020F0502020204030204" pitchFamily="34" charset="0"/>
                <a:cs typeface="Calibri" panose="020F0502020204030204" pitchFamily="34" charset="0"/>
              </a:rPr>
              <a:t>Checking this box will disable the estimation of bathymetry within the hydraulic calculations and the creation of a composite </a:t>
            </a:r>
            <a:r>
              <a:rPr lang="en-US" sz="800" dirty="0" err="1">
                <a:latin typeface="Calibri" panose="020F0502020204030204" pitchFamily="34" charset="0"/>
                <a:ea typeface="Calibri" panose="020F0502020204030204" pitchFamily="34" charset="0"/>
                <a:cs typeface="Calibri" panose="020F0502020204030204" pitchFamily="34" charset="0"/>
              </a:rPr>
              <a:t>topobathymetric</a:t>
            </a:r>
            <a:r>
              <a:rPr lang="en-US" sz="800" dirty="0">
                <a:latin typeface="Calibri" panose="020F0502020204030204" pitchFamily="34" charset="0"/>
                <a:ea typeface="Calibri" panose="020F0502020204030204" pitchFamily="34" charset="0"/>
                <a:cs typeface="Calibri" panose="020F0502020204030204" pitchFamily="34" charset="0"/>
              </a:rPr>
              <a:t> </a:t>
            </a:r>
            <a:r>
              <a:rPr lang="en-US" sz="800">
                <a:latin typeface="Calibri" panose="020F0502020204030204" pitchFamily="34" charset="0"/>
                <a:ea typeface="Calibri" panose="020F0502020204030204" pitchFamily="34" charset="0"/>
                <a:cs typeface="Calibri" panose="020F0502020204030204" pitchFamily="34" charset="0"/>
              </a:rPr>
              <a:t>surface.</a:t>
            </a:r>
          </a:p>
          <a:p>
            <a:pPr marL="95250" rtl="0" fontAlgn="base">
              <a:buFont typeface="+mj-lt"/>
              <a:buAutoNum type="arabicPeriod"/>
            </a:pPr>
            <a:r>
              <a:rPr lang="en-US" sz="8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Bathy </a:t>
            </a:r>
            <a:r>
              <a:rPr lang="en-US" sz="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Use Banks: </a:t>
            </a:r>
            <a:r>
              <a:rPr lang="en-US" sz="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Checking this box indicates that you want ARC to use the elevation of the banks to estimate bathymetry instead of using the water surface elevation in the DEM. Checking this box indicates that you want to specify and channel forming discharge in your Bathy Flow Field. Not checking this box indicates you want to use a baseflow in your Bathy Flow Field. See ARC's wiki for more information: </a:t>
            </a:r>
            <a:r>
              <a:rPr lang="en-US" sz="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3"/>
              </a:rPr>
              <a:t>https://github.com/MikeFHS/automated-rating-curve/wiki/Estimating-Bathymetry-in-ARC</a:t>
            </a:r>
            <a:endParaRPr lang="en-US" sz="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95250" rtl="0" fontAlgn="base">
              <a:buFont typeface="+mj-lt"/>
              <a:buAutoNum type="arabicPeriod"/>
            </a:pPr>
            <a:r>
              <a:rPr lang="en-US" sz="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Flood LC and Stream Cells in Flood Map: </a:t>
            </a:r>
            <a:r>
              <a:rPr lang="en-US" sz="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Checking this box indicates that you want to ensure that the water in the land cover data is added to your flood inundation map.</a:t>
            </a:r>
          </a:p>
          <a:p>
            <a:pPr marL="95250" rtl="0" fontAlgn="base">
              <a:buFont typeface="+mj-lt"/>
              <a:buAutoNum type="arabicPeriod"/>
            </a:pPr>
            <a:r>
              <a:rPr lang="en-US" sz="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Use Specified Depth for Bathy Mask: </a:t>
            </a:r>
            <a:r>
              <a:rPr lang="en-US" sz="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Checking this box indicates that you want to create your water mask that will be used for bathymetry by using a specific depth of water to map with your Flood Mapper option you selected. This should be used in tandem with Specific flood depths (in meters) for bathy mask. </a:t>
            </a:r>
          </a:p>
          <a:p>
            <a:pPr marL="95250" rtl="0" fontAlgn="base">
              <a:buFont typeface="+mj-lt"/>
              <a:buAutoNum type="arabicPeriod"/>
            </a:pPr>
            <a:r>
              <a:rPr lang="en-US" sz="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Find Banks Based on Land Cover: </a:t>
            </a:r>
            <a:r>
              <a:rPr lang="en-US" sz="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Checking this box indicates that you want ARC to use land cover as your first option when determining where the banks of the streams are for bathymetry estimation. Otherwise, ARC will first assume that the cross-section contains a flat what surface and will first try to find the banks by finding when the elevation increases in the cross-section. </a:t>
            </a:r>
          </a:p>
          <a:p>
            <a:pPr marL="95250" rtl="0" fontAlgn="base">
              <a:buFont typeface="+mj-lt"/>
              <a:buAutoNum type="arabicPeriod"/>
            </a:pPr>
            <a:r>
              <a:rPr lang="en-US" sz="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Process Stream Network: </a:t>
            </a:r>
            <a:r>
              <a:rPr lang="en-US" sz="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Checking this box indicates that you want </a:t>
            </a:r>
            <a:r>
              <a:rPr lang="en-US" sz="8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NenCarta</a:t>
            </a:r>
            <a:r>
              <a:rPr lang="en-US" sz="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 process the flowline network and DEM you have provided to create the inputs for ARC and your selected Flood Mapper. For instance, the stream network will be rasterized, if this option is selected.</a:t>
            </a:r>
          </a:p>
          <a:p>
            <a:pPr marL="95250" rtl="0" fontAlgn="base">
              <a:buFont typeface="+mj-lt"/>
              <a:buAutoNum type="arabicPeriod"/>
            </a:pPr>
            <a:r>
              <a:rPr lang="en-US" sz="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Create Reach Average Curve File: </a:t>
            </a:r>
            <a:r>
              <a:rPr lang="en-US" sz="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Checking this box indicates that you want ARC's </a:t>
            </a:r>
            <a:r>
              <a:rPr lang="en-US" sz="8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curvefile</a:t>
            </a:r>
            <a:r>
              <a:rPr lang="en-US" sz="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output to be an averaged for each stream reach in your modeling domain. This will make the curve parameters the same for all stream cells that share the same unique ID.</a:t>
            </a:r>
          </a:p>
          <a:p>
            <a:pPr marL="95250" rtl="0" fontAlgn="base">
              <a:buFont typeface="+mj-lt"/>
              <a:buAutoNum type="arabicPeriod"/>
            </a:pPr>
            <a:r>
              <a:rPr lang="en-US" sz="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Use Warning Flags to Download DEM: </a:t>
            </a:r>
            <a:r>
              <a:rPr lang="en-US" sz="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option only works when using GEOGLOWS as your streamflow source and works in tandem with your specified GEOGLOWS VPU ID. When this box is checked, </a:t>
            </a:r>
            <a:r>
              <a:rPr lang="en-US" sz="8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NenCarta</a:t>
            </a:r>
            <a:r>
              <a:rPr lang="en-US" sz="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will look to determine if any streams in your specified GEOGLOWS VPU ID are forecast to rise above their 2-year annual recurrence interval. If streams are forecast to rise above their 2-year annual recurrence interval, the streams coordinates will be used by </a:t>
            </a:r>
            <a:r>
              <a:rPr lang="en-US" sz="8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NenCarta</a:t>
            </a:r>
            <a:r>
              <a:rPr lang="en-US" sz="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 download and process DEM data from the USGS TNM servers. </a:t>
            </a:r>
          </a:p>
        </p:txBody>
      </p:sp>
      <p:sp>
        <p:nvSpPr>
          <p:cNvPr id="7" name="TextBox 6">
            <a:extLst>
              <a:ext uri="{FF2B5EF4-FFF2-40B4-BE49-F238E27FC236}">
                <a16:creationId xmlns:a16="http://schemas.microsoft.com/office/drawing/2014/main" id="{858AA9CB-398B-4EEA-4873-72B7325DEF86}"/>
              </a:ext>
            </a:extLst>
          </p:cNvPr>
          <p:cNvSpPr txBox="1"/>
          <p:nvPr/>
        </p:nvSpPr>
        <p:spPr>
          <a:xfrm>
            <a:off x="6692688" y="4491414"/>
            <a:ext cx="2451312" cy="261610"/>
          </a:xfrm>
          <a:prstGeom prst="rect">
            <a:avLst/>
          </a:prstGeom>
          <a:noFill/>
        </p:spPr>
        <p:txBody>
          <a:bodyPr wrap="none" rtlCol="0">
            <a:spAutoFit/>
          </a:bodyPr>
          <a:lstStyle/>
          <a:p>
            <a:r>
              <a:rPr lang="en-US" sz="1100" b="1" dirty="0">
                <a:latin typeface="Calibri" panose="020F0502020204030204" pitchFamily="34" charset="0"/>
                <a:ea typeface="Calibri" panose="020F0502020204030204" pitchFamily="34" charset="0"/>
                <a:cs typeface="Calibri" panose="020F0502020204030204" pitchFamily="34" charset="0"/>
              </a:rPr>
              <a:t>Note: </a:t>
            </a:r>
            <a:r>
              <a:rPr lang="en-US" sz="1100" dirty="0">
                <a:latin typeface="Calibri" panose="020F0502020204030204" pitchFamily="34" charset="0"/>
                <a:ea typeface="Calibri" panose="020F0502020204030204" pitchFamily="34" charset="0"/>
                <a:cs typeface="Calibri" panose="020F0502020204030204" pitchFamily="34" charset="0"/>
              </a:rPr>
              <a:t>Use the parameters in the image.</a:t>
            </a:r>
          </a:p>
        </p:txBody>
      </p:sp>
      <p:pic>
        <p:nvPicPr>
          <p:cNvPr id="4" name="Picture 3">
            <a:extLst>
              <a:ext uri="{FF2B5EF4-FFF2-40B4-BE49-F238E27FC236}">
                <a16:creationId xmlns:a16="http://schemas.microsoft.com/office/drawing/2014/main" id="{26934CDE-0851-9C9C-E785-AE3F39899F38}"/>
              </a:ext>
            </a:extLst>
          </p:cNvPr>
          <p:cNvPicPr>
            <a:picLocks noChangeAspect="1"/>
          </p:cNvPicPr>
          <p:nvPr/>
        </p:nvPicPr>
        <p:blipFill>
          <a:blip r:embed="rId4"/>
          <a:stretch>
            <a:fillRect/>
          </a:stretch>
        </p:blipFill>
        <p:spPr>
          <a:xfrm>
            <a:off x="123288" y="1228123"/>
            <a:ext cx="4391638" cy="2410161"/>
          </a:xfrm>
          <a:prstGeom prst="rect">
            <a:avLst/>
          </a:prstGeom>
        </p:spPr>
      </p:pic>
    </p:spTree>
    <p:extLst>
      <p:ext uri="{BB962C8B-B14F-4D97-AF65-F5344CB8AC3E}">
        <p14:creationId xmlns:p14="http://schemas.microsoft.com/office/powerpoint/2010/main" val="3240134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A48B83BC-8A3F-BA1F-941A-13D6C1978737}"/>
            </a:ext>
          </a:extLst>
        </p:cNvPr>
        <p:cNvGrpSpPr/>
        <p:nvPr/>
      </p:nvGrpSpPr>
      <p:grpSpPr>
        <a:xfrm>
          <a:off x="0" y="0"/>
          <a:ext cx="0" cy="0"/>
          <a:chOff x="0" y="0"/>
          <a:chExt cx="0" cy="0"/>
        </a:xfrm>
      </p:grpSpPr>
      <p:sp>
        <p:nvSpPr>
          <p:cNvPr id="219" name="Google Shape;219;g313d8703dd1_0_0">
            <a:extLst>
              <a:ext uri="{FF2B5EF4-FFF2-40B4-BE49-F238E27FC236}">
                <a16:creationId xmlns:a16="http://schemas.microsoft.com/office/drawing/2014/main" id="{A4406102-4B47-7181-67F4-B0ECE3DE8E7F}"/>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Let's Get Hands-On with </a:t>
            </a:r>
            <a:r>
              <a:rPr lang="en-US" sz="2000" b="1" dirty="0" err="1">
                <a:solidFill>
                  <a:srgbClr val="3F3F3F"/>
                </a:solidFill>
                <a:latin typeface="Calibri"/>
                <a:ea typeface="Calibri"/>
                <a:cs typeface="Calibri"/>
              </a:rPr>
              <a:t>NenCarta</a:t>
            </a:r>
            <a:r>
              <a:rPr lang="en-US" sz="2000" b="1" dirty="0">
                <a:solidFill>
                  <a:srgbClr val="3F3F3F"/>
                </a:solidFill>
                <a:latin typeface="Calibri"/>
                <a:ea typeface="Calibri"/>
                <a:cs typeface="Calibri"/>
              </a:rPr>
              <a:t>!</a:t>
            </a:r>
            <a:endParaRPr lang="en-US" sz="1200" dirty="0"/>
          </a:p>
        </p:txBody>
      </p:sp>
      <p:sp>
        <p:nvSpPr>
          <p:cNvPr id="10" name="TextBox 9">
            <a:extLst>
              <a:ext uri="{FF2B5EF4-FFF2-40B4-BE49-F238E27FC236}">
                <a16:creationId xmlns:a16="http://schemas.microsoft.com/office/drawing/2014/main" id="{55E52A64-9918-3187-CAFB-6CB3B3A51E8B}"/>
              </a:ext>
            </a:extLst>
          </p:cNvPr>
          <p:cNvSpPr txBox="1"/>
          <p:nvPr/>
        </p:nvSpPr>
        <p:spPr>
          <a:xfrm>
            <a:off x="4514926" y="652086"/>
            <a:ext cx="4579256" cy="4108817"/>
          </a:xfrm>
          <a:prstGeom prst="rect">
            <a:avLst/>
          </a:prstGeom>
          <a:noFill/>
        </p:spPr>
        <p:txBody>
          <a:bodyPr wrap="square">
            <a:spAutoFit/>
          </a:bodyPr>
          <a:lstStyle/>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Land Water Value: </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value of land cover designated as water in the land cover data. Currently, </a:t>
            </a:r>
            <a:r>
              <a:rPr lang="en-US" sz="9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NenCarta</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only uses ESA </a:t>
            </a:r>
            <a:r>
              <a:rPr lang="en-US" sz="9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WorldCover</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2021, which designates water as a value of 80 in the land cover data.</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Forecast Age: </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If specified, this requires Remove Old Forecast Files be check and it will delete any forecast outputs in the Watershed Name folder that are older than the date specified. </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Specified flood depths (in meters) for bathy mask: </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should be specified as a Python list, i.e., [0.1] or [0.1, 0.2]. This is used in conjunction with Clean DEM and Use Specified Depth for Bathy Mask. If Clean DEM is checked and so is Use Specified Depth for Bathy Mask, two values are required in this list. The first value will be used to create the water mask that is used to clean the DEM. The second value will be used by your selected Flood Mapper to burn ARC bathymetry into the DEM. If only Use Specified Depth for Bathy Mask is checked, this value will be used by your selected Flood Mapper to burn ARC bathymetry into the DEM.</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GEOGLOWS VPU ID: </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specifies the three-integer identifier for the GEOGLOWS VPU you are using (see https://training.geoglows.org/rfs/datasets/hydrography/#vpus). This value is required if you have checked the box Use Warning Flags to Download DEM.</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Forensic Forecast Date: </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Specifying this value in a "YYYYMMDD" format will prompt </a:t>
            </a:r>
            <a:r>
              <a:rPr lang="en-US" sz="9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NenCarta</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 attempt to access an archived GEOGLOWS or NWM forecast. This is for archived forecasts not reanalysis data.</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Forensic Forecast Hour: </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If you enter a Forensic Forecast Date and are using the NWM, you must also enter a Forensic forecast hour as an integer value. The forecast hour must align with those available for each NWM forecast type. </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Bathy Flow Field: </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selection identifies the streamflow you will use to estimate a bathymetric profile in ARC. Your options vary based upon the Streamflow Source you have identified. All options specified in this dropdown are available to GEOGLOWS. Only the recurrence interval values (e.g., rp2) are available when you use the with the NWM as your Streamflow Source.</a:t>
            </a:r>
          </a:p>
        </p:txBody>
      </p:sp>
      <p:pic>
        <p:nvPicPr>
          <p:cNvPr id="3" name="Picture 2">
            <a:extLst>
              <a:ext uri="{FF2B5EF4-FFF2-40B4-BE49-F238E27FC236}">
                <a16:creationId xmlns:a16="http://schemas.microsoft.com/office/drawing/2014/main" id="{AC8EA87C-F515-73A2-7783-BC187306FBE5}"/>
              </a:ext>
            </a:extLst>
          </p:cNvPr>
          <p:cNvPicPr>
            <a:picLocks noChangeAspect="1"/>
          </p:cNvPicPr>
          <p:nvPr/>
        </p:nvPicPr>
        <p:blipFill>
          <a:blip r:embed="rId3"/>
          <a:stretch>
            <a:fillRect/>
          </a:stretch>
        </p:blipFill>
        <p:spPr>
          <a:xfrm>
            <a:off x="49818" y="948455"/>
            <a:ext cx="4477375" cy="2124371"/>
          </a:xfrm>
          <a:prstGeom prst="rect">
            <a:avLst/>
          </a:prstGeom>
        </p:spPr>
      </p:pic>
      <p:sp>
        <p:nvSpPr>
          <p:cNvPr id="5" name="TextBox 4">
            <a:extLst>
              <a:ext uri="{FF2B5EF4-FFF2-40B4-BE49-F238E27FC236}">
                <a16:creationId xmlns:a16="http://schemas.microsoft.com/office/drawing/2014/main" id="{9BA14E36-E89F-6968-438F-5647E577469B}"/>
              </a:ext>
            </a:extLst>
          </p:cNvPr>
          <p:cNvSpPr txBox="1"/>
          <p:nvPr/>
        </p:nvSpPr>
        <p:spPr>
          <a:xfrm>
            <a:off x="6692688" y="4491414"/>
            <a:ext cx="2451312" cy="261610"/>
          </a:xfrm>
          <a:prstGeom prst="rect">
            <a:avLst/>
          </a:prstGeom>
          <a:noFill/>
        </p:spPr>
        <p:txBody>
          <a:bodyPr wrap="none" rtlCol="0">
            <a:spAutoFit/>
          </a:bodyPr>
          <a:lstStyle/>
          <a:p>
            <a:r>
              <a:rPr lang="en-US" sz="1100" b="1" dirty="0">
                <a:latin typeface="Calibri" panose="020F0502020204030204" pitchFamily="34" charset="0"/>
                <a:ea typeface="Calibri" panose="020F0502020204030204" pitchFamily="34" charset="0"/>
                <a:cs typeface="Calibri" panose="020F0502020204030204" pitchFamily="34" charset="0"/>
              </a:rPr>
              <a:t>Note: </a:t>
            </a:r>
            <a:r>
              <a:rPr lang="en-US" sz="1100" dirty="0">
                <a:latin typeface="Calibri" panose="020F0502020204030204" pitchFamily="34" charset="0"/>
                <a:ea typeface="Calibri" panose="020F0502020204030204" pitchFamily="34" charset="0"/>
                <a:cs typeface="Calibri" panose="020F0502020204030204" pitchFamily="34" charset="0"/>
              </a:rPr>
              <a:t>Use the parameters in the image.</a:t>
            </a:r>
          </a:p>
        </p:txBody>
      </p:sp>
    </p:spTree>
    <p:extLst>
      <p:ext uri="{BB962C8B-B14F-4D97-AF65-F5344CB8AC3E}">
        <p14:creationId xmlns:p14="http://schemas.microsoft.com/office/powerpoint/2010/main" val="1318197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6AB213EB-26FB-37E3-40B7-2111FC8BC525}"/>
            </a:ext>
          </a:extLst>
        </p:cNvPr>
        <p:cNvGrpSpPr/>
        <p:nvPr/>
      </p:nvGrpSpPr>
      <p:grpSpPr>
        <a:xfrm>
          <a:off x="0" y="0"/>
          <a:ext cx="0" cy="0"/>
          <a:chOff x="0" y="0"/>
          <a:chExt cx="0" cy="0"/>
        </a:xfrm>
      </p:grpSpPr>
      <p:sp>
        <p:nvSpPr>
          <p:cNvPr id="219" name="Google Shape;219;g313d8703dd1_0_0">
            <a:extLst>
              <a:ext uri="{FF2B5EF4-FFF2-40B4-BE49-F238E27FC236}">
                <a16:creationId xmlns:a16="http://schemas.microsoft.com/office/drawing/2014/main" id="{5A6455D6-CA9F-1B13-9C93-F6211E7EE022}"/>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Let's Get Hands-On with </a:t>
            </a:r>
            <a:r>
              <a:rPr lang="en-US" sz="2000" b="1" dirty="0" err="1">
                <a:solidFill>
                  <a:srgbClr val="3F3F3F"/>
                </a:solidFill>
                <a:latin typeface="Calibri"/>
                <a:ea typeface="Calibri"/>
                <a:cs typeface="Calibri"/>
              </a:rPr>
              <a:t>NenCarta</a:t>
            </a:r>
            <a:r>
              <a:rPr lang="en-US" sz="2000" b="1" dirty="0">
                <a:solidFill>
                  <a:srgbClr val="3F3F3F"/>
                </a:solidFill>
                <a:latin typeface="Calibri"/>
                <a:ea typeface="Calibri"/>
                <a:cs typeface="Calibri"/>
              </a:rPr>
              <a:t>!</a:t>
            </a:r>
            <a:endParaRPr lang="en-US" sz="1200" dirty="0"/>
          </a:p>
        </p:txBody>
      </p:sp>
      <p:sp>
        <p:nvSpPr>
          <p:cNvPr id="10" name="TextBox 9">
            <a:extLst>
              <a:ext uri="{FF2B5EF4-FFF2-40B4-BE49-F238E27FC236}">
                <a16:creationId xmlns:a16="http://schemas.microsoft.com/office/drawing/2014/main" id="{8B27D2A2-4ADF-CB7E-C47D-225B0C95BF63}"/>
              </a:ext>
            </a:extLst>
          </p:cNvPr>
          <p:cNvSpPr txBox="1"/>
          <p:nvPr/>
        </p:nvSpPr>
        <p:spPr>
          <a:xfrm>
            <a:off x="4514926" y="652086"/>
            <a:ext cx="4579256" cy="3277820"/>
          </a:xfrm>
          <a:prstGeom prst="rect">
            <a:avLst/>
          </a:prstGeom>
          <a:noFill/>
        </p:spPr>
        <p:txBody>
          <a:bodyPr wrap="square">
            <a:spAutoFit/>
          </a:bodyPr>
          <a:lstStyle/>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High Flow Field: </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selection identifies the highest streamflow you will use when simulating in ARC. This value is intended to be a value that is representative of the highest flow that can occur for the modeling domain and is used by ARC to build the </a:t>
            </a:r>
            <a:r>
              <a:rPr lang="en-US" sz="9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Curvefile</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or VDT Database that is used by your selected Flood Mapper to perform flood inundation modeling. Your options vary based upon the Streamflow Source you have identified. All options specified in this dropdown are available to GEOGLOWS. Only the recurrence interval values (e.g., rp2) are available when you use the with the NWM as your Streamflow Source.</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Move Stream Network to Match DEM: </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If checked, this prompts </a:t>
            </a:r>
            <a:r>
              <a:rPr lang="en-US" sz="9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NenCarta</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 use Whitebox tools to delineate flow direction, flow accumulation, and new hydrography using the DEM provided to </a:t>
            </a:r>
            <a:r>
              <a:rPr lang="en-US" sz="9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NenCarta</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resulting streams are then conflated with the provided streamlines and their attributes are passed to the new network. The new network then becomes the streams used for flood mapping. This option is required when the Mapper Method is </a:t>
            </a:r>
            <a:r>
              <a:rPr lang="en-US" sz="9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FLDPLNpy</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and optional for all other Mapper Methods. </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Stream Threshold for New Stream Network: </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upstream area, in square kilometers, that will be used to define the new stream network built with the provided DEM. This is required if Move Stream Network to Match DEM is checked. </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Minimum Match Score: </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float value that is used to determine if an adequate match is found when conflating the old stream network to a new DEM derived stream network. It represents the proportion of overlap between 50 meter buffers surrounding the old and new network. This is required if Move Stream Network to Match DEM is checked. </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Stream Order Field: </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is the field that is within the streamline shapefile. This is used as a filter in the Stream Order Lower and Stream Order Upper arguments and is required if those are specified. </a:t>
            </a:r>
          </a:p>
        </p:txBody>
      </p:sp>
      <p:sp>
        <p:nvSpPr>
          <p:cNvPr id="5" name="TextBox 4">
            <a:extLst>
              <a:ext uri="{FF2B5EF4-FFF2-40B4-BE49-F238E27FC236}">
                <a16:creationId xmlns:a16="http://schemas.microsoft.com/office/drawing/2014/main" id="{8A192E78-CF7B-8F18-56E5-875F8FFDFA67}"/>
              </a:ext>
            </a:extLst>
          </p:cNvPr>
          <p:cNvSpPr txBox="1"/>
          <p:nvPr/>
        </p:nvSpPr>
        <p:spPr>
          <a:xfrm>
            <a:off x="6692688" y="4491414"/>
            <a:ext cx="2451312" cy="261610"/>
          </a:xfrm>
          <a:prstGeom prst="rect">
            <a:avLst/>
          </a:prstGeom>
          <a:noFill/>
        </p:spPr>
        <p:txBody>
          <a:bodyPr wrap="none" rtlCol="0">
            <a:spAutoFit/>
          </a:bodyPr>
          <a:lstStyle/>
          <a:p>
            <a:r>
              <a:rPr lang="en-US" sz="1100" b="1" dirty="0">
                <a:latin typeface="Calibri" panose="020F0502020204030204" pitchFamily="34" charset="0"/>
                <a:ea typeface="Calibri" panose="020F0502020204030204" pitchFamily="34" charset="0"/>
                <a:cs typeface="Calibri" panose="020F0502020204030204" pitchFamily="34" charset="0"/>
              </a:rPr>
              <a:t>Note: </a:t>
            </a:r>
            <a:r>
              <a:rPr lang="en-US" sz="1100" dirty="0">
                <a:latin typeface="Calibri" panose="020F0502020204030204" pitchFamily="34" charset="0"/>
                <a:ea typeface="Calibri" panose="020F0502020204030204" pitchFamily="34" charset="0"/>
                <a:cs typeface="Calibri" panose="020F0502020204030204" pitchFamily="34" charset="0"/>
              </a:rPr>
              <a:t>Use the parameters in the image.</a:t>
            </a:r>
          </a:p>
        </p:txBody>
      </p:sp>
      <p:pic>
        <p:nvPicPr>
          <p:cNvPr id="3" name="Picture 2">
            <a:extLst>
              <a:ext uri="{FF2B5EF4-FFF2-40B4-BE49-F238E27FC236}">
                <a16:creationId xmlns:a16="http://schemas.microsoft.com/office/drawing/2014/main" id="{6319DBCA-76C6-1DD4-E2B2-AF6F8F5398AB}"/>
              </a:ext>
            </a:extLst>
          </p:cNvPr>
          <p:cNvPicPr>
            <a:picLocks noChangeAspect="1"/>
          </p:cNvPicPr>
          <p:nvPr/>
        </p:nvPicPr>
        <p:blipFill>
          <a:blip r:embed="rId3"/>
          <a:stretch>
            <a:fillRect/>
          </a:stretch>
        </p:blipFill>
        <p:spPr>
          <a:xfrm>
            <a:off x="199499" y="1876328"/>
            <a:ext cx="4315427" cy="1390844"/>
          </a:xfrm>
          <a:prstGeom prst="rect">
            <a:avLst/>
          </a:prstGeom>
        </p:spPr>
      </p:pic>
    </p:spTree>
    <p:extLst>
      <p:ext uri="{BB962C8B-B14F-4D97-AF65-F5344CB8AC3E}">
        <p14:creationId xmlns:p14="http://schemas.microsoft.com/office/powerpoint/2010/main" val="2071747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E147208D-DDCA-E2D6-3FDB-135857B9DBF2}"/>
            </a:ext>
          </a:extLst>
        </p:cNvPr>
        <p:cNvGrpSpPr/>
        <p:nvPr/>
      </p:nvGrpSpPr>
      <p:grpSpPr>
        <a:xfrm>
          <a:off x="0" y="0"/>
          <a:ext cx="0" cy="0"/>
          <a:chOff x="0" y="0"/>
          <a:chExt cx="0" cy="0"/>
        </a:xfrm>
      </p:grpSpPr>
      <p:sp>
        <p:nvSpPr>
          <p:cNvPr id="219" name="Google Shape;219;g313d8703dd1_0_0">
            <a:extLst>
              <a:ext uri="{FF2B5EF4-FFF2-40B4-BE49-F238E27FC236}">
                <a16:creationId xmlns:a16="http://schemas.microsoft.com/office/drawing/2014/main" id="{4543C7DE-DB79-C56F-A05F-F25547AACA79}"/>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Let's Get Hands-On with </a:t>
            </a:r>
            <a:r>
              <a:rPr lang="en-US" sz="2000" b="1" dirty="0" err="1">
                <a:solidFill>
                  <a:srgbClr val="3F3F3F"/>
                </a:solidFill>
                <a:latin typeface="Calibri"/>
                <a:ea typeface="Calibri"/>
                <a:cs typeface="Calibri"/>
              </a:rPr>
              <a:t>NenCarta</a:t>
            </a:r>
            <a:r>
              <a:rPr lang="en-US" sz="2000" b="1" dirty="0">
                <a:solidFill>
                  <a:srgbClr val="3F3F3F"/>
                </a:solidFill>
                <a:latin typeface="Calibri"/>
                <a:ea typeface="Calibri"/>
                <a:cs typeface="Calibri"/>
              </a:rPr>
              <a:t>!</a:t>
            </a:r>
            <a:endParaRPr lang="en-US" sz="1200" dirty="0"/>
          </a:p>
        </p:txBody>
      </p:sp>
      <p:sp>
        <p:nvSpPr>
          <p:cNvPr id="10" name="TextBox 9">
            <a:extLst>
              <a:ext uri="{FF2B5EF4-FFF2-40B4-BE49-F238E27FC236}">
                <a16:creationId xmlns:a16="http://schemas.microsoft.com/office/drawing/2014/main" id="{9B4E0907-DEE5-652E-BE5B-7535CA01FF8C}"/>
              </a:ext>
            </a:extLst>
          </p:cNvPr>
          <p:cNvSpPr txBox="1"/>
          <p:nvPr/>
        </p:nvSpPr>
        <p:spPr>
          <a:xfrm>
            <a:off x="4514926" y="652086"/>
            <a:ext cx="4579256" cy="2308324"/>
          </a:xfrm>
          <a:prstGeom prst="rect">
            <a:avLst/>
          </a:prstGeom>
          <a:noFill/>
        </p:spPr>
        <p:txBody>
          <a:bodyPr wrap="square">
            <a:spAutoFit/>
          </a:bodyPr>
          <a:lstStyle/>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Stream Order Lower: </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Integer value that specifies that stream orders lower than this values will be filtered out of the analysis. So if the integer 3 is input here, streams that are stream order 1 and 2 will be removed from the analysis. This input requires the Stream Order Field argument. </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Stream Order Upper: </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Integer value that specifies that stream orders higher than this values will be filtered out of the analysis. So if the integer 6 is input here, streams that are stream order 7+ will be removed from the analysis. This input requires the Stream Order Field argument.</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Baseflow Threshold: </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Float value than can be used as an optional filter. If specified, streams that have a baseflow (specified by the Bathy Flow Field) less than this value will be filtered out of the analysis.</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Lake Filter JSON: </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If you are using the GEOGLOWS data, you can pass an optional JSON file that designates if a stream is considered to be a lake. Specifying this will filter out those streams from the analysis. </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Overwrite Forecast </a:t>
            </a:r>
            <a:r>
              <a:rPr lang="en-US" sz="900" b="1"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Floodmaps</a:t>
            </a: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If checked, all forecast outputs for the specified forecast date are </a:t>
            </a:r>
            <a:r>
              <a:rPr lang="en-US" sz="9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overriden</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by </a:t>
            </a:r>
            <a:r>
              <a:rPr lang="en-US" sz="9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NenCarta</a:t>
            </a:r>
            <a:r>
              <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p:txBody>
      </p:sp>
      <p:pic>
        <p:nvPicPr>
          <p:cNvPr id="3" name="Picture 2">
            <a:extLst>
              <a:ext uri="{FF2B5EF4-FFF2-40B4-BE49-F238E27FC236}">
                <a16:creationId xmlns:a16="http://schemas.microsoft.com/office/drawing/2014/main" id="{06A3D296-8EFC-4A10-7073-F197656E8145}"/>
              </a:ext>
            </a:extLst>
          </p:cNvPr>
          <p:cNvPicPr>
            <a:picLocks noChangeAspect="1"/>
          </p:cNvPicPr>
          <p:nvPr/>
        </p:nvPicPr>
        <p:blipFill>
          <a:blip r:embed="rId3"/>
          <a:stretch>
            <a:fillRect/>
          </a:stretch>
        </p:blipFill>
        <p:spPr>
          <a:xfrm>
            <a:off x="170920" y="1632056"/>
            <a:ext cx="4344006" cy="1362265"/>
          </a:xfrm>
          <a:prstGeom prst="rect">
            <a:avLst/>
          </a:prstGeom>
        </p:spPr>
      </p:pic>
      <p:sp>
        <p:nvSpPr>
          <p:cNvPr id="5" name="TextBox 4">
            <a:extLst>
              <a:ext uri="{FF2B5EF4-FFF2-40B4-BE49-F238E27FC236}">
                <a16:creationId xmlns:a16="http://schemas.microsoft.com/office/drawing/2014/main" id="{101773FE-B4F8-B032-EDC5-C9571CAD36D6}"/>
              </a:ext>
            </a:extLst>
          </p:cNvPr>
          <p:cNvSpPr txBox="1"/>
          <p:nvPr/>
        </p:nvSpPr>
        <p:spPr>
          <a:xfrm>
            <a:off x="6692688" y="4491414"/>
            <a:ext cx="2451312" cy="261610"/>
          </a:xfrm>
          <a:prstGeom prst="rect">
            <a:avLst/>
          </a:prstGeom>
          <a:noFill/>
        </p:spPr>
        <p:txBody>
          <a:bodyPr wrap="none" rtlCol="0">
            <a:spAutoFit/>
          </a:bodyPr>
          <a:lstStyle/>
          <a:p>
            <a:r>
              <a:rPr lang="en-US" sz="1100" b="1" dirty="0">
                <a:latin typeface="Calibri" panose="020F0502020204030204" pitchFamily="34" charset="0"/>
                <a:ea typeface="Calibri" panose="020F0502020204030204" pitchFamily="34" charset="0"/>
                <a:cs typeface="Calibri" panose="020F0502020204030204" pitchFamily="34" charset="0"/>
              </a:rPr>
              <a:t>Note: </a:t>
            </a:r>
            <a:r>
              <a:rPr lang="en-US" sz="1100" dirty="0">
                <a:latin typeface="Calibri" panose="020F0502020204030204" pitchFamily="34" charset="0"/>
                <a:ea typeface="Calibri" panose="020F0502020204030204" pitchFamily="34" charset="0"/>
                <a:cs typeface="Calibri" panose="020F0502020204030204" pitchFamily="34" charset="0"/>
              </a:rPr>
              <a:t>Use the parameters in the image.</a:t>
            </a:r>
          </a:p>
        </p:txBody>
      </p:sp>
    </p:spTree>
    <p:extLst>
      <p:ext uri="{BB962C8B-B14F-4D97-AF65-F5344CB8AC3E}">
        <p14:creationId xmlns:p14="http://schemas.microsoft.com/office/powerpoint/2010/main" val="2692485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6754AFE4-E194-3283-ED9A-A216866A81A3}"/>
            </a:ext>
          </a:extLst>
        </p:cNvPr>
        <p:cNvGrpSpPr/>
        <p:nvPr/>
      </p:nvGrpSpPr>
      <p:grpSpPr>
        <a:xfrm>
          <a:off x="0" y="0"/>
          <a:ext cx="0" cy="0"/>
          <a:chOff x="0" y="0"/>
          <a:chExt cx="0" cy="0"/>
        </a:xfrm>
      </p:grpSpPr>
      <p:sp>
        <p:nvSpPr>
          <p:cNvPr id="219" name="Google Shape;219;g313d8703dd1_0_0">
            <a:extLst>
              <a:ext uri="{FF2B5EF4-FFF2-40B4-BE49-F238E27FC236}">
                <a16:creationId xmlns:a16="http://schemas.microsoft.com/office/drawing/2014/main" id="{C329BB54-D0AB-6ABB-1486-A8D2539AE6AF}"/>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Let's Get Hands-On with </a:t>
            </a:r>
            <a:r>
              <a:rPr lang="en-US" sz="2000" b="1" dirty="0" err="1">
                <a:solidFill>
                  <a:srgbClr val="3F3F3F"/>
                </a:solidFill>
                <a:latin typeface="Calibri"/>
                <a:ea typeface="Calibri"/>
                <a:cs typeface="Calibri"/>
              </a:rPr>
              <a:t>NenCarta</a:t>
            </a:r>
            <a:r>
              <a:rPr lang="en-US" sz="2000" b="1" dirty="0">
                <a:solidFill>
                  <a:srgbClr val="3F3F3F"/>
                </a:solidFill>
                <a:latin typeface="Calibri"/>
                <a:ea typeface="Calibri"/>
                <a:cs typeface="Calibri"/>
              </a:rPr>
              <a:t>!</a:t>
            </a:r>
            <a:endParaRPr lang="en-US" sz="1200" dirty="0"/>
          </a:p>
        </p:txBody>
      </p:sp>
      <p:sp>
        <p:nvSpPr>
          <p:cNvPr id="10" name="TextBox 9">
            <a:extLst>
              <a:ext uri="{FF2B5EF4-FFF2-40B4-BE49-F238E27FC236}">
                <a16:creationId xmlns:a16="http://schemas.microsoft.com/office/drawing/2014/main" id="{5294C790-DA50-F0C1-4CBF-553A8FE555BD}"/>
              </a:ext>
            </a:extLst>
          </p:cNvPr>
          <p:cNvSpPr txBox="1"/>
          <p:nvPr/>
        </p:nvSpPr>
        <p:spPr>
          <a:xfrm>
            <a:off x="4514926" y="652086"/>
            <a:ext cx="4579256" cy="3831818"/>
          </a:xfrm>
          <a:prstGeom prst="rect">
            <a:avLst/>
          </a:prstGeom>
          <a:noFill/>
        </p:spPr>
        <p:txBody>
          <a:bodyPr wrap="square">
            <a:spAutoFit/>
          </a:bodyPr>
          <a:lstStyle/>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Remove Old Forecast Files: </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If checked, removes all forecast outputs that are older than the specified Forecast Age. Requires a valid Forecast Age. </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Make FIST Inputs: </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If checked Flood Inundation Surface </a:t>
            </a:r>
            <a:r>
              <a:rPr lang="en-US" sz="90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Toplogy</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(FIST) </a:t>
            </a:r>
            <a:r>
              <a:rPr lang="en-US" sz="90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geojson</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inputs will be created for the forecast. </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DEM Filter: </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Optional parameter that allows the user to select a DEM in the DEM Directory that will be used in the </a:t>
            </a:r>
            <a:r>
              <a:rPr lang="en-US" sz="90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NenCarta</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run. </a:t>
            </a:r>
          </a:p>
          <a:p>
            <a:pPr marL="95250" rtl="0" fontAlgn="base">
              <a:buFont typeface="+mj-lt"/>
              <a:buAutoNum type="arabicPeriod"/>
            </a:pPr>
            <a:r>
              <a:rPr lang="en-US" sz="900" b="1"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Floodmap</a:t>
            </a: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Mode: </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There are two drop-down options here. The first option is "forecast" which will indicate that the simulation will use the most recent forecast from the streamflow source or the one specified as the forensic forecast. The second option is user that will allow you to model the flood inundation using the User Flow Files you specify. </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User Flow Files: </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text path (with no quotes) to multiple streamflow files that you wish to use for creating flood inundation maps. The stream IDs in these files must correspond to those that are in your stream flowlines. </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Make Curve Files: </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Checking this box indicates that you want ARC to output curve files. </a:t>
            </a:r>
            <a:endParaRPr lang="en-US" sz="900" dirty="0">
              <a:latin typeface="Calibri" panose="020F0502020204030204" pitchFamily="34" charset="0"/>
              <a:ea typeface="Calibri" panose="020F0502020204030204" pitchFamily="34" charset="0"/>
              <a:cs typeface="Calibri" panose="020F0502020204030204" pitchFamily="34" charset="0"/>
            </a:endParaRP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Make Area-Perimeter Database: </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Checking this box indicates that you want ARC to output area-perimeter database files. .</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Make Depth Maps: </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Checking this box indicates that you want your Mapper Method to output depth </a:t>
            </a:r>
            <a:r>
              <a:rPr lang="en-US" sz="90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rasters</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Make Velocity Maps: </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Checking this box indicates that you want your Mapper Method to output velocity </a:t>
            </a:r>
            <a:r>
              <a:rPr lang="en-US" sz="90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rasters</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Make WSE Maps: </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Checking this box indicates that you want your Mapper Method to output water surface elevation </a:t>
            </a:r>
            <a:r>
              <a:rPr lang="en-US" sz="90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rasters</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VDT File Extension: </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selection allows you to specify the output type of your VDT file. The options are text, csv, and parquet files. </a:t>
            </a:r>
          </a:p>
          <a:p>
            <a:pPr marL="95250" rtl="0" fontAlgn="base">
              <a:buFont typeface="+mj-lt"/>
              <a:buAutoNum type="arabicPeriod"/>
            </a:pPr>
            <a:r>
              <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Manning's n Text File: </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Here you can browse to your own Manning's text file that describes the roughness values for the region. These values must align with the ESA </a:t>
            </a:r>
            <a:r>
              <a:rPr lang="en-US" sz="90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WorldCover</a:t>
            </a:r>
            <a:r>
              <a:rPr lang="en-US" sz="9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2021 land cover values. </a:t>
            </a:r>
          </a:p>
        </p:txBody>
      </p:sp>
      <p:pic>
        <p:nvPicPr>
          <p:cNvPr id="6" name="Picture 5">
            <a:extLst>
              <a:ext uri="{FF2B5EF4-FFF2-40B4-BE49-F238E27FC236}">
                <a16:creationId xmlns:a16="http://schemas.microsoft.com/office/drawing/2014/main" id="{C7F71943-2A6D-E17C-7785-B19885FAF3CE}"/>
              </a:ext>
            </a:extLst>
          </p:cNvPr>
          <p:cNvPicPr>
            <a:picLocks noChangeAspect="1"/>
          </p:cNvPicPr>
          <p:nvPr/>
        </p:nvPicPr>
        <p:blipFill>
          <a:blip r:embed="rId3"/>
          <a:stretch>
            <a:fillRect/>
          </a:stretch>
        </p:blipFill>
        <p:spPr>
          <a:xfrm>
            <a:off x="156457" y="618175"/>
            <a:ext cx="3641726" cy="4108817"/>
          </a:xfrm>
          <a:prstGeom prst="rect">
            <a:avLst/>
          </a:prstGeom>
        </p:spPr>
      </p:pic>
      <p:sp>
        <p:nvSpPr>
          <p:cNvPr id="7" name="TextBox 6">
            <a:extLst>
              <a:ext uri="{FF2B5EF4-FFF2-40B4-BE49-F238E27FC236}">
                <a16:creationId xmlns:a16="http://schemas.microsoft.com/office/drawing/2014/main" id="{9B17853C-F680-CFA3-6C47-28A6674FA679}"/>
              </a:ext>
            </a:extLst>
          </p:cNvPr>
          <p:cNvSpPr txBox="1"/>
          <p:nvPr/>
        </p:nvSpPr>
        <p:spPr>
          <a:xfrm>
            <a:off x="6692688" y="4491414"/>
            <a:ext cx="2451312" cy="261610"/>
          </a:xfrm>
          <a:prstGeom prst="rect">
            <a:avLst/>
          </a:prstGeom>
          <a:noFill/>
        </p:spPr>
        <p:txBody>
          <a:bodyPr wrap="none" rtlCol="0">
            <a:spAutoFit/>
          </a:bodyPr>
          <a:lstStyle/>
          <a:p>
            <a:r>
              <a:rPr lang="en-US" sz="1100" b="1" dirty="0">
                <a:latin typeface="Calibri" panose="020F0502020204030204" pitchFamily="34" charset="0"/>
                <a:ea typeface="Calibri" panose="020F0502020204030204" pitchFamily="34" charset="0"/>
                <a:cs typeface="Calibri" panose="020F0502020204030204" pitchFamily="34" charset="0"/>
              </a:rPr>
              <a:t>Note: </a:t>
            </a:r>
            <a:r>
              <a:rPr lang="en-US" sz="1100" dirty="0">
                <a:latin typeface="Calibri" panose="020F0502020204030204" pitchFamily="34" charset="0"/>
                <a:ea typeface="Calibri" panose="020F0502020204030204" pitchFamily="34" charset="0"/>
                <a:cs typeface="Calibri" panose="020F0502020204030204" pitchFamily="34" charset="0"/>
              </a:rPr>
              <a:t>Use the parameters in the image.</a:t>
            </a:r>
          </a:p>
        </p:txBody>
      </p:sp>
    </p:spTree>
    <p:extLst>
      <p:ext uri="{BB962C8B-B14F-4D97-AF65-F5344CB8AC3E}">
        <p14:creationId xmlns:p14="http://schemas.microsoft.com/office/powerpoint/2010/main" val="3720223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E4894BD5-D469-18C5-4CE4-5517567CF28A}"/>
            </a:ext>
          </a:extLst>
        </p:cNvPr>
        <p:cNvGrpSpPr/>
        <p:nvPr/>
      </p:nvGrpSpPr>
      <p:grpSpPr>
        <a:xfrm>
          <a:off x="0" y="0"/>
          <a:ext cx="0" cy="0"/>
          <a:chOff x="0" y="0"/>
          <a:chExt cx="0" cy="0"/>
        </a:xfrm>
      </p:grpSpPr>
      <p:sp>
        <p:nvSpPr>
          <p:cNvPr id="219" name="Google Shape;219;g313d8703dd1_0_0">
            <a:extLst>
              <a:ext uri="{FF2B5EF4-FFF2-40B4-BE49-F238E27FC236}">
                <a16:creationId xmlns:a16="http://schemas.microsoft.com/office/drawing/2014/main" id="{82F51D13-72E2-2A35-68DE-BF5A4285535B}"/>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Let's Get Hands-On with </a:t>
            </a:r>
            <a:r>
              <a:rPr lang="en-US" sz="2000" b="1" dirty="0" err="1">
                <a:solidFill>
                  <a:srgbClr val="3F3F3F"/>
                </a:solidFill>
                <a:latin typeface="Calibri"/>
                <a:ea typeface="Calibri"/>
                <a:cs typeface="Calibri"/>
              </a:rPr>
              <a:t>NenCarta</a:t>
            </a:r>
            <a:r>
              <a:rPr lang="en-US" sz="2000" b="1" dirty="0">
                <a:solidFill>
                  <a:srgbClr val="3F3F3F"/>
                </a:solidFill>
                <a:latin typeface="Calibri"/>
                <a:ea typeface="Calibri"/>
                <a:cs typeface="Calibri"/>
              </a:rPr>
              <a:t>!</a:t>
            </a:r>
            <a:endParaRPr lang="en-US" sz="1200" dirty="0"/>
          </a:p>
        </p:txBody>
      </p:sp>
      <p:sp>
        <p:nvSpPr>
          <p:cNvPr id="10" name="TextBox 9">
            <a:extLst>
              <a:ext uri="{FF2B5EF4-FFF2-40B4-BE49-F238E27FC236}">
                <a16:creationId xmlns:a16="http://schemas.microsoft.com/office/drawing/2014/main" id="{5A65C8CF-9B1E-E05A-C119-B76B1DEFB704}"/>
              </a:ext>
            </a:extLst>
          </p:cNvPr>
          <p:cNvSpPr txBox="1"/>
          <p:nvPr/>
        </p:nvSpPr>
        <p:spPr>
          <a:xfrm>
            <a:off x="3484418" y="652086"/>
            <a:ext cx="5609764" cy="1785104"/>
          </a:xfrm>
          <a:prstGeom prst="rect">
            <a:avLst/>
          </a:prstGeom>
          <a:noFill/>
        </p:spPr>
        <p:txBody>
          <a:bodyPr wrap="square">
            <a:spAutoFit/>
          </a:bodyPr>
          <a:lstStyle/>
          <a:p>
            <a:pPr marL="95250" fontAlgn="base">
              <a:buFont typeface="+mj-lt"/>
              <a:buAutoNum type="arabicPeriod"/>
            </a:pPr>
            <a:r>
              <a:rPr lang="en-US"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Pre-processing/Bathymetry Arguments: </a:t>
            </a:r>
            <a:r>
              <a:rPr lang="en-US" sz="11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These are arguments you can change which pass to ARC and your Mapper Method when performing pre-processing and bathymetry estimation. </a:t>
            </a:r>
            <a:r>
              <a:rPr lang="en-US" sz="1100" dirty="0">
                <a:latin typeface="Calibri" panose="020F0502020204030204" pitchFamily="34" charset="0"/>
                <a:ea typeface="Calibri" panose="020F0502020204030204" pitchFamily="34" charset="0"/>
                <a:cs typeface="Calibri" panose="020F0502020204030204" pitchFamily="34" charset="0"/>
              </a:rPr>
              <a:t>See </a:t>
            </a:r>
            <a:r>
              <a:rPr lang="en-US" sz="1100" dirty="0">
                <a:latin typeface="Calibri" panose="020F0502020204030204" pitchFamily="34" charset="0"/>
                <a:ea typeface="Calibri" panose="020F0502020204030204" pitchFamily="34" charset="0"/>
                <a:cs typeface="Calibri" panose="020F0502020204030204" pitchFamily="34" charset="0"/>
                <a:hlinkClick r:id="rId3"/>
              </a:rPr>
              <a:t>https://github.com/MikeFHS/automated-rating-curve/wiki/ARC-Input-File-Arguments</a:t>
            </a:r>
            <a:r>
              <a:rPr lang="en-US" sz="1100" dirty="0">
                <a:latin typeface="Calibri" panose="020F0502020204030204" pitchFamily="34" charset="0"/>
                <a:ea typeface="Calibri" panose="020F0502020204030204" pitchFamily="34" charset="0"/>
                <a:cs typeface="Calibri" panose="020F0502020204030204" pitchFamily="34" charset="0"/>
              </a:rPr>
              <a:t> and </a:t>
            </a:r>
            <a:r>
              <a:rPr lang="en-US" sz="1100" dirty="0">
                <a:latin typeface="Calibri" panose="020F0502020204030204" pitchFamily="34" charset="0"/>
                <a:ea typeface="Calibri" panose="020F0502020204030204" pitchFamily="34" charset="0"/>
                <a:cs typeface="Calibri" panose="020F0502020204030204" pitchFamily="34" charset="0"/>
                <a:hlinkClick r:id="rId4"/>
              </a:rPr>
              <a:t>https://github.com/MikeFHS/curve2flood/wiki/Curve2Flood-Input-File-Arguments</a:t>
            </a:r>
            <a:r>
              <a:rPr lang="en-US" sz="1100" dirty="0">
                <a:latin typeface="Calibri" panose="020F0502020204030204" pitchFamily="34" charset="0"/>
                <a:ea typeface="Calibri" panose="020F0502020204030204" pitchFamily="34" charset="0"/>
                <a:cs typeface="Calibri" panose="020F0502020204030204" pitchFamily="34" charset="0"/>
              </a:rPr>
              <a:t> for more information on these arguments.</a:t>
            </a:r>
            <a:endParaRPr lang="en-US" sz="11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95250" fontAlgn="base">
              <a:buFont typeface="+mj-lt"/>
              <a:buAutoNum type="arabicPeriod"/>
            </a:pPr>
            <a:r>
              <a:rPr lang="en-US" sz="1100" b="1"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Floodmap</a:t>
            </a:r>
            <a:r>
              <a:rPr lang="en-US"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Arguments: </a:t>
            </a:r>
            <a:r>
              <a:rPr lang="en-US" sz="11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These are arguments you can change which pass to your Mapper Method when performing flood inundation mapping. </a:t>
            </a:r>
            <a:r>
              <a:rPr lang="en-US" sz="1100" dirty="0">
                <a:latin typeface="Calibri" panose="020F0502020204030204" pitchFamily="34" charset="0"/>
                <a:ea typeface="Calibri" panose="020F0502020204030204" pitchFamily="34" charset="0"/>
                <a:cs typeface="Calibri" panose="020F0502020204030204" pitchFamily="34" charset="0"/>
              </a:rPr>
              <a:t>See </a:t>
            </a:r>
            <a:r>
              <a:rPr lang="en-US" sz="1100" dirty="0">
                <a:latin typeface="Calibri" panose="020F0502020204030204" pitchFamily="34" charset="0"/>
                <a:ea typeface="Calibri" panose="020F0502020204030204" pitchFamily="34" charset="0"/>
                <a:cs typeface="Calibri" panose="020F0502020204030204" pitchFamily="34" charset="0"/>
                <a:hlinkClick r:id="rId3"/>
              </a:rPr>
              <a:t>https://github.com/MikeFHS/automated-rating-curve/wiki/ARC-Input-File-Arguments</a:t>
            </a:r>
            <a:r>
              <a:rPr lang="en-US" sz="1100" dirty="0">
                <a:latin typeface="Calibri" panose="020F0502020204030204" pitchFamily="34" charset="0"/>
                <a:ea typeface="Calibri" panose="020F0502020204030204" pitchFamily="34" charset="0"/>
                <a:cs typeface="Calibri" panose="020F0502020204030204" pitchFamily="34" charset="0"/>
              </a:rPr>
              <a:t> and </a:t>
            </a:r>
            <a:r>
              <a:rPr lang="en-US" sz="1100" dirty="0">
                <a:latin typeface="Calibri" panose="020F0502020204030204" pitchFamily="34" charset="0"/>
                <a:ea typeface="Calibri" panose="020F0502020204030204" pitchFamily="34" charset="0"/>
                <a:cs typeface="Calibri" panose="020F0502020204030204" pitchFamily="34" charset="0"/>
                <a:hlinkClick r:id="rId4"/>
              </a:rPr>
              <a:t>https://github.com/MikeFHS/curve2flood/wiki/Curve2Flood-Input-File-Arguments</a:t>
            </a:r>
            <a:r>
              <a:rPr lang="en-US" sz="1100" dirty="0">
                <a:latin typeface="Calibri" panose="020F0502020204030204" pitchFamily="34" charset="0"/>
                <a:ea typeface="Calibri" panose="020F0502020204030204" pitchFamily="34" charset="0"/>
                <a:cs typeface="Calibri" panose="020F0502020204030204" pitchFamily="34" charset="0"/>
              </a:rPr>
              <a:t> for more information on these arguments.</a:t>
            </a:r>
          </a:p>
        </p:txBody>
      </p:sp>
      <p:sp>
        <p:nvSpPr>
          <p:cNvPr id="5" name="TextBox 4">
            <a:extLst>
              <a:ext uri="{FF2B5EF4-FFF2-40B4-BE49-F238E27FC236}">
                <a16:creationId xmlns:a16="http://schemas.microsoft.com/office/drawing/2014/main" id="{05A00EA9-5736-5E58-82ED-3920DBAF10D9}"/>
              </a:ext>
            </a:extLst>
          </p:cNvPr>
          <p:cNvSpPr txBox="1"/>
          <p:nvPr/>
        </p:nvSpPr>
        <p:spPr>
          <a:xfrm>
            <a:off x="6692688" y="4491414"/>
            <a:ext cx="2451312" cy="261610"/>
          </a:xfrm>
          <a:prstGeom prst="rect">
            <a:avLst/>
          </a:prstGeom>
          <a:noFill/>
        </p:spPr>
        <p:txBody>
          <a:bodyPr wrap="none" rtlCol="0">
            <a:spAutoFit/>
          </a:bodyPr>
          <a:lstStyle/>
          <a:p>
            <a:r>
              <a:rPr lang="en-US" sz="1100" b="1" dirty="0">
                <a:latin typeface="Calibri" panose="020F0502020204030204" pitchFamily="34" charset="0"/>
                <a:ea typeface="Calibri" panose="020F0502020204030204" pitchFamily="34" charset="0"/>
                <a:cs typeface="Calibri" panose="020F0502020204030204" pitchFamily="34" charset="0"/>
              </a:rPr>
              <a:t>Note: </a:t>
            </a:r>
            <a:r>
              <a:rPr lang="en-US" sz="1100" dirty="0">
                <a:latin typeface="Calibri" panose="020F0502020204030204" pitchFamily="34" charset="0"/>
                <a:ea typeface="Calibri" panose="020F0502020204030204" pitchFamily="34" charset="0"/>
                <a:cs typeface="Calibri" panose="020F0502020204030204" pitchFamily="34" charset="0"/>
              </a:rPr>
              <a:t>Use the parameters in the image.</a:t>
            </a:r>
          </a:p>
        </p:txBody>
      </p:sp>
      <p:pic>
        <p:nvPicPr>
          <p:cNvPr id="3" name="Picture 2">
            <a:extLst>
              <a:ext uri="{FF2B5EF4-FFF2-40B4-BE49-F238E27FC236}">
                <a16:creationId xmlns:a16="http://schemas.microsoft.com/office/drawing/2014/main" id="{E7DE2460-ECD9-03E1-AA6F-6832E6547AC2}"/>
              </a:ext>
            </a:extLst>
          </p:cNvPr>
          <p:cNvPicPr>
            <a:picLocks noChangeAspect="1"/>
          </p:cNvPicPr>
          <p:nvPr/>
        </p:nvPicPr>
        <p:blipFill>
          <a:blip r:embed="rId5"/>
          <a:stretch>
            <a:fillRect/>
          </a:stretch>
        </p:blipFill>
        <p:spPr>
          <a:xfrm>
            <a:off x="305973" y="755071"/>
            <a:ext cx="2483585" cy="3928679"/>
          </a:xfrm>
          <a:prstGeom prst="rect">
            <a:avLst/>
          </a:prstGeom>
        </p:spPr>
      </p:pic>
    </p:spTree>
    <p:extLst>
      <p:ext uri="{BB962C8B-B14F-4D97-AF65-F5344CB8AC3E}">
        <p14:creationId xmlns:p14="http://schemas.microsoft.com/office/powerpoint/2010/main" val="391667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9F69B658-9F3E-6A2B-358C-21AEEDD6E2F9}"/>
            </a:ext>
          </a:extLst>
        </p:cNvPr>
        <p:cNvGrpSpPr/>
        <p:nvPr/>
      </p:nvGrpSpPr>
      <p:grpSpPr>
        <a:xfrm>
          <a:off x="0" y="0"/>
          <a:ext cx="0" cy="0"/>
          <a:chOff x="0" y="0"/>
          <a:chExt cx="0" cy="0"/>
        </a:xfrm>
      </p:grpSpPr>
      <p:sp>
        <p:nvSpPr>
          <p:cNvPr id="219" name="Google Shape;219;g313d8703dd1_0_0">
            <a:extLst>
              <a:ext uri="{FF2B5EF4-FFF2-40B4-BE49-F238E27FC236}">
                <a16:creationId xmlns:a16="http://schemas.microsoft.com/office/drawing/2014/main" id="{0C8132CF-8932-5C2C-8905-2CAA693B1118}"/>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Let's Get Hands-On with </a:t>
            </a:r>
            <a:r>
              <a:rPr lang="en-US" sz="2000" b="1" dirty="0" err="1">
                <a:solidFill>
                  <a:srgbClr val="3F3F3F"/>
                </a:solidFill>
                <a:latin typeface="Calibri"/>
                <a:ea typeface="Calibri"/>
                <a:cs typeface="Calibri"/>
              </a:rPr>
              <a:t>NenCarta</a:t>
            </a:r>
            <a:r>
              <a:rPr lang="en-US" sz="2000" b="1" dirty="0">
                <a:solidFill>
                  <a:srgbClr val="3F3F3F"/>
                </a:solidFill>
                <a:latin typeface="Calibri"/>
                <a:ea typeface="Calibri"/>
                <a:cs typeface="Calibri"/>
              </a:rPr>
              <a:t>!</a:t>
            </a:r>
            <a:endParaRPr lang="en-US" sz="1200" dirty="0"/>
          </a:p>
        </p:txBody>
      </p:sp>
      <p:sp>
        <p:nvSpPr>
          <p:cNvPr id="10" name="TextBox 9">
            <a:extLst>
              <a:ext uri="{FF2B5EF4-FFF2-40B4-BE49-F238E27FC236}">
                <a16:creationId xmlns:a16="http://schemas.microsoft.com/office/drawing/2014/main" id="{9CD262A9-5B62-B199-80D2-A8BBCCC75FF3}"/>
              </a:ext>
            </a:extLst>
          </p:cNvPr>
          <p:cNvSpPr txBox="1"/>
          <p:nvPr/>
        </p:nvSpPr>
        <p:spPr>
          <a:xfrm>
            <a:off x="4514926" y="652086"/>
            <a:ext cx="4579256" cy="3662541"/>
          </a:xfrm>
          <a:prstGeom prst="rect">
            <a:avLst/>
          </a:prstGeom>
          <a:noFill/>
        </p:spPr>
        <p:txBody>
          <a:bodyPr wrap="square">
            <a:spAutoFit/>
          </a:bodyPr>
          <a:lstStyle/>
          <a:p>
            <a:pPr marL="95250" fontAlgn="base"/>
            <a:r>
              <a:rPr lang="en-US" sz="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Here is what your Test1 folder will contain</a:t>
            </a:r>
          </a:p>
          <a:p>
            <a:pPr marL="95250" fontAlgn="base">
              <a:buFont typeface="+mj-lt"/>
              <a:buAutoNum type="arabicPeriod"/>
            </a:pPr>
            <a:r>
              <a:rPr lang="en-US" sz="800" b="1"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ARC_InputFiles</a:t>
            </a:r>
            <a:r>
              <a:rPr lang="en-US" sz="800" b="1" dirty="0">
                <a:latin typeface="Calibri" panose="020F0502020204030204" pitchFamily="34" charset="0"/>
                <a:ea typeface="Calibri" panose="020F0502020204030204" pitchFamily="34" charset="0"/>
                <a:cs typeface="Calibri" panose="020F0502020204030204" pitchFamily="34" charset="0"/>
              </a:rPr>
              <a:t>: </a:t>
            </a:r>
            <a:r>
              <a:rPr lang="en-US" sz="800" dirty="0">
                <a:latin typeface="Calibri" panose="020F0502020204030204" pitchFamily="34" charset="0"/>
                <a:ea typeface="Calibri" panose="020F0502020204030204" pitchFamily="34" charset="0"/>
                <a:cs typeface="Calibri" panose="020F0502020204030204" pitchFamily="34" charset="0"/>
              </a:rPr>
              <a:t>The ARC and Curve2Flood input files.</a:t>
            </a:r>
            <a:endParaRPr lang="en-US" sz="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95250" fontAlgn="base">
              <a:buFont typeface="+mj-lt"/>
              <a:buAutoNum type="arabicPeriod"/>
            </a:pPr>
            <a:r>
              <a:rPr lang="en-US" sz="800" b="1" dirty="0">
                <a:latin typeface="Calibri" panose="020F0502020204030204" pitchFamily="34" charset="0"/>
                <a:ea typeface="Calibri" panose="020F0502020204030204" pitchFamily="34" charset="0"/>
                <a:cs typeface="Calibri" panose="020F0502020204030204" pitchFamily="34" charset="0"/>
              </a:rPr>
              <a:t>Bathymetry: </a:t>
            </a:r>
            <a:r>
              <a:rPr lang="en-US" sz="800" dirty="0">
                <a:latin typeface="Calibri" panose="020F0502020204030204" pitchFamily="34" charset="0"/>
                <a:ea typeface="Calibri" panose="020F0502020204030204" pitchFamily="34" charset="0"/>
                <a:cs typeface="Calibri" panose="020F0502020204030204" pitchFamily="34" charset="0"/>
              </a:rPr>
              <a:t>The ARC and Curve2Flood output </a:t>
            </a:r>
            <a:r>
              <a:rPr lang="en-US" sz="800" dirty="0" err="1">
                <a:latin typeface="Calibri" panose="020F0502020204030204" pitchFamily="34" charset="0"/>
                <a:ea typeface="Calibri" panose="020F0502020204030204" pitchFamily="34" charset="0"/>
                <a:cs typeface="Calibri" panose="020F0502020204030204" pitchFamily="34" charset="0"/>
              </a:rPr>
              <a:t>rasters</a:t>
            </a:r>
            <a:r>
              <a:rPr lang="en-US" sz="800" dirty="0">
                <a:latin typeface="Calibri" panose="020F0502020204030204" pitchFamily="34" charset="0"/>
                <a:ea typeface="Calibri" panose="020F0502020204030204" pitchFamily="34" charset="0"/>
                <a:cs typeface="Calibri" panose="020F0502020204030204" pitchFamily="34" charset="0"/>
              </a:rPr>
              <a:t>. </a:t>
            </a:r>
            <a:r>
              <a:rPr lang="en-US" sz="800" dirty="0" err="1">
                <a:latin typeface="Calibri" panose="020F0502020204030204" pitchFamily="34" charset="0"/>
                <a:ea typeface="Calibri" panose="020F0502020204030204" pitchFamily="34" charset="0"/>
                <a:cs typeface="Calibri" panose="020F0502020204030204" pitchFamily="34" charset="0"/>
              </a:rPr>
              <a:t>GEOGLOWS_DEM_ARC_Bathy.tif</a:t>
            </a:r>
            <a:r>
              <a:rPr lang="en-US" sz="800" dirty="0">
                <a:latin typeface="Calibri" panose="020F0502020204030204" pitchFamily="34" charset="0"/>
                <a:ea typeface="Calibri" panose="020F0502020204030204" pitchFamily="34" charset="0"/>
                <a:cs typeface="Calibri" panose="020F0502020204030204" pitchFamily="34" charset="0"/>
              </a:rPr>
              <a:t> is the bathymetry output by ARC. </a:t>
            </a:r>
            <a:r>
              <a:rPr lang="en-US" sz="800" dirty="0" err="1">
                <a:latin typeface="Calibri" panose="020F0502020204030204" pitchFamily="34" charset="0"/>
                <a:ea typeface="Calibri" panose="020F0502020204030204" pitchFamily="34" charset="0"/>
                <a:cs typeface="Calibri" panose="020F0502020204030204" pitchFamily="34" charset="0"/>
              </a:rPr>
              <a:t>GEOGLOWS_DEM_FS_Bathy.tif</a:t>
            </a:r>
            <a:r>
              <a:rPr lang="en-US" sz="800" dirty="0">
                <a:latin typeface="Calibri" panose="020F0502020204030204" pitchFamily="34" charset="0"/>
                <a:ea typeface="Calibri" panose="020F0502020204030204" pitchFamily="34" charset="0"/>
                <a:cs typeface="Calibri" panose="020F0502020204030204" pitchFamily="34" charset="0"/>
              </a:rPr>
              <a:t> is the bathymetry added to the DEM as an output from Curve2Flood.</a:t>
            </a:r>
          </a:p>
          <a:p>
            <a:pPr marL="95250" fontAlgn="base">
              <a:buFont typeface="+mj-lt"/>
              <a:buAutoNum type="arabicPeriod"/>
            </a:pPr>
            <a:r>
              <a:rPr lang="en-US" sz="800" b="1" dirty="0">
                <a:latin typeface="Calibri" panose="020F0502020204030204" pitchFamily="34" charset="0"/>
                <a:ea typeface="Calibri" panose="020F0502020204030204" pitchFamily="34" charset="0"/>
                <a:cs typeface="Calibri" panose="020F0502020204030204" pitchFamily="34" charset="0"/>
              </a:rPr>
              <a:t>Consequences: </a:t>
            </a:r>
            <a:r>
              <a:rPr lang="en-US" sz="800" dirty="0">
                <a:latin typeface="Calibri" panose="020F0502020204030204" pitchFamily="34" charset="0"/>
                <a:ea typeface="Calibri" panose="020F0502020204030204" pitchFamily="34" charset="0"/>
                <a:cs typeface="Calibri" panose="020F0502020204030204" pitchFamily="34" charset="0"/>
              </a:rPr>
              <a:t>The directory includes the </a:t>
            </a:r>
            <a:r>
              <a:rPr lang="en-US" sz="800" dirty="0" err="1">
                <a:latin typeface="Calibri" panose="020F0502020204030204" pitchFamily="34" charset="0"/>
                <a:ea typeface="Calibri" panose="020F0502020204030204" pitchFamily="34" charset="0"/>
                <a:cs typeface="Calibri" panose="020F0502020204030204" pitchFamily="34" charset="0"/>
              </a:rPr>
              <a:t>json</a:t>
            </a:r>
            <a:r>
              <a:rPr lang="en-US" sz="800" dirty="0">
                <a:latin typeface="Calibri" panose="020F0502020204030204" pitchFamily="34" charset="0"/>
                <a:ea typeface="Calibri" panose="020F0502020204030204" pitchFamily="34" charset="0"/>
                <a:cs typeface="Calibri" panose="020F0502020204030204" pitchFamily="34" charset="0"/>
              </a:rPr>
              <a:t> input for go-consequences (GEOGLOWS_DEM_ARC_FloodDepth_Forecast_20250214_WGS84_consequences.json) and the </a:t>
            </a:r>
            <a:r>
              <a:rPr lang="en-US" sz="800" dirty="0" err="1">
                <a:latin typeface="Calibri" panose="020F0502020204030204" pitchFamily="34" charset="0"/>
                <a:ea typeface="Calibri" panose="020F0502020204030204" pitchFamily="34" charset="0"/>
                <a:cs typeface="Calibri" panose="020F0502020204030204" pitchFamily="34" charset="0"/>
              </a:rPr>
              <a:t>geopackage</a:t>
            </a:r>
            <a:r>
              <a:rPr lang="en-US" sz="800" dirty="0">
                <a:latin typeface="Calibri" panose="020F0502020204030204" pitchFamily="34" charset="0"/>
                <a:ea typeface="Calibri" panose="020F0502020204030204" pitchFamily="34" charset="0"/>
                <a:cs typeface="Calibri" panose="020F0502020204030204" pitchFamily="34" charset="0"/>
              </a:rPr>
              <a:t> output from go-consequences (GEOGLOWS_DEM_ARC_FloodDepth_Forecast_20250214_WGS84_consequences.gpkg).</a:t>
            </a:r>
          </a:p>
          <a:p>
            <a:pPr marL="95250" fontAlgn="base">
              <a:buFont typeface="+mj-lt"/>
              <a:buAutoNum type="arabicPeriod"/>
            </a:pPr>
            <a:r>
              <a:rPr lang="en-US" sz="800" b="1" dirty="0" err="1">
                <a:latin typeface="Calibri" panose="020F0502020204030204" pitchFamily="34" charset="0"/>
                <a:ea typeface="Calibri" panose="020F0502020204030204" pitchFamily="34" charset="0"/>
                <a:cs typeface="Calibri" panose="020F0502020204030204" pitchFamily="34" charset="0"/>
              </a:rPr>
              <a:t>DEM_Updated</a:t>
            </a:r>
            <a:r>
              <a:rPr lang="en-US" sz="800" b="1" dirty="0">
                <a:latin typeface="Calibri" panose="020F0502020204030204" pitchFamily="34" charset="0"/>
                <a:ea typeface="Calibri" panose="020F0502020204030204" pitchFamily="34" charset="0"/>
                <a:cs typeface="Calibri" panose="020F0502020204030204" pitchFamily="34" charset="0"/>
              </a:rPr>
              <a:t>: </a:t>
            </a:r>
            <a:r>
              <a:rPr lang="en-US" sz="800" dirty="0">
                <a:latin typeface="Calibri" panose="020F0502020204030204" pitchFamily="34" charset="0"/>
                <a:ea typeface="Calibri" panose="020F0502020204030204" pitchFamily="34" charset="0"/>
                <a:cs typeface="Calibri" panose="020F0502020204030204" pitchFamily="34" charset="0"/>
              </a:rPr>
              <a:t>Empty for our purposes.</a:t>
            </a:r>
            <a:endParaRPr lang="en-US" sz="800" b="1" dirty="0">
              <a:latin typeface="Calibri" panose="020F0502020204030204" pitchFamily="34" charset="0"/>
              <a:ea typeface="Calibri" panose="020F0502020204030204" pitchFamily="34" charset="0"/>
              <a:cs typeface="Calibri" panose="020F0502020204030204" pitchFamily="34" charset="0"/>
            </a:endParaRPr>
          </a:p>
          <a:p>
            <a:pPr marL="95250" fontAlgn="base">
              <a:buFont typeface="+mj-lt"/>
              <a:buAutoNum type="arabicPeriod"/>
            </a:pPr>
            <a:r>
              <a:rPr lang="en-US" sz="800" b="1" dirty="0" err="1">
                <a:latin typeface="Calibri" panose="020F0502020204030204" pitchFamily="34" charset="0"/>
                <a:ea typeface="Calibri" panose="020F0502020204030204" pitchFamily="34" charset="0"/>
                <a:cs typeface="Calibri" panose="020F0502020204030204" pitchFamily="34" charset="0"/>
              </a:rPr>
              <a:t>FloodMap</a:t>
            </a:r>
            <a:r>
              <a:rPr lang="en-US" sz="800" b="1" dirty="0">
                <a:latin typeface="Calibri" panose="020F0502020204030204" pitchFamily="34" charset="0"/>
                <a:ea typeface="Calibri" panose="020F0502020204030204" pitchFamily="34" charset="0"/>
                <a:cs typeface="Calibri" panose="020F0502020204030204" pitchFamily="34" charset="0"/>
              </a:rPr>
              <a:t>: </a:t>
            </a:r>
            <a:r>
              <a:rPr lang="en-US" sz="800" dirty="0">
                <a:latin typeface="Calibri" panose="020F0502020204030204" pitchFamily="34" charset="0"/>
                <a:ea typeface="Calibri" panose="020F0502020204030204" pitchFamily="34" charset="0"/>
                <a:cs typeface="Calibri" panose="020F0502020204030204" pitchFamily="34" charset="0"/>
              </a:rPr>
              <a:t>Contains the flood mask used by Curve2Flood to burn ARC bathymetry into the DEM (</a:t>
            </a:r>
            <a:r>
              <a:rPr lang="en-US" sz="800" dirty="0" err="1">
                <a:latin typeface="Calibri" panose="020F0502020204030204" pitchFamily="34" charset="0"/>
                <a:ea typeface="Calibri" panose="020F0502020204030204" pitchFamily="34" charset="0"/>
                <a:cs typeface="Calibri" panose="020F0502020204030204" pitchFamily="34" charset="0"/>
              </a:rPr>
              <a:t>GEOGLOWS_DEM_ARC_Flood_Initial.tif</a:t>
            </a:r>
            <a:r>
              <a:rPr lang="en-US" sz="800" dirty="0">
                <a:latin typeface="Calibri" panose="020F0502020204030204" pitchFamily="34" charset="0"/>
                <a:ea typeface="Calibri" panose="020F0502020204030204" pitchFamily="34" charset="0"/>
                <a:cs typeface="Calibri" panose="020F0502020204030204" pitchFamily="34" charset="0"/>
              </a:rPr>
              <a:t>). Also contains the forecast flood inundation maps. GEOGLOWS_DEM_ARC_Flood_Forecast_20250214.tif is the ensemble flood inundation map. GEOGLOWS_DEM_ARC_Flood_Forecast_20250214.gpkg is a vectorized form of GEOGLOWS_DEM_ARC_Flood_Forecast_20250214.tif. GEOGLOWS_DEM_ARC_FloodDepth_Forecast_20250214.tif is depth grid that represents the maximum depth of the forecast.</a:t>
            </a:r>
          </a:p>
          <a:p>
            <a:pPr marL="95250" fontAlgn="base">
              <a:buFont typeface="+mj-lt"/>
              <a:buAutoNum type="arabicPeriod"/>
            </a:pPr>
            <a:r>
              <a:rPr lang="en-US" sz="800" b="1" dirty="0">
                <a:latin typeface="Calibri" panose="020F0502020204030204" pitchFamily="34" charset="0"/>
                <a:ea typeface="Calibri" panose="020F0502020204030204" pitchFamily="34" charset="0"/>
                <a:cs typeface="Calibri" panose="020F0502020204030204" pitchFamily="34" charset="0"/>
              </a:rPr>
              <a:t>FLOW: </a:t>
            </a:r>
            <a:r>
              <a:rPr lang="en-US" sz="800" dirty="0">
                <a:latin typeface="Calibri" panose="020F0502020204030204" pitchFamily="34" charset="0"/>
                <a:ea typeface="Calibri" panose="020F0502020204030204" pitchFamily="34" charset="0"/>
                <a:cs typeface="Calibri" panose="020F0502020204030204" pitchFamily="34" charset="0"/>
              </a:rPr>
              <a:t>The reanalysis and forecast streamflow we used in ARC and Curve2Flood to create inputs and forecast flood inundation maps. </a:t>
            </a:r>
          </a:p>
          <a:p>
            <a:pPr marL="95250" fontAlgn="base">
              <a:buFont typeface="+mj-lt"/>
              <a:buAutoNum type="arabicPeriod"/>
            </a:pPr>
            <a:r>
              <a:rPr lang="en-US" sz="800" b="1" dirty="0" err="1">
                <a:latin typeface="Calibri" panose="020F0502020204030204" pitchFamily="34" charset="0"/>
                <a:ea typeface="Calibri" panose="020F0502020204030204" pitchFamily="34" charset="0"/>
                <a:cs typeface="Calibri" panose="020F0502020204030204" pitchFamily="34" charset="0"/>
              </a:rPr>
              <a:t>FlowDirection</a:t>
            </a:r>
            <a:r>
              <a:rPr lang="en-US" sz="800" b="1" dirty="0">
                <a:latin typeface="Calibri" panose="020F0502020204030204" pitchFamily="34" charset="0"/>
                <a:ea typeface="Calibri" panose="020F0502020204030204" pitchFamily="34" charset="0"/>
                <a:cs typeface="Calibri" panose="020F0502020204030204" pitchFamily="34" charset="0"/>
              </a:rPr>
              <a:t>: </a:t>
            </a:r>
            <a:r>
              <a:rPr lang="en-US" sz="800" dirty="0">
                <a:latin typeface="Calibri" panose="020F0502020204030204" pitchFamily="34" charset="0"/>
                <a:ea typeface="Calibri" panose="020F0502020204030204" pitchFamily="34" charset="0"/>
                <a:cs typeface="Calibri" panose="020F0502020204030204" pitchFamily="34" charset="0"/>
              </a:rPr>
              <a:t>These are the Whitebox tools outputs that were used to conflate the GEOGLOWS network with the DEM. </a:t>
            </a:r>
            <a:r>
              <a:rPr lang="en-US" sz="800" dirty="0" err="1">
                <a:latin typeface="Calibri" panose="020F0502020204030204" pitchFamily="34" charset="0"/>
                <a:ea typeface="Calibri" panose="020F0502020204030204" pitchFamily="34" charset="0"/>
                <a:cs typeface="Calibri" panose="020F0502020204030204" pitchFamily="34" charset="0"/>
              </a:rPr>
              <a:t>DEM_flowdir.tif</a:t>
            </a:r>
            <a:r>
              <a:rPr lang="en-US" sz="800" dirty="0">
                <a:latin typeface="Calibri" panose="020F0502020204030204" pitchFamily="34" charset="0"/>
                <a:ea typeface="Calibri" panose="020F0502020204030204" pitchFamily="34" charset="0"/>
                <a:cs typeface="Calibri" panose="020F0502020204030204" pitchFamily="34" charset="0"/>
              </a:rPr>
              <a:t> is the flow direction raster used by </a:t>
            </a:r>
            <a:r>
              <a:rPr lang="en-US" sz="800" dirty="0" err="1">
                <a:latin typeface="Calibri" panose="020F0502020204030204" pitchFamily="34" charset="0"/>
                <a:ea typeface="Calibri" panose="020F0502020204030204" pitchFamily="34" charset="0"/>
                <a:cs typeface="Calibri" panose="020F0502020204030204" pitchFamily="34" charset="0"/>
              </a:rPr>
              <a:t>FLDPLNpy</a:t>
            </a:r>
            <a:r>
              <a:rPr lang="en-US" sz="800" dirty="0">
                <a:latin typeface="Calibri" panose="020F0502020204030204" pitchFamily="34" charset="0"/>
                <a:ea typeface="Calibri" panose="020F0502020204030204" pitchFamily="34" charset="0"/>
                <a:cs typeface="Calibri" panose="020F0502020204030204" pitchFamily="34" charset="0"/>
              </a:rPr>
              <a:t> to map flood inundation. </a:t>
            </a:r>
            <a:endParaRPr lang="en-US" sz="800" b="1" dirty="0">
              <a:latin typeface="Calibri" panose="020F0502020204030204" pitchFamily="34" charset="0"/>
              <a:ea typeface="Calibri" panose="020F0502020204030204" pitchFamily="34" charset="0"/>
              <a:cs typeface="Calibri" panose="020F0502020204030204" pitchFamily="34" charset="0"/>
            </a:endParaRPr>
          </a:p>
          <a:p>
            <a:pPr marL="95250" fontAlgn="base">
              <a:buFont typeface="+mj-lt"/>
              <a:buAutoNum type="arabicPeriod"/>
            </a:pPr>
            <a:r>
              <a:rPr lang="en-US" sz="800" b="1" dirty="0">
                <a:latin typeface="Calibri" panose="020F0502020204030204" pitchFamily="34" charset="0"/>
                <a:ea typeface="Calibri" panose="020F0502020204030204" pitchFamily="34" charset="0"/>
                <a:cs typeface="Calibri" panose="020F0502020204030204" pitchFamily="34" charset="0"/>
              </a:rPr>
              <a:t>LAND: </a:t>
            </a:r>
            <a:r>
              <a:rPr lang="en-US" sz="800" dirty="0">
                <a:latin typeface="Calibri" panose="020F0502020204030204" pitchFamily="34" charset="0"/>
                <a:ea typeface="Calibri" panose="020F0502020204030204" pitchFamily="34" charset="0"/>
                <a:cs typeface="Calibri" panose="020F0502020204030204" pitchFamily="34" charset="0"/>
              </a:rPr>
              <a:t>The input land cover raster and Manning’s roughness used by ARC and Curve2Flood.</a:t>
            </a:r>
          </a:p>
          <a:p>
            <a:pPr marL="95250" fontAlgn="base">
              <a:buFont typeface="+mj-lt"/>
              <a:buAutoNum type="arabicPeriod"/>
            </a:pPr>
            <a:r>
              <a:rPr lang="en-US" sz="800" b="1" dirty="0">
                <a:latin typeface="Calibri" panose="020F0502020204030204" pitchFamily="34" charset="0"/>
                <a:ea typeface="Calibri" panose="020F0502020204030204" pitchFamily="34" charset="0"/>
                <a:cs typeface="Calibri" panose="020F0502020204030204" pitchFamily="34" charset="0"/>
              </a:rPr>
              <a:t>STRM: </a:t>
            </a:r>
            <a:r>
              <a:rPr lang="en-US" sz="800" dirty="0">
                <a:latin typeface="Calibri" panose="020F0502020204030204" pitchFamily="34" charset="0"/>
                <a:ea typeface="Calibri" panose="020F0502020204030204" pitchFamily="34" charset="0"/>
                <a:cs typeface="Calibri" panose="020F0502020204030204" pitchFamily="34" charset="0"/>
              </a:rPr>
              <a:t>The stream raster used as input for ARC and Curve2Flood (</a:t>
            </a:r>
            <a:r>
              <a:rPr lang="en-US" sz="800" dirty="0" err="1">
                <a:latin typeface="Calibri" panose="020F0502020204030204" pitchFamily="34" charset="0"/>
                <a:ea typeface="Calibri" panose="020F0502020204030204" pitchFamily="34" charset="0"/>
                <a:cs typeface="Calibri" panose="020F0502020204030204" pitchFamily="34" charset="0"/>
              </a:rPr>
              <a:t>GEOGLOWS_DEM_STRM_Raster_Clean.tif</a:t>
            </a:r>
            <a:r>
              <a:rPr lang="en-US" sz="800" dirty="0">
                <a:latin typeface="Calibri" panose="020F0502020204030204" pitchFamily="34" charset="0"/>
                <a:ea typeface="Calibri" panose="020F0502020204030204" pitchFamily="34" charset="0"/>
                <a:cs typeface="Calibri" panose="020F0502020204030204" pitchFamily="34" charset="0"/>
              </a:rPr>
              <a:t>), along with the original stream network (</a:t>
            </a:r>
            <a:r>
              <a:rPr lang="en-US" sz="800" dirty="0" err="1">
                <a:latin typeface="Calibri" panose="020F0502020204030204" pitchFamily="34" charset="0"/>
                <a:ea typeface="Calibri" panose="020F0502020204030204" pitchFamily="34" charset="0"/>
                <a:cs typeface="Calibri" panose="020F0502020204030204" pitchFamily="34" charset="0"/>
              </a:rPr>
              <a:t>GEOGLOWS_DEM_StrmShp.gpkg</a:t>
            </a:r>
            <a:r>
              <a:rPr lang="en-US" sz="800" dirty="0">
                <a:latin typeface="Calibri" panose="020F0502020204030204" pitchFamily="34" charset="0"/>
                <a:ea typeface="Calibri" panose="020F0502020204030204" pitchFamily="34" charset="0"/>
                <a:cs typeface="Calibri" panose="020F0502020204030204" pitchFamily="34" charset="0"/>
              </a:rPr>
              <a:t>) and the modified stream network (</a:t>
            </a:r>
            <a:r>
              <a:rPr lang="en-US" sz="800" dirty="0" err="1">
                <a:latin typeface="Calibri" panose="020F0502020204030204" pitchFamily="34" charset="0"/>
                <a:ea typeface="Calibri" panose="020F0502020204030204" pitchFamily="34" charset="0"/>
                <a:cs typeface="Calibri" panose="020F0502020204030204" pitchFamily="34" charset="0"/>
              </a:rPr>
              <a:t>DEM_flowlines_matched.gpkg</a:t>
            </a:r>
            <a:r>
              <a:rPr lang="en-US" sz="800" dirty="0">
                <a:latin typeface="Calibri" panose="020F0502020204030204" pitchFamily="34" charset="0"/>
                <a:ea typeface="Calibri" panose="020F0502020204030204" pitchFamily="34" charset="0"/>
                <a:cs typeface="Calibri" panose="020F0502020204030204" pitchFamily="34" charset="0"/>
              </a:rPr>
              <a:t>).</a:t>
            </a:r>
          </a:p>
          <a:p>
            <a:pPr marL="95250" fontAlgn="base">
              <a:buFont typeface="+mj-lt"/>
              <a:buAutoNum type="arabicPeriod"/>
            </a:pPr>
            <a:r>
              <a:rPr lang="en-US" sz="800" b="1" dirty="0">
                <a:latin typeface="Calibri" panose="020F0502020204030204" pitchFamily="34" charset="0"/>
                <a:ea typeface="Calibri" panose="020F0502020204030204" pitchFamily="34" charset="0"/>
                <a:cs typeface="Calibri" panose="020F0502020204030204" pitchFamily="34" charset="0"/>
              </a:rPr>
              <a:t>VDT: </a:t>
            </a:r>
            <a:r>
              <a:rPr lang="en-US" sz="800" dirty="0">
                <a:latin typeface="Calibri" panose="020F0502020204030204" pitchFamily="34" charset="0"/>
                <a:ea typeface="Calibri" panose="020F0502020204030204" pitchFamily="34" charset="0"/>
                <a:cs typeface="Calibri" panose="020F0502020204030204" pitchFamily="34" charset="0"/>
              </a:rPr>
              <a:t>The rating curve (GEOGLOWS_DEM_CurveFile_Bathy.csv) and velocity, depth, top-width (VDT) database (GEOGLOWS_DEM_VDT_Database_Bathy.txt) output by ARC used by Curve2Flood to perform flood inundation mapping. We used the VDT database in this instance. </a:t>
            </a:r>
          </a:p>
        </p:txBody>
      </p:sp>
      <p:pic>
        <p:nvPicPr>
          <p:cNvPr id="7" name="Picture 6">
            <a:extLst>
              <a:ext uri="{FF2B5EF4-FFF2-40B4-BE49-F238E27FC236}">
                <a16:creationId xmlns:a16="http://schemas.microsoft.com/office/drawing/2014/main" id="{E2606C8C-0C04-90D2-2637-CCB8F3487F17}"/>
              </a:ext>
            </a:extLst>
          </p:cNvPr>
          <p:cNvPicPr>
            <a:picLocks noChangeAspect="1"/>
          </p:cNvPicPr>
          <p:nvPr/>
        </p:nvPicPr>
        <p:blipFill>
          <a:blip r:embed="rId3"/>
          <a:stretch>
            <a:fillRect/>
          </a:stretch>
        </p:blipFill>
        <p:spPr>
          <a:xfrm>
            <a:off x="49818" y="910732"/>
            <a:ext cx="4358481" cy="2490560"/>
          </a:xfrm>
          <a:prstGeom prst="rect">
            <a:avLst/>
          </a:prstGeom>
        </p:spPr>
      </p:pic>
    </p:spTree>
    <p:extLst>
      <p:ext uri="{BB962C8B-B14F-4D97-AF65-F5344CB8AC3E}">
        <p14:creationId xmlns:p14="http://schemas.microsoft.com/office/powerpoint/2010/main" val="2304156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CCA8AEEF-D956-9BBA-D74A-2A95D30FD6D4}"/>
            </a:ext>
          </a:extLst>
        </p:cNvPr>
        <p:cNvGrpSpPr/>
        <p:nvPr/>
      </p:nvGrpSpPr>
      <p:grpSpPr>
        <a:xfrm>
          <a:off x="0" y="0"/>
          <a:ext cx="0" cy="0"/>
          <a:chOff x="0" y="0"/>
          <a:chExt cx="0" cy="0"/>
        </a:xfrm>
      </p:grpSpPr>
      <p:sp>
        <p:nvSpPr>
          <p:cNvPr id="219" name="Google Shape;219;g313d8703dd1_0_0">
            <a:extLst>
              <a:ext uri="{FF2B5EF4-FFF2-40B4-BE49-F238E27FC236}">
                <a16:creationId xmlns:a16="http://schemas.microsoft.com/office/drawing/2014/main" id="{4E846DC4-E86C-40FC-81BB-CAE296057480}"/>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Let's Get Hands-On with </a:t>
            </a:r>
            <a:r>
              <a:rPr lang="en-US" sz="2000" b="1" dirty="0" err="1">
                <a:solidFill>
                  <a:srgbClr val="3F3F3F"/>
                </a:solidFill>
                <a:latin typeface="Calibri"/>
                <a:ea typeface="Calibri"/>
                <a:cs typeface="Calibri"/>
              </a:rPr>
              <a:t>NenCarta</a:t>
            </a:r>
            <a:r>
              <a:rPr lang="en-US" sz="2000" b="1" dirty="0">
                <a:solidFill>
                  <a:srgbClr val="3F3F3F"/>
                </a:solidFill>
                <a:latin typeface="Calibri"/>
                <a:ea typeface="Calibri"/>
                <a:cs typeface="Calibri"/>
              </a:rPr>
              <a:t>!</a:t>
            </a:r>
            <a:endParaRPr lang="en-US" sz="1200" dirty="0"/>
          </a:p>
        </p:txBody>
      </p:sp>
      <p:sp>
        <p:nvSpPr>
          <p:cNvPr id="10" name="TextBox 9">
            <a:extLst>
              <a:ext uri="{FF2B5EF4-FFF2-40B4-BE49-F238E27FC236}">
                <a16:creationId xmlns:a16="http://schemas.microsoft.com/office/drawing/2014/main" id="{257E3135-4225-5683-599B-77C66B6A7713}"/>
              </a:ext>
            </a:extLst>
          </p:cNvPr>
          <p:cNvSpPr txBox="1"/>
          <p:nvPr/>
        </p:nvSpPr>
        <p:spPr>
          <a:xfrm>
            <a:off x="263900" y="652086"/>
            <a:ext cx="8616200" cy="261610"/>
          </a:xfrm>
          <a:prstGeom prst="rect">
            <a:avLst/>
          </a:prstGeom>
          <a:noFill/>
        </p:spPr>
        <p:txBody>
          <a:bodyPr wrap="square">
            <a:spAutoFit/>
          </a:bodyPr>
          <a:lstStyle/>
          <a:p>
            <a:pPr marL="95250" algn="ctr" fontAlgn="base"/>
            <a:r>
              <a:rPr lang="en-US" sz="11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How does your flood map and consequences look? Open them in your preferred GIS software (QGIS, Arc Pro) and take a look!</a:t>
            </a:r>
            <a:endParaRPr lang="en-US" sz="1100"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AE222DAD-34F9-29CF-DCC7-72CF0853A02C}"/>
              </a:ext>
            </a:extLst>
          </p:cNvPr>
          <p:cNvPicPr>
            <a:picLocks noChangeAspect="1"/>
          </p:cNvPicPr>
          <p:nvPr/>
        </p:nvPicPr>
        <p:blipFill>
          <a:blip r:embed="rId3"/>
          <a:stretch>
            <a:fillRect/>
          </a:stretch>
        </p:blipFill>
        <p:spPr>
          <a:xfrm>
            <a:off x="2276480" y="1108356"/>
            <a:ext cx="4591039" cy="2926788"/>
          </a:xfrm>
          <a:prstGeom prst="rect">
            <a:avLst/>
          </a:prstGeom>
        </p:spPr>
      </p:pic>
    </p:spTree>
    <p:extLst>
      <p:ext uri="{BB962C8B-B14F-4D97-AF65-F5344CB8AC3E}">
        <p14:creationId xmlns:p14="http://schemas.microsoft.com/office/powerpoint/2010/main" val="3067933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8D69F56E-ABF6-E369-D5E5-8078C5CF66DF}"/>
            </a:ext>
          </a:extLst>
        </p:cNvPr>
        <p:cNvGrpSpPr/>
        <p:nvPr/>
      </p:nvGrpSpPr>
      <p:grpSpPr>
        <a:xfrm>
          <a:off x="0" y="0"/>
          <a:ext cx="0" cy="0"/>
          <a:chOff x="0" y="0"/>
          <a:chExt cx="0" cy="0"/>
        </a:xfrm>
      </p:grpSpPr>
      <p:sp>
        <p:nvSpPr>
          <p:cNvPr id="219" name="Google Shape;219;g313d8703dd1_0_0">
            <a:extLst>
              <a:ext uri="{FF2B5EF4-FFF2-40B4-BE49-F238E27FC236}">
                <a16:creationId xmlns:a16="http://schemas.microsoft.com/office/drawing/2014/main" id="{AEBF569B-F6F3-03C2-F2E7-23684086C377}"/>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Visualization Considerations</a:t>
            </a:r>
            <a:endParaRPr lang="en-US" sz="1200" dirty="0"/>
          </a:p>
        </p:txBody>
      </p:sp>
      <p:sp>
        <p:nvSpPr>
          <p:cNvPr id="10" name="TextBox 9">
            <a:extLst>
              <a:ext uri="{FF2B5EF4-FFF2-40B4-BE49-F238E27FC236}">
                <a16:creationId xmlns:a16="http://schemas.microsoft.com/office/drawing/2014/main" id="{62C07D07-A1F7-580F-931B-CDAF61227E5C}"/>
              </a:ext>
            </a:extLst>
          </p:cNvPr>
          <p:cNvSpPr txBox="1"/>
          <p:nvPr/>
        </p:nvSpPr>
        <p:spPr>
          <a:xfrm>
            <a:off x="263900" y="652086"/>
            <a:ext cx="3497609" cy="1615827"/>
          </a:xfrm>
          <a:prstGeom prst="rect">
            <a:avLst/>
          </a:prstGeom>
          <a:noFill/>
        </p:spPr>
        <p:txBody>
          <a:bodyPr wrap="square">
            <a:spAutoFit/>
          </a:bodyPr>
          <a:lstStyle/>
          <a:p>
            <a:pPr marL="266700" indent="-171450" fontAlgn="base">
              <a:buFont typeface="Arial" panose="020B0604020202020204" pitchFamily="34" charset="0"/>
              <a:buChar char="•"/>
            </a:pPr>
            <a:r>
              <a:rPr lang="en-US" sz="1100" dirty="0">
                <a:latin typeface="Calibri" panose="020F0502020204030204" pitchFamily="34" charset="0"/>
                <a:ea typeface="Calibri" panose="020F0502020204030204" pitchFamily="34" charset="0"/>
                <a:cs typeface="Calibri" panose="020F0502020204030204" pitchFamily="34" charset="0"/>
              </a:rPr>
              <a:t>A</a:t>
            </a:r>
            <a:r>
              <a:rPr lang="en-US" sz="11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ccording to best practice, we would recommend not using the flood impact forecast in its raw format but, instead, transforming it into a more user-friendly artifact. Something like the table or infographic here would be a better summary </a:t>
            </a:r>
            <a:r>
              <a:rPr lang="en-US" sz="1100" dirty="0">
                <a:latin typeface="Calibri" panose="020F0502020204030204" pitchFamily="34" charset="0"/>
                <a:ea typeface="Calibri" panose="020F0502020204030204" pitchFamily="34" charset="0"/>
                <a:cs typeface="Calibri" panose="020F0502020204030204" pitchFamily="34" charset="0"/>
              </a:rPr>
              <a:t>and </a:t>
            </a:r>
            <a:r>
              <a:rPr lang="en-US" sz="11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visualization.</a:t>
            </a:r>
          </a:p>
          <a:p>
            <a:pPr marL="266700" indent="-171450" fontAlgn="base">
              <a:buFont typeface="Arial" panose="020B0604020202020204" pitchFamily="34" charset="0"/>
              <a:buChar char="•"/>
            </a:pPr>
            <a:r>
              <a:rPr lang="en-US" sz="1100" dirty="0">
                <a:latin typeface="Calibri" panose="020F0502020204030204" pitchFamily="34" charset="0"/>
                <a:ea typeface="Calibri" panose="020F0502020204030204" pitchFamily="34" charset="0"/>
                <a:cs typeface="Calibri" panose="020F0502020204030204" pitchFamily="34" charset="0"/>
              </a:rPr>
              <a:t>What are your thoughts on how visualizations of the flood impact forecast could occur? Feel free to share or demonstrate your thoughts with the outputs of our test simulation.</a:t>
            </a:r>
          </a:p>
        </p:txBody>
      </p:sp>
      <p:pic>
        <p:nvPicPr>
          <p:cNvPr id="4" name="Picture 3">
            <a:extLst>
              <a:ext uri="{FF2B5EF4-FFF2-40B4-BE49-F238E27FC236}">
                <a16:creationId xmlns:a16="http://schemas.microsoft.com/office/drawing/2014/main" id="{D055994C-55B7-FE9C-761D-C6DF47D13550}"/>
              </a:ext>
            </a:extLst>
          </p:cNvPr>
          <p:cNvPicPr>
            <a:picLocks noChangeAspect="1"/>
          </p:cNvPicPr>
          <p:nvPr/>
        </p:nvPicPr>
        <p:blipFill>
          <a:blip r:embed="rId3"/>
          <a:stretch>
            <a:fillRect/>
          </a:stretch>
        </p:blipFill>
        <p:spPr>
          <a:xfrm>
            <a:off x="1101436" y="2500141"/>
            <a:ext cx="3865591" cy="2208910"/>
          </a:xfrm>
          <a:prstGeom prst="rect">
            <a:avLst/>
          </a:prstGeom>
        </p:spPr>
      </p:pic>
      <p:pic>
        <p:nvPicPr>
          <p:cNvPr id="6" name="Picture 5">
            <a:extLst>
              <a:ext uri="{FF2B5EF4-FFF2-40B4-BE49-F238E27FC236}">
                <a16:creationId xmlns:a16="http://schemas.microsoft.com/office/drawing/2014/main" id="{F3E53191-ED8A-8763-CF78-6854B9C225E0}"/>
              </a:ext>
            </a:extLst>
          </p:cNvPr>
          <p:cNvPicPr>
            <a:picLocks noChangeAspect="1"/>
          </p:cNvPicPr>
          <p:nvPr/>
        </p:nvPicPr>
        <p:blipFill>
          <a:blip r:embed="rId4"/>
          <a:stretch>
            <a:fillRect/>
          </a:stretch>
        </p:blipFill>
        <p:spPr>
          <a:xfrm>
            <a:off x="4967027" y="652086"/>
            <a:ext cx="4003718" cy="2783389"/>
          </a:xfrm>
          <a:prstGeom prst="rect">
            <a:avLst/>
          </a:prstGeom>
        </p:spPr>
      </p:pic>
      <p:sp>
        <p:nvSpPr>
          <p:cNvPr id="7" name="TextBox 6">
            <a:extLst>
              <a:ext uri="{FF2B5EF4-FFF2-40B4-BE49-F238E27FC236}">
                <a16:creationId xmlns:a16="http://schemas.microsoft.com/office/drawing/2014/main" id="{8CB2073D-D60A-7071-E763-1BD994C1F444}"/>
              </a:ext>
            </a:extLst>
          </p:cNvPr>
          <p:cNvSpPr txBox="1"/>
          <p:nvPr/>
        </p:nvSpPr>
        <p:spPr>
          <a:xfrm>
            <a:off x="5126845" y="3687542"/>
            <a:ext cx="3497609" cy="769441"/>
          </a:xfrm>
          <a:prstGeom prst="rect">
            <a:avLst/>
          </a:prstGeom>
          <a:noFill/>
        </p:spPr>
        <p:txBody>
          <a:bodyPr wrap="square">
            <a:spAutoFit/>
          </a:bodyPr>
          <a:lstStyle/>
          <a:p>
            <a:pPr marL="95250" algn="ctr" fontAlgn="base"/>
            <a:r>
              <a:rPr lang="en-US" sz="1100" dirty="0">
                <a:latin typeface="Calibri" panose="020F0502020204030204" pitchFamily="34" charset="0"/>
                <a:ea typeface="Calibri" panose="020F0502020204030204" pitchFamily="34" charset="0"/>
                <a:cs typeface="Calibri" panose="020F0502020204030204" pitchFamily="34" charset="0"/>
              </a:rPr>
              <a:t>These are test visualizations and summaries of the previously demonstrated Wendy’s example that the University of Minnesota developed as suggestions for visualizing a locations individual flood damages.</a:t>
            </a:r>
          </a:p>
        </p:txBody>
      </p:sp>
    </p:spTree>
    <p:extLst>
      <p:ext uri="{BB962C8B-B14F-4D97-AF65-F5344CB8AC3E}">
        <p14:creationId xmlns:p14="http://schemas.microsoft.com/office/powerpoint/2010/main" val="1722746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7CD153CD-B515-4CB5-0929-82958F10F04A}"/>
            </a:ext>
          </a:extLst>
        </p:cNvPr>
        <p:cNvGrpSpPr/>
        <p:nvPr/>
      </p:nvGrpSpPr>
      <p:grpSpPr>
        <a:xfrm>
          <a:off x="0" y="0"/>
          <a:ext cx="0" cy="0"/>
          <a:chOff x="0" y="0"/>
          <a:chExt cx="0" cy="0"/>
        </a:xfrm>
      </p:grpSpPr>
      <p:sp>
        <p:nvSpPr>
          <p:cNvPr id="219" name="Google Shape;219;g313d8703dd1_0_0">
            <a:extLst>
              <a:ext uri="{FF2B5EF4-FFF2-40B4-BE49-F238E27FC236}">
                <a16:creationId xmlns:a16="http://schemas.microsoft.com/office/drawing/2014/main" id="{4740262A-8A77-75CB-83F8-87F83355C0A5}"/>
              </a:ext>
            </a:extLst>
          </p:cNvPr>
          <p:cNvSpPr/>
          <p:nvPr/>
        </p:nvSpPr>
        <p:spPr>
          <a:xfrm>
            <a:off x="1" y="-10025"/>
            <a:ext cx="9144000" cy="628200"/>
          </a:xfrm>
          <a:prstGeom prst="rect">
            <a:avLst/>
          </a:prstGeom>
          <a:solidFill>
            <a:schemeClr val="accent1"/>
          </a:solidFill>
          <a:ln w="15875" cap="flat" cmpd="sng">
            <a:solidFill>
              <a:srgbClr val="0B4960"/>
            </a:solidFill>
            <a:prstDash val="solid"/>
            <a:round/>
            <a:headEnd type="none" w="sm" len="sm"/>
            <a:tailEnd type="none" w="sm" len="sm"/>
          </a:ln>
        </p:spPr>
        <p:txBody>
          <a:bodyPr spcFirstLastPara="1" wrap="square" lIns="91425" tIns="45700" rIns="91425" bIns="45700" anchor="ctr" anchorCtr="0">
            <a:noAutofit/>
          </a:bodyPr>
          <a:lstStyle/>
          <a:p>
            <a:pPr lvl="0" algn="ctr">
              <a:buSzPts val="2200"/>
            </a:pPr>
            <a:r>
              <a:rPr lang="en-US" sz="2000" b="1" dirty="0">
                <a:solidFill>
                  <a:srgbClr val="3F3F3F"/>
                </a:solidFill>
                <a:latin typeface="Calibri"/>
                <a:ea typeface="Calibri"/>
                <a:cs typeface="Calibri"/>
              </a:rPr>
              <a:t>Feedback Survey</a:t>
            </a:r>
            <a:endParaRPr lang="en-US" sz="1200" dirty="0"/>
          </a:p>
        </p:txBody>
      </p:sp>
      <p:sp>
        <p:nvSpPr>
          <p:cNvPr id="3" name="TextBox 2">
            <a:extLst>
              <a:ext uri="{FF2B5EF4-FFF2-40B4-BE49-F238E27FC236}">
                <a16:creationId xmlns:a16="http://schemas.microsoft.com/office/drawing/2014/main" id="{99D64300-F949-7440-C073-998C533A1504}"/>
              </a:ext>
            </a:extLst>
          </p:cNvPr>
          <p:cNvSpPr txBox="1"/>
          <p:nvPr/>
        </p:nvSpPr>
        <p:spPr>
          <a:xfrm>
            <a:off x="287483" y="1391565"/>
            <a:ext cx="4578926" cy="2031325"/>
          </a:xfrm>
          <a:prstGeom prst="rect">
            <a:avLst/>
          </a:prstGeom>
          <a:noFill/>
        </p:spPr>
        <p:txBody>
          <a:bodyPr wrap="square">
            <a:spAutoFit/>
          </a:bodyPr>
          <a:lstStyle/>
          <a:p>
            <a:r>
              <a:rPr lang="en-US" dirty="0"/>
              <a:t>The questions should help us gauge you envision using this product and </a:t>
            </a:r>
            <a:r>
              <a:rPr lang="en-US"/>
              <a:t>how you </a:t>
            </a:r>
            <a:r>
              <a:rPr lang="en-US" dirty="0"/>
              <a:t>understand it. </a:t>
            </a:r>
          </a:p>
          <a:p>
            <a:endParaRPr lang="en-US" dirty="0"/>
          </a:p>
          <a:p>
            <a:r>
              <a:rPr lang="en-US" dirty="0"/>
              <a:t>The survey should take </a:t>
            </a:r>
            <a:r>
              <a:rPr lang="en-US" b="1" dirty="0"/>
              <a:t>2-3 minutes </a:t>
            </a:r>
            <a:r>
              <a:rPr lang="en-US" dirty="0"/>
              <a:t>to fill out and is </a:t>
            </a:r>
            <a:r>
              <a:rPr lang="en-US" b="1" dirty="0"/>
              <a:t>anonymous</a:t>
            </a:r>
            <a:r>
              <a:rPr lang="en-US" dirty="0"/>
              <a:t>.</a:t>
            </a:r>
          </a:p>
          <a:p>
            <a:endParaRPr lang="en-US" dirty="0"/>
          </a:p>
          <a:p>
            <a:r>
              <a:rPr lang="en-US" dirty="0"/>
              <a:t>Link to survey: </a:t>
            </a:r>
            <a:r>
              <a:rPr lang="en-US" dirty="0">
                <a:hlinkClick r:id="rId3"/>
              </a:rPr>
              <a:t>https://docs.google.com/forms/d/1GX0mXSZ9N5PsDBP7aM6tvfhVm_5HMh-hycz-QNSAkFw/edit</a:t>
            </a:r>
            <a:r>
              <a:rPr lang="en-US" dirty="0"/>
              <a:t> </a:t>
            </a:r>
          </a:p>
        </p:txBody>
      </p:sp>
      <p:pic>
        <p:nvPicPr>
          <p:cNvPr id="8" name="Picture 7">
            <a:extLst>
              <a:ext uri="{FF2B5EF4-FFF2-40B4-BE49-F238E27FC236}">
                <a16:creationId xmlns:a16="http://schemas.microsoft.com/office/drawing/2014/main" id="{865C431F-BE2D-258F-ED0A-69EE157DF113}"/>
              </a:ext>
            </a:extLst>
          </p:cNvPr>
          <p:cNvPicPr>
            <a:picLocks noChangeAspect="1"/>
          </p:cNvPicPr>
          <p:nvPr/>
        </p:nvPicPr>
        <p:blipFill>
          <a:blip r:embed="rId4"/>
          <a:stretch>
            <a:fillRect/>
          </a:stretch>
        </p:blipFill>
        <p:spPr>
          <a:xfrm>
            <a:off x="4919989" y="694375"/>
            <a:ext cx="4153113" cy="4051508"/>
          </a:xfrm>
          <a:prstGeom prst="rect">
            <a:avLst/>
          </a:prstGeom>
        </p:spPr>
      </p:pic>
    </p:spTree>
    <p:extLst>
      <p:ext uri="{BB962C8B-B14F-4D97-AF65-F5344CB8AC3E}">
        <p14:creationId xmlns:p14="http://schemas.microsoft.com/office/powerpoint/2010/main" val="21667845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FE324A9-02DE-E110-522A-56A9DE7A56DF}"/>
              </a:ext>
            </a:extLst>
          </p:cNvPr>
          <p:cNvSpPr>
            <a:spLocks noGrp="1"/>
          </p:cNvSpPr>
          <p:nvPr>
            <p:ph type="title"/>
          </p:nvPr>
        </p:nvSpPr>
        <p:spPr/>
        <p:txBody>
          <a:bodyPr/>
          <a:lstStyle/>
          <a:p>
            <a:r>
              <a:rPr lang="en-US" dirty="0"/>
              <a:t>Thank you!</a:t>
            </a:r>
          </a:p>
        </p:txBody>
      </p:sp>
      <p:sp>
        <p:nvSpPr>
          <p:cNvPr id="4" name="Slide Number Placeholder 3">
            <a:extLst>
              <a:ext uri="{FF2B5EF4-FFF2-40B4-BE49-F238E27FC236}">
                <a16:creationId xmlns:a16="http://schemas.microsoft.com/office/drawing/2014/main" id="{F7739CCB-4E3E-B99F-83AC-FD4B2CF148D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27</a:t>
            </a:fld>
            <a:endParaRPr lang="en-US"/>
          </a:p>
        </p:txBody>
      </p:sp>
      <p:sp>
        <p:nvSpPr>
          <p:cNvPr id="3" name="TextBox 2">
            <a:extLst>
              <a:ext uri="{FF2B5EF4-FFF2-40B4-BE49-F238E27FC236}">
                <a16:creationId xmlns:a16="http://schemas.microsoft.com/office/drawing/2014/main" id="{8D937102-29BB-FC06-2A9C-540238F2F119}"/>
              </a:ext>
            </a:extLst>
          </p:cNvPr>
          <p:cNvSpPr txBox="1"/>
          <p:nvPr/>
        </p:nvSpPr>
        <p:spPr>
          <a:xfrm>
            <a:off x="-22861" y="2979990"/>
            <a:ext cx="4572000" cy="914161"/>
          </a:xfrm>
          <a:prstGeom prst="rect">
            <a:avLst/>
          </a:prstGeom>
          <a:noFill/>
        </p:spPr>
        <p:txBody>
          <a:bodyPr wrap="square">
            <a:spAutoFit/>
          </a:bodyPr>
          <a:lstStyle/>
          <a:p>
            <a:pPr algn="ctr">
              <a:lnSpc>
                <a:spcPct val="150000"/>
              </a:lnSpc>
            </a:pPr>
            <a:r>
              <a:rPr lang="en-US" dirty="0"/>
              <a:t>Joseph Gutenson, PhD</a:t>
            </a:r>
            <a:endParaRPr lang="en-US" baseline="30000" dirty="0"/>
          </a:p>
          <a:p>
            <a:pPr algn="ctr">
              <a:lnSpc>
                <a:spcPct val="150000"/>
              </a:lnSpc>
            </a:pPr>
            <a:r>
              <a:rPr lang="en-US" baseline="30000" dirty="0"/>
              <a:t>Follum Hydrologic Solutions</a:t>
            </a:r>
          </a:p>
          <a:p>
            <a:pPr algn="ctr">
              <a:lnSpc>
                <a:spcPct val="150000"/>
              </a:lnSpc>
            </a:pPr>
            <a:r>
              <a:rPr lang="en-US" baseline="30000" dirty="0">
                <a:hlinkClick r:id="rId2"/>
              </a:rPr>
              <a:t>joseph@follumhydro.com</a:t>
            </a:r>
            <a:r>
              <a:rPr lang="en-US" baseline="30000" dirty="0"/>
              <a:t> </a:t>
            </a:r>
            <a:endParaRPr lang="en-US" dirty="0"/>
          </a:p>
        </p:txBody>
      </p:sp>
      <p:pic>
        <p:nvPicPr>
          <p:cNvPr id="6" name="Picture 5">
            <a:extLst>
              <a:ext uri="{FF2B5EF4-FFF2-40B4-BE49-F238E27FC236}">
                <a16:creationId xmlns:a16="http://schemas.microsoft.com/office/drawing/2014/main" id="{DB57061A-6B3A-E928-21D9-D01B131CD353}"/>
              </a:ext>
            </a:extLst>
          </p:cNvPr>
          <p:cNvPicPr>
            <a:picLocks noChangeAspect="1"/>
          </p:cNvPicPr>
          <p:nvPr/>
        </p:nvPicPr>
        <p:blipFill>
          <a:blip r:embed="rId3"/>
          <a:stretch>
            <a:fillRect/>
          </a:stretch>
        </p:blipFill>
        <p:spPr>
          <a:xfrm>
            <a:off x="1644362" y="1443770"/>
            <a:ext cx="1237555" cy="1521734"/>
          </a:xfrm>
          <a:prstGeom prst="rect">
            <a:avLst/>
          </a:prstGeom>
        </p:spPr>
      </p:pic>
      <p:sp>
        <p:nvSpPr>
          <p:cNvPr id="2" name="TextBox 1">
            <a:extLst>
              <a:ext uri="{FF2B5EF4-FFF2-40B4-BE49-F238E27FC236}">
                <a16:creationId xmlns:a16="http://schemas.microsoft.com/office/drawing/2014/main" id="{06D4B155-72F9-E68E-66DA-286BD176DB22}"/>
              </a:ext>
            </a:extLst>
          </p:cNvPr>
          <p:cNvSpPr txBox="1"/>
          <p:nvPr/>
        </p:nvSpPr>
        <p:spPr>
          <a:xfrm>
            <a:off x="4355175" y="2979990"/>
            <a:ext cx="4572000" cy="914161"/>
          </a:xfrm>
          <a:prstGeom prst="rect">
            <a:avLst/>
          </a:prstGeom>
          <a:noFill/>
        </p:spPr>
        <p:txBody>
          <a:bodyPr wrap="square">
            <a:spAutoFit/>
          </a:bodyPr>
          <a:lstStyle/>
          <a:p>
            <a:pPr algn="ctr">
              <a:lnSpc>
                <a:spcPct val="150000"/>
              </a:lnSpc>
            </a:pPr>
            <a:r>
              <a:rPr lang="en-US" dirty="0"/>
              <a:t>Mike Follum, PE, PhD</a:t>
            </a:r>
            <a:endParaRPr lang="en-US" baseline="30000" dirty="0"/>
          </a:p>
          <a:p>
            <a:pPr algn="ctr">
              <a:lnSpc>
                <a:spcPct val="150000"/>
              </a:lnSpc>
            </a:pPr>
            <a:r>
              <a:rPr lang="en-US" baseline="30000" dirty="0"/>
              <a:t>Follum Hydrologic Solutions</a:t>
            </a:r>
          </a:p>
          <a:p>
            <a:pPr algn="ctr">
              <a:lnSpc>
                <a:spcPct val="150000"/>
              </a:lnSpc>
            </a:pPr>
            <a:r>
              <a:rPr lang="en-US" baseline="30000" dirty="0">
                <a:hlinkClick r:id="rId4"/>
              </a:rPr>
              <a:t>mike@follumhydro.com</a:t>
            </a:r>
            <a:r>
              <a:rPr lang="en-US" baseline="30000" dirty="0"/>
              <a:t>   </a:t>
            </a:r>
            <a:endParaRPr lang="en-US" dirty="0"/>
          </a:p>
        </p:txBody>
      </p:sp>
      <p:pic>
        <p:nvPicPr>
          <p:cNvPr id="8" name="Picture 7">
            <a:extLst>
              <a:ext uri="{FF2B5EF4-FFF2-40B4-BE49-F238E27FC236}">
                <a16:creationId xmlns:a16="http://schemas.microsoft.com/office/drawing/2014/main" id="{9043BF67-AD22-8D3C-8A3C-8A6F8358100A}"/>
              </a:ext>
            </a:extLst>
          </p:cNvPr>
          <p:cNvPicPr>
            <a:picLocks noChangeAspect="1"/>
          </p:cNvPicPr>
          <p:nvPr/>
        </p:nvPicPr>
        <p:blipFill>
          <a:blip r:embed="rId5"/>
          <a:stretch>
            <a:fillRect/>
          </a:stretch>
        </p:blipFill>
        <p:spPr>
          <a:xfrm>
            <a:off x="6131811" y="1443770"/>
            <a:ext cx="1018728" cy="1536220"/>
          </a:xfrm>
          <a:prstGeom prst="rect">
            <a:avLst/>
          </a:prstGeom>
        </p:spPr>
      </p:pic>
    </p:spTree>
    <p:extLst>
      <p:ext uri="{BB962C8B-B14F-4D97-AF65-F5344CB8AC3E}">
        <p14:creationId xmlns:p14="http://schemas.microsoft.com/office/powerpoint/2010/main" val="883212203"/>
      </p:ext>
    </p:extLst>
  </p:cSld>
  <p:clrMapOvr>
    <a:masterClrMapping/>
  </p:clrMapOvr>
</p:sld>
</file>

<file path=ppt/theme/theme1.xml><?xml version="1.0" encoding="utf-8"?>
<a:theme xmlns:a="http://schemas.openxmlformats.org/drawingml/2006/main" name="Retrospect">
  <a:themeElements>
    <a:clrScheme name="Retrospect">
      <a:dk1>
        <a:srgbClr val="000000"/>
      </a:dk1>
      <a:lt1>
        <a:srgbClr val="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1986</TotalTime>
  <Words>4913</Words>
  <Application>Microsoft Office PowerPoint</Application>
  <PresentationFormat>On-screen Show (16:9)</PresentationFormat>
  <Paragraphs>252</Paragraphs>
  <Slides>27</Slides>
  <Notes>26</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Garamond</vt:lpstr>
      <vt:lpstr>Retrospect</vt:lpstr>
      <vt:lpstr>Using Streamflow Forecasts to Produce Flood Impact Forecasts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U4GMALDP</dc:creator>
  <cp:lastModifiedBy>Joseph Gutenson</cp:lastModifiedBy>
  <cp:revision>306</cp:revision>
  <dcterms:created xsi:type="dcterms:W3CDTF">2016-01-05T20:46:14Z</dcterms:created>
  <dcterms:modified xsi:type="dcterms:W3CDTF">2026-05-27T15:08:30Z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0x010100F65049DDDCAB6F45B574A87349BEFA5E</vt:lpwstr>
  </property>
  <property fmtid="{D5CDD505-2E9C-101B-9397-08002B2CF9AE}" pid="3" name="_dlc_DocIdItemGuid">
    <vt:lpwstr>6749813c-a3b9-4a2a-af57-239e8c17ee94</vt:lpwstr>
  </property>
</Properties>
</file>