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8"/>
  </p:notesMasterIdLst>
  <p:handoutMasterIdLst>
    <p:handoutMasterId r:id="rId39"/>
  </p:handoutMasterIdLst>
  <p:sldIdLst>
    <p:sldId id="660" r:id="rId6"/>
    <p:sldId id="674" r:id="rId7"/>
    <p:sldId id="682" r:id="rId8"/>
    <p:sldId id="686" r:id="rId9"/>
    <p:sldId id="685" r:id="rId10"/>
    <p:sldId id="2142533323" r:id="rId11"/>
    <p:sldId id="688" r:id="rId12"/>
    <p:sldId id="693" r:id="rId13"/>
    <p:sldId id="689" r:id="rId14"/>
    <p:sldId id="676" r:id="rId15"/>
    <p:sldId id="668" r:id="rId16"/>
    <p:sldId id="691" r:id="rId17"/>
    <p:sldId id="2142533324" r:id="rId18"/>
    <p:sldId id="2142533325" r:id="rId19"/>
    <p:sldId id="694" r:id="rId20"/>
    <p:sldId id="2142533326" r:id="rId21"/>
    <p:sldId id="661" r:id="rId22"/>
    <p:sldId id="662" r:id="rId23"/>
    <p:sldId id="663" r:id="rId24"/>
    <p:sldId id="665" r:id="rId25"/>
    <p:sldId id="670" r:id="rId26"/>
    <p:sldId id="672" r:id="rId27"/>
    <p:sldId id="671" r:id="rId28"/>
    <p:sldId id="667" r:id="rId29"/>
    <p:sldId id="696" r:id="rId30"/>
    <p:sldId id="695" r:id="rId31"/>
    <p:sldId id="699" r:id="rId32"/>
    <p:sldId id="2142533321" r:id="rId33"/>
    <p:sldId id="697" r:id="rId34"/>
    <p:sldId id="698" r:id="rId35"/>
    <p:sldId id="2142533322" r:id="rId36"/>
    <p:sldId id="678" r:id="rId37"/>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47E"/>
    <a:srgbClr val="0F264A"/>
    <a:srgbClr val="00A3E0"/>
    <a:srgbClr val="D0DF00"/>
    <a:srgbClr val="C4A05A"/>
    <a:srgbClr val="B0008E"/>
    <a:srgbClr val="EA7600"/>
    <a:srgbClr val="CE0E2D"/>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28" autoAdjust="0"/>
  </p:normalViewPr>
  <p:slideViewPr>
    <p:cSldViewPr snapToGrid="0">
      <p:cViewPr varScale="1">
        <p:scale>
          <a:sx n="57" d="100"/>
          <a:sy n="57" d="100"/>
        </p:scale>
        <p:origin x="1540" y="36"/>
      </p:cViewPr>
      <p:guideLst>
        <p:guide orient="horz" pos="473"/>
        <p:guide pos="2880"/>
        <p:guide orient="horz"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researchtriangleinstitute.sharepoint.com/sites/CIROHBasecamp/Shared%20Documents/Projects/37906%20Benefits%20of%20Low-Flow%20Forecasts%20in%20LMR/Conferences/DevCon26/2x2%20cost-loss%20VOI%20flood%20forecast%20model%20GVH.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triangleinstitute.sharepoint.com/sites/CIROHBasecamp/Shared%20Documents/Projects/37906%20Benefits%20of%20Low-Flow%20Forecasts%20in%20LMR/Conferences/DevCon26/2x2%20cost-loss%20VOI%20flood%20forecast%20model%20GVH.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VOPI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Sheet1!$A$2:$A$201</c:f>
              <c:numCache>
                <c:formatCode>General</c:formatCode>
                <c:ptCount val="200"/>
                <c:pt idx="0">
                  <c:v>0</c:v>
                </c:pt>
                <c:pt idx="1">
                  <c:v>5</c:v>
                </c:pt>
                <c:pt idx="2">
                  <c:v>7</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numCache>
            </c:numRef>
          </c:xVal>
          <c:yVal>
            <c:numRef>
              <c:f>Sheet1!$B$2:$B$201</c:f>
              <c:numCache>
                <c:formatCode>General</c:formatCode>
                <c:ptCount val="200"/>
                <c:pt idx="0">
                  <c:v>0</c:v>
                </c:pt>
                <c:pt idx="1">
                  <c:v>0</c:v>
                </c:pt>
                <c:pt idx="2">
                  <c:v>0</c:v>
                </c:pt>
                <c:pt idx="3">
                  <c:v>0.30000000000000004</c:v>
                </c:pt>
                <c:pt idx="4">
                  <c:v>0.8</c:v>
                </c:pt>
                <c:pt idx="5">
                  <c:v>1.3</c:v>
                </c:pt>
                <c:pt idx="6">
                  <c:v>1.8</c:v>
                </c:pt>
                <c:pt idx="7">
                  <c:v>2.3000000000000003</c:v>
                </c:pt>
                <c:pt idx="8">
                  <c:v>2.8000000000000003</c:v>
                </c:pt>
                <c:pt idx="9">
                  <c:v>3.3000000000000003</c:v>
                </c:pt>
                <c:pt idx="10">
                  <c:v>3.8000000000000003</c:v>
                </c:pt>
                <c:pt idx="11">
                  <c:v>4.3</c:v>
                </c:pt>
                <c:pt idx="12">
                  <c:v>4.8000000000000007</c:v>
                </c:pt>
                <c:pt idx="13">
                  <c:v>5.3000000000000007</c:v>
                </c:pt>
                <c:pt idx="14">
                  <c:v>5.8000000000000007</c:v>
                </c:pt>
                <c:pt idx="15">
                  <c:v>6.3000000000000007</c:v>
                </c:pt>
                <c:pt idx="16">
                  <c:v>6.3</c:v>
                </c:pt>
                <c:pt idx="17">
                  <c:v>6.3</c:v>
                </c:pt>
                <c:pt idx="18">
                  <c:v>6.3</c:v>
                </c:pt>
                <c:pt idx="19">
                  <c:v>6.3</c:v>
                </c:pt>
                <c:pt idx="20">
                  <c:v>6.3</c:v>
                </c:pt>
                <c:pt idx="21">
                  <c:v>6.3</c:v>
                </c:pt>
                <c:pt idx="22">
                  <c:v>6.3</c:v>
                </c:pt>
                <c:pt idx="23">
                  <c:v>6.3</c:v>
                </c:pt>
                <c:pt idx="24">
                  <c:v>6.3</c:v>
                </c:pt>
                <c:pt idx="25">
                  <c:v>6.3</c:v>
                </c:pt>
                <c:pt idx="26">
                  <c:v>6.3</c:v>
                </c:pt>
                <c:pt idx="27">
                  <c:v>6.3</c:v>
                </c:pt>
                <c:pt idx="28">
                  <c:v>6.3</c:v>
                </c:pt>
                <c:pt idx="29">
                  <c:v>6.3</c:v>
                </c:pt>
                <c:pt idx="30">
                  <c:v>6.3</c:v>
                </c:pt>
                <c:pt idx="31">
                  <c:v>6.3</c:v>
                </c:pt>
                <c:pt idx="32">
                  <c:v>6.3</c:v>
                </c:pt>
                <c:pt idx="33">
                  <c:v>6.3</c:v>
                </c:pt>
                <c:pt idx="34">
                  <c:v>6.3</c:v>
                </c:pt>
                <c:pt idx="35">
                  <c:v>6.3</c:v>
                </c:pt>
                <c:pt idx="36">
                  <c:v>6.3</c:v>
                </c:pt>
                <c:pt idx="37">
                  <c:v>6.3</c:v>
                </c:pt>
                <c:pt idx="38">
                  <c:v>6.3</c:v>
                </c:pt>
                <c:pt idx="39">
                  <c:v>6.3</c:v>
                </c:pt>
                <c:pt idx="40">
                  <c:v>6.3</c:v>
                </c:pt>
                <c:pt idx="41">
                  <c:v>6.3</c:v>
                </c:pt>
              </c:numCache>
            </c:numRef>
          </c:yVal>
          <c:smooth val="0"/>
          <c:extLst>
            <c:ext xmlns:c16="http://schemas.microsoft.com/office/drawing/2014/chart" uri="{C3380CC4-5D6E-409C-BE32-E72D297353CC}">
              <c16:uniqueId val="{00000000-27C2-41B2-8474-0C4C90279EDB}"/>
            </c:ext>
          </c:extLst>
        </c:ser>
        <c:ser>
          <c:idx val="1"/>
          <c:order val="1"/>
          <c:tx>
            <c:strRef>
              <c:f>Sheet1!$C$1</c:f>
              <c:strCache>
                <c:ptCount val="1"/>
                <c:pt idx="0">
                  <c:v>VOI</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Sheet1!$A$2:$A$201</c:f>
              <c:numCache>
                <c:formatCode>General</c:formatCode>
                <c:ptCount val="200"/>
                <c:pt idx="0">
                  <c:v>0</c:v>
                </c:pt>
                <c:pt idx="1">
                  <c:v>5</c:v>
                </c:pt>
                <c:pt idx="2">
                  <c:v>7</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numCache>
            </c:numRef>
          </c:xVal>
          <c:yVal>
            <c:numRef>
              <c:f>Sheet1!$C$2:$C$201</c:f>
              <c:numCache>
                <c:formatCode>General</c:formatCode>
                <c:ptCount val="200"/>
                <c:pt idx="0">
                  <c:v>0</c:v>
                </c:pt>
                <c:pt idx="1">
                  <c:v>0</c:v>
                </c:pt>
                <c:pt idx="2">
                  <c:v>0</c:v>
                </c:pt>
                <c:pt idx="3">
                  <c:v>0</c:v>
                </c:pt>
                <c:pt idx="4">
                  <c:v>0.27</c:v>
                </c:pt>
                <c:pt idx="5">
                  <c:v>0.56999999999999995</c:v>
                </c:pt>
                <c:pt idx="6">
                  <c:v>0.87000000000000011</c:v>
                </c:pt>
                <c:pt idx="7">
                  <c:v>1.17</c:v>
                </c:pt>
                <c:pt idx="8">
                  <c:v>1.4699999999999998</c:v>
                </c:pt>
                <c:pt idx="9">
                  <c:v>1.77</c:v>
                </c:pt>
                <c:pt idx="10">
                  <c:v>2.0699999999999998</c:v>
                </c:pt>
                <c:pt idx="11">
                  <c:v>2.3699999999999997</c:v>
                </c:pt>
                <c:pt idx="12">
                  <c:v>2.67</c:v>
                </c:pt>
                <c:pt idx="13">
                  <c:v>2.9699999999999993</c:v>
                </c:pt>
                <c:pt idx="14">
                  <c:v>3.2699999999999996</c:v>
                </c:pt>
                <c:pt idx="15">
                  <c:v>3.5699999999999994</c:v>
                </c:pt>
                <c:pt idx="16">
                  <c:v>3.3699999999999997</c:v>
                </c:pt>
                <c:pt idx="17">
                  <c:v>3.17</c:v>
                </c:pt>
                <c:pt idx="18">
                  <c:v>2.9699999999999998</c:v>
                </c:pt>
                <c:pt idx="19">
                  <c:v>2.7699999999999996</c:v>
                </c:pt>
                <c:pt idx="20">
                  <c:v>2.57</c:v>
                </c:pt>
                <c:pt idx="21">
                  <c:v>2.3699999999999997</c:v>
                </c:pt>
                <c:pt idx="22">
                  <c:v>2.1699999999999995</c:v>
                </c:pt>
                <c:pt idx="23">
                  <c:v>1.9699999999999995</c:v>
                </c:pt>
                <c:pt idx="24">
                  <c:v>1.7699999999999994</c:v>
                </c:pt>
                <c:pt idx="25">
                  <c:v>1.57</c:v>
                </c:pt>
                <c:pt idx="26">
                  <c:v>1.37</c:v>
                </c:pt>
                <c:pt idx="27">
                  <c:v>1.17</c:v>
                </c:pt>
                <c:pt idx="28">
                  <c:v>0.96999999999999986</c:v>
                </c:pt>
                <c:pt idx="29">
                  <c:v>0.76999999999999968</c:v>
                </c:pt>
                <c:pt idx="30">
                  <c:v>0.56999999999999962</c:v>
                </c:pt>
                <c:pt idx="31">
                  <c:v>0.3699999999999995</c:v>
                </c:pt>
                <c:pt idx="32">
                  <c:v>0.17000000000000021</c:v>
                </c:pt>
                <c:pt idx="33">
                  <c:v>0</c:v>
                </c:pt>
                <c:pt idx="34">
                  <c:v>0</c:v>
                </c:pt>
                <c:pt idx="35">
                  <c:v>0</c:v>
                </c:pt>
                <c:pt idx="36">
                  <c:v>0</c:v>
                </c:pt>
                <c:pt idx="37">
                  <c:v>0</c:v>
                </c:pt>
                <c:pt idx="38">
                  <c:v>0</c:v>
                </c:pt>
                <c:pt idx="39">
                  <c:v>0</c:v>
                </c:pt>
                <c:pt idx="40">
                  <c:v>0</c:v>
                </c:pt>
                <c:pt idx="41">
                  <c:v>0</c:v>
                </c:pt>
              </c:numCache>
            </c:numRef>
          </c:yVal>
          <c:smooth val="0"/>
          <c:extLst>
            <c:ext xmlns:c16="http://schemas.microsoft.com/office/drawing/2014/chart" uri="{C3380CC4-5D6E-409C-BE32-E72D297353CC}">
              <c16:uniqueId val="{00000001-27C2-41B2-8474-0C4C90279EDB}"/>
            </c:ext>
          </c:extLst>
        </c:ser>
        <c:dLbls>
          <c:showLegendKey val="0"/>
          <c:showVal val="0"/>
          <c:showCatName val="0"/>
          <c:showSerName val="0"/>
          <c:showPercent val="0"/>
          <c:showBubbleSize val="0"/>
        </c:dLbls>
        <c:axId val="676638120"/>
        <c:axId val="676620480"/>
      </c:scatterChart>
      <c:valAx>
        <c:axId val="676638120"/>
        <c:scaling>
          <c:orientation val="minMax"/>
          <c:max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La</a:t>
                </a:r>
              </a:p>
              <a:p>
                <a:pPr>
                  <a:defRPr/>
                </a:pPr>
                <a:r>
                  <a:rPr lang="en-US" b="1"/>
                  <a:t>(assuming</a:t>
                </a:r>
                <a:r>
                  <a:rPr lang="en-US" b="1" baseline="0"/>
                  <a:t> C = $7)</a:t>
                </a:r>
                <a:endParaRPr lang="en-US" b="1"/>
              </a:p>
            </c:rich>
          </c:tx>
          <c:layout>
            <c:manualLayout>
              <c:xMode val="edge"/>
              <c:yMode val="edge"/>
              <c:x val="0.37197580534439606"/>
              <c:y val="0.81479166767179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20480"/>
        <c:crosses val="autoZero"/>
        <c:crossBetween val="midCat"/>
      </c:valAx>
      <c:valAx>
        <c:axId val="676620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812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Sheet1!$G$1</c:f>
              <c:strCache>
                <c:ptCount val="1"/>
                <c:pt idx="0">
                  <c:v>VOPI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Sheet1!$F$2:$F$62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xVal>
          <c:yVal>
            <c:numRef>
              <c:f>Sheet1!$G$2:$G$62</c:f>
              <c:numCache>
                <c:formatCode>General</c:formatCode>
                <c:ptCount val="61"/>
                <c:pt idx="0">
                  <c:v>0</c:v>
                </c:pt>
                <c:pt idx="1">
                  <c:v>0.9</c:v>
                </c:pt>
                <c:pt idx="2">
                  <c:v>1.8</c:v>
                </c:pt>
                <c:pt idx="3">
                  <c:v>2.7</c:v>
                </c:pt>
                <c:pt idx="4">
                  <c:v>3.6</c:v>
                </c:pt>
                <c:pt idx="5">
                  <c:v>4.5</c:v>
                </c:pt>
                <c:pt idx="6">
                  <c:v>4.4000000000000004</c:v>
                </c:pt>
                <c:pt idx="7">
                  <c:v>4.3</c:v>
                </c:pt>
                <c:pt idx="8">
                  <c:v>4.2</c:v>
                </c:pt>
                <c:pt idx="9">
                  <c:v>4.1000000000000005</c:v>
                </c:pt>
                <c:pt idx="10">
                  <c:v>4</c:v>
                </c:pt>
                <c:pt idx="11">
                  <c:v>3.9000000000000004</c:v>
                </c:pt>
                <c:pt idx="12">
                  <c:v>3.8000000000000003</c:v>
                </c:pt>
                <c:pt idx="13">
                  <c:v>3.7</c:v>
                </c:pt>
                <c:pt idx="14">
                  <c:v>3.6</c:v>
                </c:pt>
                <c:pt idx="15">
                  <c:v>3.5</c:v>
                </c:pt>
                <c:pt idx="16">
                  <c:v>3.4000000000000004</c:v>
                </c:pt>
                <c:pt idx="17">
                  <c:v>3.3000000000000003</c:v>
                </c:pt>
                <c:pt idx="18">
                  <c:v>3.2</c:v>
                </c:pt>
                <c:pt idx="19">
                  <c:v>3.1</c:v>
                </c:pt>
                <c:pt idx="20">
                  <c:v>3</c:v>
                </c:pt>
                <c:pt idx="21">
                  <c:v>2.9000000000000004</c:v>
                </c:pt>
                <c:pt idx="22">
                  <c:v>2.8000000000000003</c:v>
                </c:pt>
                <c:pt idx="23">
                  <c:v>2.7</c:v>
                </c:pt>
                <c:pt idx="24">
                  <c:v>2.6</c:v>
                </c:pt>
                <c:pt idx="25">
                  <c:v>2.5</c:v>
                </c:pt>
                <c:pt idx="26">
                  <c:v>2.4000000000000004</c:v>
                </c:pt>
                <c:pt idx="27">
                  <c:v>2.3000000000000003</c:v>
                </c:pt>
                <c:pt idx="28">
                  <c:v>2.2000000000000002</c:v>
                </c:pt>
                <c:pt idx="29">
                  <c:v>2.1</c:v>
                </c:pt>
                <c:pt idx="30">
                  <c:v>2</c:v>
                </c:pt>
                <c:pt idx="31">
                  <c:v>1.9000000000000001</c:v>
                </c:pt>
                <c:pt idx="32">
                  <c:v>1.8</c:v>
                </c:pt>
                <c:pt idx="33">
                  <c:v>1.7000000000000002</c:v>
                </c:pt>
                <c:pt idx="34">
                  <c:v>1.6</c:v>
                </c:pt>
                <c:pt idx="35">
                  <c:v>1.5</c:v>
                </c:pt>
                <c:pt idx="36">
                  <c:v>1.4000000000000001</c:v>
                </c:pt>
                <c:pt idx="37">
                  <c:v>1.3</c:v>
                </c:pt>
                <c:pt idx="38">
                  <c:v>1.2000000000000002</c:v>
                </c:pt>
                <c:pt idx="39">
                  <c:v>1.1000000000000001</c:v>
                </c:pt>
                <c:pt idx="40">
                  <c:v>1</c:v>
                </c:pt>
                <c:pt idx="41">
                  <c:v>0.9</c:v>
                </c:pt>
                <c:pt idx="42">
                  <c:v>0.8</c:v>
                </c:pt>
                <c:pt idx="43">
                  <c:v>0.70000000000000007</c:v>
                </c:pt>
                <c:pt idx="44">
                  <c:v>0.60000000000000009</c:v>
                </c:pt>
                <c:pt idx="45">
                  <c:v>0.5</c:v>
                </c:pt>
                <c:pt idx="46">
                  <c:v>0.4</c:v>
                </c:pt>
                <c:pt idx="47">
                  <c:v>0.30000000000000004</c:v>
                </c:pt>
                <c:pt idx="48">
                  <c:v>0.2</c:v>
                </c:pt>
                <c:pt idx="49">
                  <c:v>0.1</c:v>
                </c:pt>
                <c:pt idx="50">
                  <c:v>0</c:v>
                </c:pt>
                <c:pt idx="51">
                  <c:v>0</c:v>
                </c:pt>
                <c:pt idx="52">
                  <c:v>0</c:v>
                </c:pt>
                <c:pt idx="53">
                  <c:v>0</c:v>
                </c:pt>
                <c:pt idx="54">
                  <c:v>0</c:v>
                </c:pt>
                <c:pt idx="55">
                  <c:v>0</c:v>
                </c:pt>
                <c:pt idx="56">
                  <c:v>0</c:v>
                </c:pt>
                <c:pt idx="57">
                  <c:v>0</c:v>
                </c:pt>
                <c:pt idx="58">
                  <c:v>0</c:v>
                </c:pt>
                <c:pt idx="59">
                  <c:v>0</c:v>
                </c:pt>
                <c:pt idx="60">
                  <c:v>0</c:v>
                </c:pt>
              </c:numCache>
            </c:numRef>
          </c:yVal>
          <c:smooth val="0"/>
          <c:extLst>
            <c:ext xmlns:c16="http://schemas.microsoft.com/office/drawing/2014/chart" uri="{C3380CC4-5D6E-409C-BE32-E72D297353CC}">
              <c16:uniqueId val="{00000000-F368-457A-83CB-A847407A80B7}"/>
            </c:ext>
          </c:extLst>
        </c:ser>
        <c:ser>
          <c:idx val="1"/>
          <c:order val="1"/>
          <c:tx>
            <c:strRef>
              <c:f>Sheet1!$H$1</c:f>
              <c:strCache>
                <c:ptCount val="1"/>
                <c:pt idx="0">
                  <c:v>VOI</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xVal>
          <c:yVal>
            <c:numRef>
              <c:f>Sheet1!$H$2:$H$62</c:f>
              <c:numCache>
                <c:formatCode>General</c:formatCode>
                <c:ptCount val="61"/>
                <c:pt idx="0">
                  <c:v>0</c:v>
                </c:pt>
                <c:pt idx="1">
                  <c:v>0</c:v>
                </c:pt>
                <c:pt idx="2">
                  <c:v>0</c:v>
                </c:pt>
                <c:pt idx="3">
                  <c:v>0.72999999999999987</c:v>
                </c:pt>
                <c:pt idx="4">
                  <c:v>1.64</c:v>
                </c:pt>
                <c:pt idx="5">
                  <c:v>2.5499999999999998</c:v>
                </c:pt>
                <c:pt idx="6">
                  <c:v>2.46</c:v>
                </c:pt>
                <c:pt idx="7">
                  <c:v>2.3699999999999997</c:v>
                </c:pt>
                <c:pt idx="8">
                  <c:v>2.2799999999999998</c:v>
                </c:pt>
                <c:pt idx="9">
                  <c:v>2.19</c:v>
                </c:pt>
                <c:pt idx="10">
                  <c:v>2.0999999999999996</c:v>
                </c:pt>
                <c:pt idx="11">
                  <c:v>2.0099999999999998</c:v>
                </c:pt>
                <c:pt idx="12">
                  <c:v>1.92</c:v>
                </c:pt>
                <c:pt idx="13">
                  <c:v>1.8299999999999998</c:v>
                </c:pt>
                <c:pt idx="14">
                  <c:v>1.7400000000000002</c:v>
                </c:pt>
                <c:pt idx="15">
                  <c:v>1.65</c:v>
                </c:pt>
                <c:pt idx="16">
                  <c:v>1.5599999999999998</c:v>
                </c:pt>
                <c:pt idx="17">
                  <c:v>1.4700000000000002</c:v>
                </c:pt>
                <c:pt idx="18">
                  <c:v>1.38</c:v>
                </c:pt>
                <c:pt idx="19">
                  <c:v>1.2899999999999998</c:v>
                </c:pt>
                <c:pt idx="20">
                  <c:v>1.2</c:v>
                </c:pt>
                <c:pt idx="21">
                  <c:v>1.1099999999999999</c:v>
                </c:pt>
                <c:pt idx="22">
                  <c:v>1.0199999999999998</c:v>
                </c:pt>
                <c:pt idx="23">
                  <c:v>0.93</c:v>
                </c:pt>
                <c:pt idx="24">
                  <c:v>0.83999999999999986</c:v>
                </c:pt>
                <c:pt idx="25">
                  <c:v>0.74999999999999989</c:v>
                </c:pt>
                <c:pt idx="26">
                  <c:v>0.66</c:v>
                </c:pt>
                <c:pt idx="27">
                  <c:v>0.56999999999999984</c:v>
                </c:pt>
                <c:pt idx="28">
                  <c:v>0.48000000000000004</c:v>
                </c:pt>
                <c:pt idx="29">
                  <c:v>0.39</c:v>
                </c:pt>
                <c:pt idx="30">
                  <c:v>0.29999999999999988</c:v>
                </c:pt>
                <c:pt idx="31">
                  <c:v>0.21000000000000005</c:v>
                </c:pt>
                <c:pt idx="32">
                  <c:v>0.12000000000000005</c:v>
                </c:pt>
                <c:pt idx="33">
                  <c:v>2.9999999999999891E-2</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yVal>
          <c:smooth val="0"/>
          <c:extLst>
            <c:ext xmlns:c16="http://schemas.microsoft.com/office/drawing/2014/chart" uri="{C3380CC4-5D6E-409C-BE32-E72D297353CC}">
              <c16:uniqueId val="{00000001-F368-457A-83CB-A847407A80B7}"/>
            </c:ext>
          </c:extLst>
        </c:ser>
        <c:dLbls>
          <c:showLegendKey val="0"/>
          <c:showVal val="0"/>
          <c:showCatName val="0"/>
          <c:showSerName val="0"/>
          <c:showPercent val="0"/>
          <c:showBubbleSize val="0"/>
        </c:dLbls>
        <c:axId val="676639560"/>
        <c:axId val="676630200"/>
      </c:scatterChart>
      <c:valAx>
        <c:axId val="676639560"/>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C</a:t>
                </a:r>
              </a:p>
              <a:p>
                <a:pPr>
                  <a:defRPr/>
                </a:pPr>
                <a:r>
                  <a:rPr lang="en-US" b="1"/>
                  <a:t>(assuming La = $50)</a:t>
                </a:r>
              </a:p>
              <a:p>
                <a:pPr>
                  <a:defRPr/>
                </a:pPr>
                <a:endParaRPr lang="en-US"/>
              </a:p>
            </c:rich>
          </c:tx>
          <c:layout>
            <c:manualLayout>
              <c:xMode val="edge"/>
              <c:yMode val="edge"/>
              <c:x val="0.28502719686149142"/>
              <c:y val="0.78920152718383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0200"/>
        <c:crosses val="autoZero"/>
        <c:crossBetween val="midCat"/>
      </c:valAx>
      <c:valAx>
        <c:axId val="676630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95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Sheet1!$C$6</c:f>
              <c:strCache>
                <c:ptCount val="1"/>
                <c:pt idx="0">
                  <c:v>stage</c:v>
                </c:pt>
              </c:strCache>
            </c:strRef>
          </c:tx>
          <c:spPr>
            <a:ln w="28575" cap="rnd">
              <a:solidFill>
                <a:schemeClr val="accent1"/>
              </a:solidFill>
              <a:round/>
            </a:ln>
            <a:effectLst/>
          </c:spPr>
          <c:marker>
            <c:symbol val="none"/>
          </c:marker>
          <c:cat>
            <c:numRef>
              <c:f>Sheet1!$B$7:$B$119</c:f>
              <c:numCache>
                <c:formatCode>m/d/yyyy</c:formatCode>
                <c:ptCount val="113"/>
                <c:pt idx="0">
                  <c:v>45901</c:v>
                </c:pt>
                <c:pt idx="1">
                  <c:v>45902</c:v>
                </c:pt>
                <c:pt idx="2">
                  <c:v>45903</c:v>
                </c:pt>
                <c:pt idx="3">
                  <c:v>45904</c:v>
                </c:pt>
                <c:pt idx="4">
                  <c:v>45905</c:v>
                </c:pt>
                <c:pt idx="5">
                  <c:v>45906</c:v>
                </c:pt>
                <c:pt idx="6">
                  <c:v>45907</c:v>
                </c:pt>
                <c:pt idx="7">
                  <c:v>45908</c:v>
                </c:pt>
                <c:pt idx="8">
                  <c:v>45909</c:v>
                </c:pt>
                <c:pt idx="9">
                  <c:v>45910</c:v>
                </c:pt>
                <c:pt idx="10">
                  <c:v>45911</c:v>
                </c:pt>
                <c:pt idx="11">
                  <c:v>45912</c:v>
                </c:pt>
                <c:pt idx="12">
                  <c:v>45913</c:v>
                </c:pt>
                <c:pt idx="13">
                  <c:v>45914</c:v>
                </c:pt>
                <c:pt idx="14">
                  <c:v>45915</c:v>
                </c:pt>
                <c:pt idx="15">
                  <c:v>45916</c:v>
                </c:pt>
                <c:pt idx="16">
                  <c:v>45917</c:v>
                </c:pt>
                <c:pt idx="17">
                  <c:v>45918</c:v>
                </c:pt>
                <c:pt idx="18">
                  <c:v>45919</c:v>
                </c:pt>
                <c:pt idx="19">
                  <c:v>45920</c:v>
                </c:pt>
                <c:pt idx="20">
                  <c:v>45921</c:v>
                </c:pt>
                <c:pt idx="21">
                  <c:v>45922</c:v>
                </c:pt>
                <c:pt idx="22">
                  <c:v>45923</c:v>
                </c:pt>
                <c:pt idx="23">
                  <c:v>45924</c:v>
                </c:pt>
                <c:pt idx="24">
                  <c:v>45925</c:v>
                </c:pt>
                <c:pt idx="25">
                  <c:v>45926</c:v>
                </c:pt>
                <c:pt idx="26">
                  <c:v>45927</c:v>
                </c:pt>
                <c:pt idx="27">
                  <c:v>45928</c:v>
                </c:pt>
                <c:pt idx="28">
                  <c:v>45929</c:v>
                </c:pt>
                <c:pt idx="29">
                  <c:v>45930</c:v>
                </c:pt>
                <c:pt idx="30">
                  <c:v>45931</c:v>
                </c:pt>
                <c:pt idx="31">
                  <c:v>45932</c:v>
                </c:pt>
                <c:pt idx="32">
                  <c:v>45933</c:v>
                </c:pt>
                <c:pt idx="33">
                  <c:v>45934</c:v>
                </c:pt>
                <c:pt idx="34">
                  <c:v>45935</c:v>
                </c:pt>
                <c:pt idx="35">
                  <c:v>45936</c:v>
                </c:pt>
                <c:pt idx="36">
                  <c:v>45937</c:v>
                </c:pt>
                <c:pt idx="37">
                  <c:v>45938</c:v>
                </c:pt>
                <c:pt idx="38">
                  <c:v>45939</c:v>
                </c:pt>
                <c:pt idx="39">
                  <c:v>45940</c:v>
                </c:pt>
                <c:pt idx="40">
                  <c:v>45941</c:v>
                </c:pt>
                <c:pt idx="41">
                  <c:v>45942</c:v>
                </c:pt>
                <c:pt idx="42">
                  <c:v>45943</c:v>
                </c:pt>
                <c:pt idx="43">
                  <c:v>45944</c:v>
                </c:pt>
                <c:pt idx="44">
                  <c:v>45945</c:v>
                </c:pt>
                <c:pt idx="45">
                  <c:v>45946</c:v>
                </c:pt>
                <c:pt idx="46">
                  <c:v>45947</c:v>
                </c:pt>
                <c:pt idx="47">
                  <c:v>45948</c:v>
                </c:pt>
                <c:pt idx="48">
                  <c:v>45949</c:v>
                </c:pt>
                <c:pt idx="49">
                  <c:v>45950</c:v>
                </c:pt>
                <c:pt idx="50">
                  <c:v>45951</c:v>
                </c:pt>
                <c:pt idx="51">
                  <c:v>45952</c:v>
                </c:pt>
                <c:pt idx="52">
                  <c:v>45953</c:v>
                </c:pt>
                <c:pt idx="53">
                  <c:v>45954</c:v>
                </c:pt>
                <c:pt idx="54">
                  <c:v>45955</c:v>
                </c:pt>
                <c:pt idx="55">
                  <c:v>45956</c:v>
                </c:pt>
                <c:pt idx="56">
                  <c:v>45957</c:v>
                </c:pt>
                <c:pt idx="57">
                  <c:v>45958</c:v>
                </c:pt>
                <c:pt idx="58">
                  <c:v>45959</c:v>
                </c:pt>
                <c:pt idx="59">
                  <c:v>45960</c:v>
                </c:pt>
                <c:pt idx="60">
                  <c:v>45961</c:v>
                </c:pt>
                <c:pt idx="61">
                  <c:v>45962</c:v>
                </c:pt>
                <c:pt idx="62">
                  <c:v>45963</c:v>
                </c:pt>
                <c:pt idx="63">
                  <c:v>45964</c:v>
                </c:pt>
                <c:pt idx="64">
                  <c:v>45965</c:v>
                </c:pt>
                <c:pt idx="65">
                  <c:v>45966</c:v>
                </c:pt>
                <c:pt idx="66">
                  <c:v>45967</c:v>
                </c:pt>
                <c:pt idx="67">
                  <c:v>45968</c:v>
                </c:pt>
                <c:pt idx="68">
                  <c:v>45969</c:v>
                </c:pt>
                <c:pt idx="69">
                  <c:v>45970</c:v>
                </c:pt>
                <c:pt idx="70">
                  <c:v>45971</c:v>
                </c:pt>
                <c:pt idx="71">
                  <c:v>45972</c:v>
                </c:pt>
                <c:pt idx="72">
                  <c:v>45973</c:v>
                </c:pt>
                <c:pt idx="73">
                  <c:v>45974</c:v>
                </c:pt>
                <c:pt idx="74">
                  <c:v>45975</c:v>
                </c:pt>
                <c:pt idx="75">
                  <c:v>45976</c:v>
                </c:pt>
                <c:pt idx="76">
                  <c:v>45977</c:v>
                </c:pt>
                <c:pt idx="77">
                  <c:v>45978</c:v>
                </c:pt>
                <c:pt idx="78">
                  <c:v>45979</c:v>
                </c:pt>
                <c:pt idx="79">
                  <c:v>45980</c:v>
                </c:pt>
                <c:pt idx="80">
                  <c:v>45981</c:v>
                </c:pt>
                <c:pt idx="81">
                  <c:v>45982</c:v>
                </c:pt>
                <c:pt idx="82">
                  <c:v>45983</c:v>
                </c:pt>
                <c:pt idx="83">
                  <c:v>45984</c:v>
                </c:pt>
                <c:pt idx="84">
                  <c:v>45985</c:v>
                </c:pt>
                <c:pt idx="85">
                  <c:v>45986</c:v>
                </c:pt>
                <c:pt idx="86">
                  <c:v>45987</c:v>
                </c:pt>
                <c:pt idx="87">
                  <c:v>45988</c:v>
                </c:pt>
                <c:pt idx="88">
                  <c:v>45989</c:v>
                </c:pt>
                <c:pt idx="89">
                  <c:v>45990</c:v>
                </c:pt>
                <c:pt idx="90">
                  <c:v>45991</c:v>
                </c:pt>
                <c:pt idx="91">
                  <c:v>45992</c:v>
                </c:pt>
                <c:pt idx="92">
                  <c:v>45993</c:v>
                </c:pt>
                <c:pt idx="93">
                  <c:v>45994</c:v>
                </c:pt>
                <c:pt idx="94">
                  <c:v>45995</c:v>
                </c:pt>
                <c:pt idx="95">
                  <c:v>45996</c:v>
                </c:pt>
                <c:pt idx="96">
                  <c:v>45997</c:v>
                </c:pt>
                <c:pt idx="97">
                  <c:v>45998</c:v>
                </c:pt>
                <c:pt idx="98">
                  <c:v>45999</c:v>
                </c:pt>
                <c:pt idx="99">
                  <c:v>46000</c:v>
                </c:pt>
                <c:pt idx="100">
                  <c:v>46001</c:v>
                </c:pt>
                <c:pt idx="101">
                  <c:v>46002</c:v>
                </c:pt>
                <c:pt idx="102">
                  <c:v>46003</c:v>
                </c:pt>
                <c:pt idx="103">
                  <c:v>46004</c:v>
                </c:pt>
                <c:pt idx="104">
                  <c:v>46005</c:v>
                </c:pt>
                <c:pt idx="105">
                  <c:v>46006</c:v>
                </c:pt>
                <c:pt idx="106">
                  <c:v>46007</c:v>
                </c:pt>
                <c:pt idx="107">
                  <c:v>46008</c:v>
                </c:pt>
                <c:pt idx="108">
                  <c:v>46009</c:v>
                </c:pt>
                <c:pt idx="109">
                  <c:v>46010</c:v>
                </c:pt>
                <c:pt idx="110">
                  <c:v>46011</c:v>
                </c:pt>
                <c:pt idx="111">
                  <c:v>46012</c:v>
                </c:pt>
                <c:pt idx="112">
                  <c:v>46013</c:v>
                </c:pt>
              </c:numCache>
            </c:numRef>
          </c:cat>
          <c:val>
            <c:numRef>
              <c:f>Sheet1!$C$7:$C$119</c:f>
              <c:numCache>
                <c:formatCode>0.00</c:formatCode>
                <c:ptCount val="113"/>
                <c:pt idx="0">
                  <c:v>15.13</c:v>
                </c:pt>
                <c:pt idx="1">
                  <c:v>14.37</c:v>
                </c:pt>
                <c:pt idx="2">
                  <c:v>13.05</c:v>
                </c:pt>
                <c:pt idx="3">
                  <c:v>13.32</c:v>
                </c:pt>
                <c:pt idx="4">
                  <c:v>12.66</c:v>
                </c:pt>
                <c:pt idx="5">
                  <c:v>11.92</c:v>
                </c:pt>
                <c:pt idx="6">
                  <c:v>10.86</c:v>
                </c:pt>
                <c:pt idx="7">
                  <c:v>12.8</c:v>
                </c:pt>
                <c:pt idx="8">
                  <c:v>10.97</c:v>
                </c:pt>
                <c:pt idx="9">
                  <c:v>11.45</c:v>
                </c:pt>
                <c:pt idx="10">
                  <c:v>11.69</c:v>
                </c:pt>
                <c:pt idx="11">
                  <c:v>11.82</c:v>
                </c:pt>
                <c:pt idx="12">
                  <c:v>11.79</c:v>
                </c:pt>
                <c:pt idx="13">
                  <c:v>11.79</c:v>
                </c:pt>
                <c:pt idx="14">
                  <c:v>10.48</c:v>
                </c:pt>
                <c:pt idx="15">
                  <c:v>11.15</c:v>
                </c:pt>
                <c:pt idx="16">
                  <c:v>9.61</c:v>
                </c:pt>
                <c:pt idx="17">
                  <c:v>9.1199999999999992</c:v>
                </c:pt>
                <c:pt idx="18">
                  <c:v>9.2200000000000006</c:v>
                </c:pt>
                <c:pt idx="19">
                  <c:v>8.1300000000000008</c:v>
                </c:pt>
                <c:pt idx="20">
                  <c:v>8.16</c:v>
                </c:pt>
                <c:pt idx="21">
                  <c:v>8.81</c:v>
                </c:pt>
                <c:pt idx="22">
                  <c:v>9.2100000000000009</c:v>
                </c:pt>
                <c:pt idx="23">
                  <c:v>10.76</c:v>
                </c:pt>
                <c:pt idx="24">
                  <c:v>11.39</c:v>
                </c:pt>
                <c:pt idx="25" formatCode="General">
                  <c:v>11.51</c:v>
                </c:pt>
                <c:pt idx="26" formatCode="General">
                  <c:v>12.97</c:v>
                </c:pt>
                <c:pt idx="27" formatCode="General">
                  <c:v>14.41</c:v>
                </c:pt>
                <c:pt idx="28" formatCode="General">
                  <c:v>13.68</c:v>
                </c:pt>
                <c:pt idx="29" formatCode="General">
                  <c:v>9.48</c:v>
                </c:pt>
                <c:pt idx="30" formatCode="General">
                  <c:v>9.89</c:v>
                </c:pt>
                <c:pt idx="31" formatCode="General">
                  <c:v>10.67</c:v>
                </c:pt>
                <c:pt idx="32" formatCode="General">
                  <c:v>10.48</c:v>
                </c:pt>
                <c:pt idx="33" formatCode="General">
                  <c:v>9.7799999999999994</c:v>
                </c:pt>
                <c:pt idx="34" formatCode="General">
                  <c:v>9.11</c:v>
                </c:pt>
                <c:pt idx="35" formatCode="General">
                  <c:v>9.2799999999999994</c:v>
                </c:pt>
                <c:pt idx="36" formatCode="General">
                  <c:v>9.0299999999999994</c:v>
                </c:pt>
                <c:pt idx="37" formatCode="General">
                  <c:v>11.81</c:v>
                </c:pt>
                <c:pt idx="38" formatCode="General">
                  <c:v>14.64</c:v>
                </c:pt>
                <c:pt idx="39" formatCode="General">
                  <c:v>12.24</c:v>
                </c:pt>
                <c:pt idx="40" formatCode="General">
                  <c:v>10.43</c:v>
                </c:pt>
                <c:pt idx="41" formatCode="General">
                  <c:v>10.45</c:v>
                </c:pt>
                <c:pt idx="42" formatCode="General">
                  <c:v>7.64</c:v>
                </c:pt>
                <c:pt idx="43" formatCode="General">
                  <c:v>8.24</c:v>
                </c:pt>
                <c:pt idx="44" formatCode="General">
                  <c:v>7.56</c:v>
                </c:pt>
                <c:pt idx="45" formatCode="General">
                  <c:v>7.63</c:v>
                </c:pt>
                <c:pt idx="46" formatCode="General">
                  <c:v>7.25</c:v>
                </c:pt>
                <c:pt idx="47" formatCode="General">
                  <c:v>7.41</c:v>
                </c:pt>
                <c:pt idx="48" formatCode="General">
                  <c:v>8.27</c:v>
                </c:pt>
                <c:pt idx="49" formatCode="General">
                  <c:v>8.23</c:v>
                </c:pt>
                <c:pt idx="50" formatCode="General">
                  <c:v>8.4499999999999993</c:v>
                </c:pt>
                <c:pt idx="51" formatCode="General">
                  <c:v>9.15</c:v>
                </c:pt>
                <c:pt idx="52" formatCode="General">
                  <c:v>7.99</c:v>
                </c:pt>
                <c:pt idx="53" formatCode="General">
                  <c:v>7.55</c:v>
                </c:pt>
                <c:pt idx="54" formatCode="General">
                  <c:v>7.74</c:v>
                </c:pt>
                <c:pt idx="55" formatCode="General">
                  <c:v>7.77</c:v>
                </c:pt>
                <c:pt idx="56" formatCode="General">
                  <c:v>8.4</c:v>
                </c:pt>
                <c:pt idx="57" formatCode="General">
                  <c:v>8.8699999999999992</c:v>
                </c:pt>
                <c:pt idx="58" formatCode="General">
                  <c:v>10.02</c:v>
                </c:pt>
                <c:pt idx="59" formatCode="General">
                  <c:v>10.57</c:v>
                </c:pt>
                <c:pt idx="60" formatCode="General">
                  <c:v>11.38</c:v>
                </c:pt>
                <c:pt idx="61" formatCode="General">
                  <c:v>11.7</c:v>
                </c:pt>
                <c:pt idx="62" formatCode="General">
                  <c:v>11.85</c:v>
                </c:pt>
                <c:pt idx="63" formatCode="General">
                  <c:v>12.69</c:v>
                </c:pt>
                <c:pt idx="64" formatCode="General">
                  <c:v>12.21</c:v>
                </c:pt>
                <c:pt idx="65" formatCode="General">
                  <c:v>10.93</c:v>
                </c:pt>
                <c:pt idx="66" formatCode="General">
                  <c:v>10.43</c:v>
                </c:pt>
                <c:pt idx="67" formatCode="General">
                  <c:v>9.1999999999999993</c:v>
                </c:pt>
                <c:pt idx="68" formatCode="General">
                  <c:v>9.2100000000000009</c:v>
                </c:pt>
                <c:pt idx="69" formatCode="General">
                  <c:v>9.16</c:v>
                </c:pt>
                <c:pt idx="70" formatCode="General">
                  <c:v>9.39</c:v>
                </c:pt>
                <c:pt idx="71" formatCode="General">
                  <c:v>9.9</c:v>
                </c:pt>
                <c:pt idx="72" formatCode="General">
                  <c:v>10.7</c:v>
                </c:pt>
                <c:pt idx="73" formatCode="General">
                  <c:v>11.2</c:v>
                </c:pt>
                <c:pt idx="74" formatCode="General">
                  <c:v>10.06</c:v>
                </c:pt>
                <c:pt idx="75" formatCode="General">
                  <c:v>8.85</c:v>
                </c:pt>
                <c:pt idx="76" formatCode="General">
                  <c:v>8.14</c:v>
                </c:pt>
                <c:pt idx="77" formatCode="General">
                  <c:v>9.1300000000000008</c:v>
                </c:pt>
                <c:pt idx="78" formatCode="General">
                  <c:v>9.02</c:v>
                </c:pt>
                <c:pt idx="79" formatCode="General">
                  <c:v>9.8800000000000008</c:v>
                </c:pt>
                <c:pt idx="80" formatCode="General">
                  <c:v>10.050000000000001</c:v>
                </c:pt>
                <c:pt idx="81" formatCode="General">
                  <c:v>14.03</c:v>
                </c:pt>
                <c:pt idx="82" formatCode="General">
                  <c:v>14.53</c:v>
                </c:pt>
                <c:pt idx="83" formatCode="General">
                  <c:v>14.25</c:v>
                </c:pt>
                <c:pt idx="84" formatCode="General">
                  <c:v>14.51</c:v>
                </c:pt>
                <c:pt idx="85" formatCode="General">
                  <c:v>14.02</c:v>
                </c:pt>
                <c:pt idx="86" formatCode="General">
                  <c:v>16.079999999999998</c:v>
                </c:pt>
                <c:pt idx="87" formatCode="General">
                  <c:v>15.07</c:v>
                </c:pt>
                <c:pt idx="88" formatCode="General">
                  <c:v>14.61</c:v>
                </c:pt>
                <c:pt idx="89" formatCode="General">
                  <c:v>14.74</c:v>
                </c:pt>
                <c:pt idx="90" formatCode="General">
                  <c:v>14.1</c:v>
                </c:pt>
                <c:pt idx="91" formatCode="General">
                  <c:v>14.01</c:v>
                </c:pt>
                <c:pt idx="92" formatCode="General">
                  <c:v>12.22</c:v>
                </c:pt>
                <c:pt idx="93" formatCode="General">
                  <c:v>12.6</c:v>
                </c:pt>
                <c:pt idx="94" formatCode="General">
                  <c:v>11.26</c:v>
                </c:pt>
                <c:pt idx="95" formatCode="General">
                  <c:v>11.8</c:v>
                </c:pt>
                <c:pt idx="96" formatCode="General">
                  <c:v>11.83</c:v>
                </c:pt>
                <c:pt idx="97" formatCode="General">
                  <c:v>11.86</c:v>
                </c:pt>
                <c:pt idx="98" formatCode="General">
                  <c:v>11.8</c:v>
                </c:pt>
                <c:pt idx="99" formatCode="General">
                  <c:v>11.44</c:v>
                </c:pt>
                <c:pt idx="100" formatCode="General">
                  <c:v>10.44</c:v>
                </c:pt>
                <c:pt idx="101" formatCode="General">
                  <c:v>8.9600000000000009</c:v>
                </c:pt>
                <c:pt idx="102" formatCode="General">
                  <c:v>8.2899999999999991</c:v>
                </c:pt>
                <c:pt idx="103" formatCode="General">
                  <c:v>7.89</c:v>
                </c:pt>
                <c:pt idx="104" formatCode="General">
                  <c:v>8.4700000000000006</c:v>
                </c:pt>
                <c:pt idx="105" formatCode="General">
                  <c:v>10.41</c:v>
                </c:pt>
                <c:pt idx="106" formatCode="General">
                  <c:v>9.98</c:v>
                </c:pt>
                <c:pt idx="107" formatCode="General">
                  <c:v>7.65</c:v>
                </c:pt>
                <c:pt idx="108" formatCode="General">
                  <c:v>8.91</c:v>
                </c:pt>
                <c:pt idx="109" formatCode="General">
                  <c:v>8.0399999999999991</c:v>
                </c:pt>
                <c:pt idx="110" formatCode="General">
                  <c:v>9.7200000000000006</c:v>
                </c:pt>
                <c:pt idx="111" formatCode="General">
                  <c:v>16.03</c:v>
                </c:pt>
                <c:pt idx="112" formatCode="General">
                  <c:v>17.940000000000001</c:v>
                </c:pt>
              </c:numCache>
            </c:numRef>
          </c:val>
          <c:smooth val="0"/>
          <c:extLst>
            <c:ext xmlns:c16="http://schemas.microsoft.com/office/drawing/2014/chart" uri="{C3380CC4-5D6E-409C-BE32-E72D297353CC}">
              <c16:uniqueId val="{00000000-356A-4001-9545-BEEF92413F12}"/>
            </c:ext>
          </c:extLst>
        </c:ser>
        <c:dLbls>
          <c:showLegendKey val="0"/>
          <c:showVal val="0"/>
          <c:showCatName val="0"/>
          <c:showSerName val="0"/>
          <c:showPercent val="0"/>
          <c:showBubbleSize val="0"/>
        </c:dLbls>
        <c:marker val="1"/>
        <c:smooth val="0"/>
        <c:axId val="795097144"/>
        <c:axId val="795097504"/>
      </c:lineChart>
      <c:lineChart>
        <c:grouping val="standard"/>
        <c:varyColors val="0"/>
        <c:ser>
          <c:idx val="1"/>
          <c:order val="1"/>
          <c:tx>
            <c:strRef>
              <c:f>Sheet1!$D$6</c:f>
              <c:strCache>
                <c:ptCount val="1"/>
                <c:pt idx="0">
                  <c:v>max draft</c:v>
                </c:pt>
              </c:strCache>
            </c:strRef>
          </c:tx>
          <c:spPr>
            <a:ln w="28575" cap="rnd">
              <a:solidFill>
                <a:schemeClr val="accent2"/>
              </a:solidFill>
              <a:round/>
            </a:ln>
            <a:effectLst/>
          </c:spPr>
          <c:marker>
            <c:symbol val="none"/>
          </c:marker>
          <c:cat>
            <c:numRef>
              <c:f>Sheet1!$B$7:$B$119</c:f>
              <c:numCache>
                <c:formatCode>m/d/yyyy</c:formatCode>
                <c:ptCount val="113"/>
                <c:pt idx="0">
                  <c:v>45901</c:v>
                </c:pt>
                <c:pt idx="1">
                  <c:v>45902</c:v>
                </c:pt>
                <c:pt idx="2">
                  <c:v>45903</c:v>
                </c:pt>
                <c:pt idx="3">
                  <c:v>45904</c:v>
                </c:pt>
                <c:pt idx="4">
                  <c:v>45905</c:v>
                </c:pt>
                <c:pt idx="5">
                  <c:v>45906</c:v>
                </c:pt>
                <c:pt idx="6">
                  <c:v>45907</c:v>
                </c:pt>
                <c:pt idx="7">
                  <c:v>45908</c:v>
                </c:pt>
                <c:pt idx="8">
                  <c:v>45909</c:v>
                </c:pt>
                <c:pt idx="9">
                  <c:v>45910</c:v>
                </c:pt>
                <c:pt idx="10">
                  <c:v>45911</c:v>
                </c:pt>
                <c:pt idx="11">
                  <c:v>45912</c:v>
                </c:pt>
                <c:pt idx="12">
                  <c:v>45913</c:v>
                </c:pt>
                <c:pt idx="13">
                  <c:v>45914</c:v>
                </c:pt>
                <c:pt idx="14">
                  <c:v>45915</c:v>
                </c:pt>
                <c:pt idx="15">
                  <c:v>45916</c:v>
                </c:pt>
                <c:pt idx="16">
                  <c:v>45917</c:v>
                </c:pt>
                <c:pt idx="17">
                  <c:v>45918</c:v>
                </c:pt>
                <c:pt idx="18">
                  <c:v>45919</c:v>
                </c:pt>
                <c:pt idx="19">
                  <c:v>45920</c:v>
                </c:pt>
                <c:pt idx="20">
                  <c:v>45921</c:v>
                </c:pt>
                <c:pt idx="21">
                  <c:v>45922</c:v>
                </c:pt>
                <c:pt idx="22">
                  <c:v>45923</c:v>
                </c:pt>
                <c:pt idx="23">
                  <c:v>45924</c:v>
                </c:pt>
                <c:pt idx="24">
                  <c:v>45925</c:v>
                </c:pt>
                <c:pt idx="25">
                  <c:v>45926</c:v>
                </c:pt>
                <c:pt idx="26">
                  <c:v>45927</c:v>
                </c:pt>
                <c:pt idx="27">
                  <c:v>45928</c:v>
                </c:pt>
                <c:pt idx="28">
                  <c:v>45929</c:v>
                </c:pt>
                <c:pt idx="29">
                  <c:v>45930</c:v>
                </c:pt>
                <c:pt idx="30">
                  <c:v>45931</c:v>
                </c:pt>
                <c:pt idx="31">
                  <c:v>45932</c:v>
                </c:pt>
                <c:pt idx="32">
                  <c:v>45933</c:v>
                </c:pt>
                <c:pt idx="33">
                  <c:v>45934</c:v>
                </c:pt>
                <c:pt idx="34">
                  <c:v>45935</c:v>
                </c:pt>
                <c:pt idx="35">
                  <c:v>45936</c:v>
                </c:pt>
                <c:pt idx="36">
                  <c:v>45937</c:v>
                </c:pt>
                <c:pt idx="37">
                  <c:v>45938</c:v>
                </c:pt>
                <c:pt idx="38">
                  <c:v>45939</c:v>
                </c:pt>
                <c:pt idx="39">
                  <c:v>45940</c:v>
                </c:pt>
                <c:pt idx="40">
                  <c:v>45941</c:v>
                </c:pt>
                <c:pt idx="41">
                  <c:v>45942</c:v>
                </c:pt>
                <c:pt idx="42">
                  <c:v>45943</c:v>
                </c:pt>
                <c:pt idx="43">
                  <c:v>45944</c:v>
                </c:pt>
                <c:pt idx="44">
                  <c:v>45945</c:v>
                </c:pt>
                <c:pt idx="45">
                  <c:v>45946</c:v>
                </c:pt>
                <c:pt idx="46">
                  <c:v>45947</c:v>
                </c:pt>
                <c:pt idx="47">
                  <c:v>45948</c:v>
                </c:pt>
                <c:pt idx="48">
                  <c:v>45949</c:v>
                </c:pt>
                <c:pt idx="49">
                  <c:v>45950</c:v>
                </c:pt>
                <c:pt idx="50">
                  <c:v>45951</c:v>
                </c:pt>
                <c:pt idx="51">
                  <c:v>45952</c:v>
                </c:pt>
                <c:pt idx="52">
                  <c:v>45953</c:v>
                </c:pt>
                <c:pt idx="53">
                  <c:v>45954</c:v>
                </c:pt>
                <c:pt idx="54">
                  <c:v>45955</c:v>
                </c:pt>
                <c:pt idx="55">
                  <c:v>45956</c:v>
                </c:pt>
                <c:pt idx="56">
                  <c:v>45957</c:v>
                </c:pt>
                <c:pt idx="57">
                  <c:v>45958</c:v>
                </c:pt>
                <c:pt idx="58">
                  <c:v>45959</c:v>
                </c:pt>
                <c:pt idx="59">
                  <c:v>45960</c:v>
                </c:pt>
                <c:pt idx="60">
                  <c:v>45961</c:v>
                </c:pt>
                <c:pt idx="61">
                  <c:v>45962</c:v>
                </c:pt>
                <c:pt idx="62">
                  <c:v>45963</c:v>
                </c:pt>
                <c:pt idx="63">
                  <c:v>45964</c:v>
                </c:pt>
                <c:pt idx="64">
                  <c:v>45965</c:v>
                </c:pt>
                <c:pt idx="65">
                  <c:v>45966</c:v>
                </c:pt>
                <c:pt idx="66">
                  <c:v>45967</c:v>
                </c:pt>
                <c:pt idx="67">
                  <c:v>45968</c:v>
                </c:pt>
                <c:pt idx="68">
                  <c:v>45969</c:v>
                </c:pt>
                <c:pt idx="69">
                  <c:v>45970</c:v>
                </c:pt>
                <c:pt idx="70">
                  <c:v>45971</c:v>
                </c:pt>
                <c:pt idx="71">
                  <c:v>45972</c:v>
                </c:pt>
                <c:pt idx="72">
                  <c:v>45973</c:v>
                </c:pt>
                <c:pt idx="73">
                  <c:v>45974</c:v>
                </c:pt>
                <c:pt idx="74">
                  <c:v>45975</c:v>
                </c:pt>
                <c:pt idx="75">
                  <c:v>45976</c:v>
                </c:pt>
                <c:pt idx="76">
                  <c:v>45977</c:v>
                </c:pt>
                <c:pt idx="77">
                  <c:v>45978</c:v>
                </c:pt>
                <c:pt idx="78">
                  <c:v>45979</c:v>
                </c:pt>
                <c:pt idx="79">
                  <c:v>45980</c:v>
                </c:pt>
                <c:pt idx="80">
                  <c:v>45981</c:v>
                </c:pt>
                <c:pt idx="81">
                  <c:v>45982</c:v>
                </c:pt>
                <c:pt idx="82">
                  <c:v>45983</c:v>
                </c:pt>
                <c:pt idx="83">
                  <c:v>45984</c:v>
                </c:pt>
                <c:pt idx="84">
                  <c:v>45985</c:v>
                </c:pt>
                <c:pt idx="85">
                  <c:v>45986</c:v>
                </c:pt>
                <c:pt idx="86">
                  <c:v>45987</c:v>
                </c:pt>
                <c:pt idx="87">
                  <c:v>45988</c:v>
                </c:pt>
                <c:pt idx="88">
                  <c:v>45989</c:v>
                </c:pt>
                <c:pt idx="89">
                  <c:v>45990</c:v>
                </c:pt>
                <c:pt idx="90">
                  <c:v>45991</c:v>
                </c:pt>
                <c:pt idx="91">
                  <c:v>45992</c:v>
                </c:pt>
                <c:pt idx="92">
                  <c:v>45993</c:v>
                </c:pt>
                <c:pt idx="93">
                  <c:v>45994</c:v>
                </c:pt>
                <c:pt idx="94">
                  <c:v>45995</c:v>
                </c:pt>
                <c:pt idx="95">
                  <c:v>45996</c:v>
                </c:pt>
                <c:pt idx="96">
                  <c:v>45997</c:v>
                </c:pt>
                <c:pt idx="97">
                  <c:v>45998</c:v>
                </c:pt>
                <c:pt idx="98">
                  <c:v>45999</c:v>
                </c:pt>
                <c:pt idx="99">
                  <c:v>46000</c:v>
                </c:pt>
                <c:pt idx="100">
                  <c:v>46001</c:v>
                </c:pt>
                <c:pt idx="101">
                  <c:v>46002</c:v>
                </c:pt>
                <c:pt idx="102">
                  <c:v>46003</c:v>
                </c:pt>
                <c:pt idx="103">
                  <c:v>46004</c:v>
                </c:pt>
                <c:pt idx="104">
                  <c:v>46005</c:v>
                </c:pt>
                <c:pt idx="105">
                  <c:v>46006</c:v>
                </c:pt>
                <c:pt idx="106">
                  <c:v>46007</c:v>
                </c:pt>
                <c:pt idx="107">
                  <c:v>46008</c:v>
                </c:pt>
                <c:pt idx="108">
                  <c:v>46009</c:v>
                </c:pt>
                <c:pt idx="109">
                  <c:v>46010</c:v>
                </c:pt>
                <c:pt idx="110">
                  <c:v>46011</c:v>
                </c:pt>
                <c:pt idx="111">
                  <c:v>46012</c:v>
                </c:pt>
                <c:pt idx="112">
                  <c:v>46013</c:v>
                </c:pt>
              </c:numCache>
            </c:numRef>
          </c:cat>
          <c:val>
            <c:numRef>
              <c:f>Sheet1!$D$7:$D$119</c:f>
              <c:numCache>
                <c:formatCode>General</c:formatCode>
                <c:ptCount val="113"/>
                <c:pt idx="0">
                  <c:v>12.5</c:v>
                </c:pt>
                <c:pt idx="1">
                  <c:v>11.5</c:v>
                </c:pt>
                <c:pt idx="2">
                  <c:v>11.5</c:v>
                </c:pt>
                <c:pt idx="3">
                  <c:v>11.5</c:v>
                </c:pt>
                <c:pt idx="4">
                  <c:v>11.5</c:v>
                </c:pt>
                <c:pt idx="5">
                  <c:v>11.5</c:v>
                </c:pt>
                <c:pt idx="6">
                  <c:v>11.5</c:v>
                </c:pt>
                <c:pt idx="7">
                  <c:v>11</c:v>
                </c:pt>
                <c:pt idx="8">
                  <c:v>11</c:v>
                </c:pt>
                <c:pt idx="9">
                  <c:v>11</c:v>
                </c:pt>
                <c:pt idx="10">
                  <c:v>11</c:v>
                </c:pt>
                <c:pt idx="11">
                  <c:v>11</c:v>
                </c:pt>
                <c:pt idx="12">
                  <c:v>11</c:v>
                </c:pt>
                <c:pt idx="13">
                  <c:v>11</c:v>
                </c:pt>
                <c:pt idx="14">
                  <c:v>10.5</c:v>
                </c:pt>
                <c:pt idx="15">
                  <c:v>10.5</c:v>
                </c:pt>
                <c:pt idx="16">
                  <c:v>10.5</c:v>
                </c:pt>
                <c:pt idx="17">
                  <c:v>10.5</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10</c:v>
                </c:pt>
                <c:pt idx="59">
                  <c:v>10</c:v>
                </c:pt>
                <c:pt idx="60">
                  <c:v>10.5</c:v>
                </c:pt>
                <c:pt idx="61">
                  <c:v>10.5</c:v>
                </c:pt>
                <c:pt idx="62">
                  <c:v>10.5</c:v>
                </c:pt>
                <c:pt idx="63">
                  <c:v>11</c:v>
                </c:pt>
                <c:pt idx="64">
                  <c:v>11</c:v>
                </c:pt>
                <c:pt idx="65">
                  <c:v>11</c:v>
                </c:pt>
                <c:pt idx="66">
                  <c:v>11</c:v>
                </c:pt>
                <c:pt idx="67">
                  <c:v>11</c:v>
                </c:pt>
                <c:pt idx="68">
                  <c:v>11</c:v>
                </c:pt>
                <c:pt idx="69">
                  <c:v>11</c:v>
                </c:pt>
                <c:pt idx="70">
                  <c:v>10.5</c:v>
                </c:pt>
                <c:pt idx="71">
                  <c:v>10.5</c:v>
                </c:pt>
                <c:pt idx="72">
                  <c:v>10.5</c:v>
                </c:pt>
                <c:pt idx="73">
                  <c:v>10.5</c:v>
                </c:pt>
                <c:pt idx="74">
                  <c:v>10.5</c:v>
                </c:pt>
                <c:pt idx="75">
                  <c:v>10.5</c:v>
                </c:pt>
                <c:pt idx="76">
                  <c:v>10.5</c:v>
                </c:pt>
                <c:pt idx="77">
                  <c:v>10.5</c:v>
                </c:pt>
                <c:pt idx="78">
                  <c:v>10.5</c:v>
                </c:pt>
                <c:pt idx="79">
                  <c:v>10.5</c:v>
                </c:pt>
                <c:pt idx="80">
                  <c:v>10.5</c:v>
                </c:pt>
                <c:pt idx="81">
                  <c:v>11.5</c:v>
                </c:pt>
                <c:pt idx="82">
                  <c:v>11.5</c:v>
                </c:pt>
                <c:pt idx="83">
                  <c:v>11.5</c:v>
                </c:pt>
                <c:pt idx="84">
                  <c:v>11.5</c:v>
                </c:pt>
                <c:pt idx="85">
                  <c:v>11.5</c:v>
                </c:pt>
                <c:pt idx="86">
                  <c:v>12</c:v>
                </c:pt>
                <c:pt idx="87">
                  <c:v>12</c:v>
                </c:pt>
                <c:pt idx="88">
                  <c:v>12</c:v>
                </c:pt>
                <c:pt idx="89">
                  <c:v>12</c:v>
                </c:pt>
                <c:pt idx="90">
                  <c:v>12</c:v>
                </c:pt>
                <c:pt idx="91">
                  <c:v>12</c:v>
                </c:pt>
                <c:pt idx="92">
                  <c:v>12</c:v>
                </c:pt>
                <c:pt idx="93">
                  <c:v>12</c:v>
                </c:pt>
                <c:pt idx="94">
                  <c:v>12</c:v>
                </c:pt>
                <c:pt idx="95">
                  <c:v>11.5</c:v>
                </c:pt>
                <c:pt idx="96">
                  <c:v>11.5</c:v>
                </c:pt>
                <c:pt idx="97">
                  <c:v>11.5</c:v>
                </c:pt>
                <c:pt idx="98">
                  <c:v>11.5</c:v>
                </c:pt>
                <c:pt idx="99">
                  <c:v>11.5</c:v>
                </c:pt>
                <c:pt idx="100">
                  <c:v>11.5</c:v>
                </c:pt>
                <c:pt idx="101">
                  <c:v>11.5</c:v>
                </c:pt>
                <c:pt idx="102">
                  <c:v>10.5</c:v>
                </c:pt>
                <c:pt idx="103">
                  <c:v>10.5</c:v>
                </c:pt>
                <c:pt idx="104">
                  <c:v>10.5</c:v>
                </c:pt>
                <c:pt idx="105">
                  <c:v>10.5</c:v>
                </c:pt>
                <c:pt idx="106">
                  <c:v>10.5</c:v>
                </c:pt>
                <c:pt idx="107">
                  <c:v>10.5</c:v>
                </c:pt>
                <c:pt idx="108">
                  <c:v>10.5</c:v>
                </c:pt>
                <c:pt idx="109">
                  <c:v>10.5</c:v>
                </c:pt>
                <c:pt idx="110">
                  <c:v>10.5</c:v>
                </c:pt>
                <c:pt idx="111">
                  <c:v>10.5</c:v>
                </c:pt>
                <c:pt idx="112">
                  <c:v>11.5</c:v>
                </c:pt>
              </c:numCache>
            </c:numRef>
          </c:val>
          <c:smooth val="0"/>
          <c:extLst>
            <c:ext xmlns:c16="http://schemas.microsoft.com/office/drawing/2014/chart" uri="{C3380CC4-5D6E-409C-BE32-E72D297353CC}">
              <c16:uniqueId val="{00000001-356A-4001-9545-BEEF92413F12}"/>
            </c:ext>
          </c:extLst>
        </c:ser>
        <c:dLbls>
          <c:showLegendKey val="0"/>
          <c:showVal val="0"/>
          <c:showCatName val="0"/>
          <c:showSerName val="0"/>
          <c:showPercent val="0"/>
          <c:showBubbleSize val="0"/>
        </c:dLbls>
        <c:marker val="1"/>
        <c:smooth val="0"/>
        <c:axId val="806402064"/>
        <c:axId val="1042253320"/>
      </c:lineChart>
      <c:dateAx>
        <c:axId val="7950971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95097504"/>
        <c:crosses val="autoZero"/>
        <c:auto val="1"/>
        <c:lblOffset val="100"/>
        <c:baseTimeUnit val="days"/>
        <c:majorUnit val="15"/>
        <c:majorTimeUnit val="days"/>
      </c:dateAx>
      <c:valAx>
        <c:axId val="795097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5097144"/>
        <c:crosses val="autoZero"/>
        <c:crossBetween val="between"/>
      </c:valAx>
      <c:valAx>
        <c:axId val="1042253320"/>
        <c:scaling>
          <c:orientation val="minMax"/>
          <c:max val="23"/>
          <c:min val="3"/>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6402064"/>
        <c:crosses val="max"/>
        <c:crossBetween val="between"/>
      </c:valAx>
      <c:dateAx>
        <c:axId val="806402064"/>
        <c:scaling>
          <c:orientation val="minMax"/>
        </c:scaling>
        <c:delete val="1"/>
        <c:axPos val="b"/>
        <c:numFmt formatCode="m/d/yyyy" sourceLinked="1"/>
        <c:majorTickMark val="out"/>
        <c:minorTickMark val="none"/>
        <c:tickLblPos val="nextTo"/>
        <c:crossAx val="1042253320"/>
        <c:crossesAt val="0"/>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  Describe and predict behavior: how do people respond to incentives?</a:t>
            </a:r>
          </a:p>
          <a:p>
            <a:r>
              <a:rPr lang="en-US" dirty="0"/>
              <a:t>Normative:  Understand the tradeoffs of involved in alternative public actions to decide which is best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422853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quantify, and monetize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04243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40000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253784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Comparing to observed conditions (i.e., perfect forecasts) allows us to estimate the upper bound on the value of improving forecasts from current conditions, but what about just the value of the current forecast?  Still need to specify: Compared to what?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28</a:t>
            </a:fld>
            <a:endParaRPr lang="en-US"/>
          </a:p>
        </p:txBody>
      </p:sp>
    </p:spTree>
    <p:extLst>
      <p:ext uri="{BB962C8B-B14F-4D97-AF65-F5344CB8AC3E}">
        <p14:creationId xmlns:p14="http://schemas.microsoft.com/office/powerpoint/2010/main" val="863584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BA3134B6-2F9A-4658-9AF9-0F3E0A0BA263}" type="datetime1">
              <a:rPr lang="en-US" smtClean="0"/>
              <a:t>6/18/2026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4D69EE10-2E8B-4C53-9AD9-F57C920FEE28}" type="datetime1">
              <a:rPr lang="en-US" smtClean="0"/>
              <a:t>6/18/2026</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2F5269B3-DFB2-40D3-973E-3FB95B9942DC}" type="datetime1">
              <a:rPr lang="en-US" smtClean="0"/>
              <a:t>6/18/2026</a:t>
            </a:fld>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B2658F45-6991-4FBF-9199-2A26378DA3EC}" type="datetime1">
              <a:rPr lang="en-US" smtClean="0"/>
              <a:t>6/18/2026</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fld id="{70E0C6B3-731B-488F-BCAD-9B3859448817}" type="datetime1">
              <a:rPr lang="en-US" smtClean="0"/>
              <a:t>6/18/2026</a:t>
            </a:fld>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endParaRPr lang="en-US"/>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6FBE8E6-86E9-4058-B768-DC56810C30D2}" type="datetime1">
              <a:rPr lang="en-US" smtClean="0"/>
              <a:t>6/18/2026</a:t>
            </a:fld>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A69C4419-ECD1-4B31-90E3-F87D02EA0269}" type="datetime1">
              <a:rPr lang="en-US" smtClean="0"/>
              <a:t>6/18/2026</a:t>
            </a:fld>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37E0DA6B-DE71-4383-A706-3C6F7D8B0D47}" type="datetime1">
              <a:rPr lang="en-US" smtClean="0"/>
              <a:t>6/18/2026</a:t>
            </a:fld>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16A7E79F-FCEB-4AC8-814C-A82F1FCE0189}" type="datetime1">
              <a:rPr lang="en-US" smtClean="0"/>
              <a:t>6/18/2026</a:t>
            </a:fld>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endParaRPr lang="en-US"/>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6697A043-A8BC-4A9C-9214-759B9AF1FBE7}" type="datetime1">
              <a:rPr lang="en-US" smtClean="0"/>
              <a:t>6/18/2026</a:t>
            </a:fld>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endParaRPr lang="en-US"/>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2BFAF9E-360B-48A5-A552-ACF39190586B}" type="datetime1">
              <a:rPr lang="en-US" smtClean="0"/>
              <a:t>6/18/2026</a:t>
            </a:fld>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E244CFA-CDCD-4C8C-B398-F312D7AD1B87}" type="datetime1">
              <a:rPr lang="en-US" smtClean="0"/>
              <a:t>6/18/2026</a:t>
            </a:fld>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8C7F5C1D-D864-4742-804D-B207248FC2E0}" type="datetime1">
              <a:rPr lang="en-US" smtClean="0"/>
              <a:t>6/18/2026</a:t>
            </a:fld>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305CE6EB-58A4-4F75-B69F-D689E3D0FFE1}" type="datetime1">
              <a:rPr lang="en-US" smtClean="0"/>
              <a:t>6/18/2026</a:t>
            </a:fld>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E5B901D6-0DC6-42B9-9D15-477B53D021E6}" type="datetime1">
              <a:rPr lang="en-US" smtClean="0"/>
              <a:t>6/18/2026</a:t>
            </a:fld>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endParaRPr lang="en-US"/>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F813B9C5-6B02-4BAE-A60D-2751DE5B9C2E}" type="datetime1">
              <a:rPr lang="en-US" smtClean="0"/>
              <a:t>6/18/2026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A294D63E-A0EB-4FEC-84B9-94D2893D2CC8}" type="datetime1">
              <a:rPr lang="en-US" smtClean="0"/>
              <a:t>6/18/2026</a:t>
            </a:fld>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960F748D-9DF5-4985-B058-E1414DFBC93C}" type="datetime1">
              <a:rPr lang="en-US" smtClean="0"/>
              <a:t>6/18/2026</a:t>
            </a:fld>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06216EB-0FBD-419E-A243-A536C0137BAE}" type="datetime1">
              <a:rPr lang="en-US" smtClean="0"/>
              <a:t>6/18/2026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endParaRPr lang="en-US"/>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5B701BB-C25F-486F-8B00-66E9EA13602C}" type="datetime1">
              <a:rPr lang="en-US" smtClean="0"/>
              <a:t>6/18/2026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endParaRPr lang="en-US"/>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83076939-A0FB-4290-99F7-B9198486F7FB}" type="datetime1">
              <a:rPr lang="en-US" smtClean="0"/>
              <a:t>6/18/2026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A79BB73-E8B4-4235-8558-2E7B62E75ED1}" type="datetime1">
              <a:rPr lang="en-US" smtClean="0"/>
              <a:t>6/18/2026</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ft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3FDA85B-3CCE-41E2-A8E7-174D44A33AC4}" type="datetime1">
              <a:rPr lang="en-US" smtClean="0"/>
              <a:t>6/18/2026</a:t>
            </a:fld>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hess.copernicus.org/articles/27/873/2023/hess-27-873-2023.html"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repository.library.noaa.gov/view/noaa/70927" TargetMode="External"/><Relationship Id="rId2" Type="http://schemas.openxmlformats.org/officeDocument/2006/relationships/hyperlink" Target="https://www.fema.gov/grants/tools/benefit-cost-analysi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repository.library.noaa.gov/view/noaa/7092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hec.usace.army.mil/software/hec-fda/" TargetMode="External"/><Relationship Id="rId2" Type="http://schemas.openxmlformats.org/officeDocument/2006/relationships/hyperlink" Target="https://www.fema.gov/flood-maps/products-tools/hazu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1EB8-9086-D844-BC34-FAA8CF61F215}"/>
              </a:ext>
            </a:extLst>
          </p:cNvPr>
          <p:cNvSpPr>
            <a:spLocks noGrp="1"/>
          </p:cNvSpPr>
          <p:nvPr>
            <p:ph type="ctrTitle"/>
          </p:nvPr>
        </p:nvSpPr>
        <p:spPr>
          <a:xfrm>
            <a:off x="170699" y="915570"/>
            <a:ext cx="5280179" cy="763285"/>
          </a:xfrm>
        </p:spPr>
        <p:txBody>
          <a:bodyPr/>
          <a:lstStyle/>
          <a:p>
            <a:r>
              <a:rPr lang="en-US" sz="3600"/>
              <a:t>Why and How to Use Economics to Evaluate Forecasts and Value Their Impacts</a:t>
            </a:r>
          </a:p>
        </p:txBody>
      </p:sp>
      <p:sp>
        <p:nvSpPr>
          <p:cNvPr id="4" name="Text Placeholder 3">
            <a:extLst>
              <a:ext uri="{FF2B5EF4-FFF2-40B4-BE49-F238E27FC236}">
                <a16:creationId xmlns:a16="http://schemas.microsoft.com/office/drawing/2014/main" id="{BE5C98B9-1639-C747-97DE-5D0A2FF5E441}"/>
              </a:ext>
            </a:extLst>
          </p:cNvPr>
          <p:cNvSpPr>
            <a:spLocks noGrp="1"/>
          </p:cNvSpPr>
          <p:nvPr>
            <p:ph type="body" sz="quarter" idx="15"/>
          </p:nvPr>
        </p:nvSpPr>
        <p:spPr>
          <a:xfrm>
            <a:off x="364014" y="2506184"/>
            <a:ext cx="4207986" cy="1697326"/>
          </a:xfrm>
        </p:spPr>
        <p:txBody>
          <a:bodyPr/>
          <a:lstStyle/>
          <a:p>
            <a:r>
              <a:rPr lang="en-US" sz="2000"/>
              <a:t>Presented by:</a:t>
            </a:r>
          </a:p>
          <a:p>
            <a:r>
              <a:rPr lang="en-US" sz="2000">
                <a:solidFill>
                  <a:schemeClr val="bg1"/>
                </a:solidFill>
              </a:rPr>
              <a:t>George Van Houtven (RTI)</a:t>
            </a:r>
          </a:p>
          <a:p>
            <a:r>
              <a:rPr lang="en-US" sz="2000">
                <a:solidFill>
                  <a:schemeClr val="bg1"/>
                </a:solidFill>
              </a:rPr>
              <a:t>Daniel Lapidus (RTI)</a:t>
            </a:r>
          </a:p>
          <a:p>
            <a:endParaRPr lang="en-US" sz="2000">
              <a:solidFill>
                <a:schemeClr val="bg1"/>
              </a:solidFill>
            </a:endParaRPr>
          </a:p>
        </p:txBody>
      </p:sp>
      <p:sp>
        <p:nvSpPr>
          <p:cNvPr id="8" name="Text Placeholder 3">
            <a:extLst>
              <a:ext uri="{FF2B5EF4-FFF2-40B4-BE49-F238E27FC236}">
                <a16:creationId xmlns:a16="http://schemas.microsoft.com/office/drawing/2014/main" id="{39398A74-AA4F-293F-FC14-155EA87CD752}"/>
              </a:ext>
            </a:extLst>
          </p:cNvPr>
          <p:cNvSpPr txBox="1">
            <a:spLocks/>
          </p:cNvSpPr>
          <p:nvPr/>
        </p:nvSpPr>
        <p:spPr bwMode="auto">
          <a:xfrm>
            <a:off x="4246925" y="3945416"/>
            <a:ext cx="4662560" cy="81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Tx/>
              <a:buSzPct val="80000"/>
              <a:buFont typeface="Courier New" panose="02070309020205020404" pitchFamily="49" charset="0"/>
              <a:buNone/>
              <a:defRPr sz="1600" b="0" i="0">
                <a:solidFill>
                  <a:schemeClr val="bg1">
                    <a:lumMod val="75000"/>
                  </a:schemeClr>
                </a:solidFill>
                <a:latin typeface="Arial Narrow" panose="020B0604020202020204" pitchFamily="34" charset="0"/>
                <a:ea typeface="+mn-ea"/>
                <a:cs typeface="Arial Narrow" panose="020B0604020202020204" pitchFamily="34" charset="0"/>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sz="2000" kern="0"/>
              <a:t>Presented at:</a:t>
            </a:r>
          </a:p>
          <a:p>
            <a:r>
              <a:rPr lang="en-US" sz="2000" kern="0">
                <a:solidFill>
                  <a:schemeClr val="bg1"/>
                </a:solidFill>
              </a:rPr>
              <a:t>CIROH Developers Conference</a:t>
            </a:r>
          </a:p>
          <a:p>
            <a:r>
              <a:rPr lang="en-US" sz="2000" kern="0">
                <a:solidFill>
                  <a:schemeClr val="bg1"/>
                </a:solidFill>
              </a:rPr>
              <a:t>May 27, 2026</a:t>
            </a:r>
          </a:p>
          <a:p>
            <a:r>
              <a:rPr lang="en-US" sz="2000" kern="0">
                <a:solidFill>
                  <a:schemeClr val="bg1"/>
                </a:solidFill>
              </a:rPr>
              <a:t>Salt Lake City, Utah</a:t>
            </a:r>
          </a:p>
          <a:p>
            <a:r>
              <a:rPr lang="en-US" sz="2000" kern="0"/>
              <a:t>     </a:t>
            </a:r>
          </a:p>
        </p:txBody>
      </p:sp>
    </p:spTree>
    <p:extLst>
      <p:ext uri="{BB962C8B-B14F-4D97-AF65-F5344CB8AC3E}">
        <p14:creationId xmlns:p14="http://schemas.microsoft.com/office/powerpoint/2010/main" val="22285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77EB-0231-4ED2-B789-53BD9078992C}"/>
              </a:ext>
            </a:extLst>
          </p:cNvPr>
          <p:cNvSpPr>
            <a:spLocks noGrp="1"/>
          </p:cNvSpPr>
          <p:nvPr>
            <p:ph type="title"/>
          </p:nvPr>
        </p:nvSpPr>
        <p:spPr/>
        <p:txBody>
          <a:bodyPr/>
          <a:lstStyle/>
          <a:p>
            <a:r>
              <a:rPr lang="en-US"/>
              <a:t>Conceptual Framework for Valuing Information: Value Chain</a:t>
            </a:r>
          </a:p>
        </p:txBody>
      </p:sp>
      <p:pic>
        <p:nvPicPr>
          <p:cNvPr id="21" name="Content Placeholder 20">
            <a:extLst>
              <a:ext uri="{FF2B5EF4-FFF2-40B4-BE49-F238E27FC236}">
                <a16:creationId xmlns:a16="http://schemas.microsoft.com/office/drawing/2014/main" id="{75FBA7CF-8B6F-A3FD-8E2D-6666DDE394BB}"/>
              </a:ext>
            </a:extLst>
          </p:cNvPr>
          <p:cNvPicPr>
            <a:picLocks noGrp="1" noChangeAspect="1"/>
          </p:cNvPicPr>
          <p:nvPr>
            <p:ph idx="1"/>
          </p:nvPr>
        </p:nvPicPr>
        <p:blipFill>
          <a:blip r:embed="rId2"/>
          <a:stretch>
            <a:fillRect/>
          </a:stretch>
        </p:blipFill>
        <p:spPr>
          <a:xfrm>
            <a:off x="173736" y="2084289"/>
            <a:ext cx="8554357" cy="1650153"/>
          </a:xfrm>
          <a:prstGeom prst="rect">
            <a:avLst/>
          </a:prstGeom>
        </p:spPr>
      </p:pic>
      <p:sp>
        <p:nvSpPr>
          <p:cNvPr id="4" name="Slide Number Placeholder 3">
            <a:extLst>
              <a:ext uri="{FF2B5EF4-FFF2-40B4-BE49-F238E27FC236}">
                <a16:creationId xmlns:a16="http://schemas.microsoft.com/office/drawing/2014/main" id="{E235137A-0D96-BEB6-CD96-35F4692801A4}"/>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389827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C874F59-2C91-46B4-C1FC-080DB7BADC2E}"/>
              </a:ext>
            </a:extLst>
          </p:cNvPr>
          <p:cNvSpPr txBox="1"/>
          <p:nvPr/>
        </p:nvSpPr>
        <p:spPr>
          <a:xfrm>
            <a:off x="6700300" y="5454709"/>
            <a:ext cx="1777890"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prstClr val="black"/>
                </a:solidFill>
                <a:latin typeface="Calibri" panose="020F0502020204030204"/>
                <a:ea typeface="+mn-ea"/>
              </a:rPr>
              <a:t>Valuation Model</a:t>
            </a:r>
            <a:endParaRPr lang="en-US" sz="1611" b="1" i="1" baseline="3000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1A3AA392-5D27-5E32-5D13-BD986A4B0191}"/>
              </a:ext>
            </a:extLst>
          </p:cNvPr>
          <p:cNvPicPr>
            <a:picLocks noChangeAspect="1"/>
          </p:cNvPicPr>
          <p:nvPr/>
        </p:nvPicPr>
        <p:blipFill>
          <a:blip r:embed="rId2"/>
          <a:stretch>
            <a:fillRect/>
          </a:stretch>
        </p:blipFill>
        <p:spPr>
          <a:xfrm>
            <a:off x="6707963" y="4979250"/>
            <a:ext cx="2273941" cy="1391636"/>
          </a:xfrm>
          <a:prstGeom prst="rect">
            <a:avLst/>
          </a:prstGeom>
        </p:spPr>
      </p:pic>
      <p:sp>
        <p:nvSpPr>
          <p:cNvPr id="3" name="Title 2">
            <a:extLst>
              <a:ext uri="{FF2B5EF4-FFF2-40B4-BE49-F238E27FC236}">
                <a16:creationId xmlns:a16="http://schemas.microsoft.com/office/drawing/2014/main" id="{B6AF05DF-098B-698F-130A-E8F9AD803B35}"/>
              </a:ext>
            </a:extLst>
          </p:cNvPr>
          <p:cNvSpPr>
            <a:spLocks noGrp="1"/>
          </p:cNvSpPr>
          <p:nvPr>
            <p:ph type="title"/>
          </p:nvPr>
        </p:nvSpPr>
        <p:spPr>
          <a:xfrm>
            <a:off x="2069" y="-13760"/>
            <a:ext cx="8842248" cy="763285"/>
          </a:xfrm>
        </p:spPr>
        <p:txBody>
          <a:bodyPr/>
          <a:lstStyle/>
          <a:p>
            <a:r>
              <a:rPr lang="en-US"/>
              <a:t>Conceptual Framework: Value-of-Information (“cost-loss”)</a:t>
            </a:r>
          </a:p>
        </p:txBody>
      </p:sp>
      <p:sp>
        <p:nvSpPr>
          <p:cNvPr id="6" name="Slide Number Placeholder 5">
            <a:extLst>
              <a:ext uri="{FF2B5EF4-FFF2-40B4-BE49-F238E27FC236}">
                <a16:creationId xmlns:a16="http://schemas.microsoft.com/office/drawing/2014/main" id="{0A3285B5-CEC6-729D-E429-64739F96CD7C}"/>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4325D4D-289E-48C1-B277-2BEB492A7D19}" type="slidenum">
              <a:rPr kumimoji="0" lang="en-US" sz="1067" b="0" i="0" u="none" strike="noStrike" kern="1200" cap="none" spc="0" normalizeH="0" baseline="0" noProof="0" smtClean="0">
                <a:ln>
                  <a:noFill/>
                </a:ln>
                <a:solidFill>
                  <a:srgbClr val="FFFFFF"/>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067" b="0" i="0" u="none" strike="noStrike" kern="1200" cap="none" spc="0" normalizeH="0" baseline="0" noProof="0">
              <a:ln>
                <a:noFill/>
              </a:ln>
              <a:solidFill>
                <a:srgbClr val="FFFFFF"/>
              </a:solidFill>
              <a:effectLst/>
              <a:uLnTx/>
              <a:uFillTx/>
              <a:latin typeface="Arial" charset="0"/>
              <a:ea typeface="ヒラギノ角ゴ Pro W3" pitchFamily="1" charset="-128"/>
              <a:cs typeface="+mn-cs"/>
            </a:endParaRPr>
          </a:p>
        </p:txBody>
      </p:sp>
      <p:sp>
        <p:nvSpPr>
          <p:cNvPr id="26" name="TextBox 25">
            <a:extLst>
              <a:ext uri="{FF2B5EF4-FFF2-40B4-BE49-F238E27FC236}">
                <a16:creationId xmlns:a16="http://schemas.microsoft.com/office/drawing/2014/main" id="{DDAC32F0-5405-A66A-5A63-17710E413765}"/>
              </a:ext>
            </a:extLst>
          </p:cNvPr>
          <p:cNvSpPr txBox="1"/>
          <p:nvPr/>
        </p:nvSpPr>
        <p:spPr>
          <a:xfrm>
            <a:off x="7223988" y="4659012"/>
            <a:ext cx="1777890" cy="340221"/>
          </a:xfrm>
          <a:prstGeom prst="rect">
            <a:avLst/>
          </a:prstGeom>
          <a:noFill/>
        </p:spPr>
        <p:txBody>
          <a:bodyPr wrap="square" rtlCol="0">
            <a:spAutoFit/>
          </a:bodyPr>
          <a:lstStyle/>
          <a:p>
            <a:pPr eaLnBrk="1" fontAlgn="auto" hangingPunct="1">
              <a:spcBef>
                <a:spcPts val="0"/>
              </a:spcBef>
              <a:spcAft>
                <a:spcPts val="0"/>
              </a:spcAft>
            </a:pPr>
            <a:r>
              <a:rPr lang="en-US" sz="1611" b="1" i="1">
                <a:solidFill>
                  <a:srgbClr val="FF0000"/>
                </a:solidFill>
                <a:latin typeface="Calibri" panose="020F0502020204030204"/>
                <a:ea typeface="+mn-ea"/>
              </a:rPr>
              <a:t>PAYOFF MATRIX</a:t>
            </a:r>
            <a:endParaRPr lang="en-US" sz="1611" b="1" i="1" baseline="30000">
              <a:solidFill>
                <a:srgbClr val="FF0000"/>
              </a:solidFill>
              <a:latin typeface="Calibri" panose="020F0502020204030204"/>
              <a:ea typeface="+mn-ea"/>
            </a:endParaRPr>
          </a:p>
        </p:txBody>
      </p:sp>
      <p:sp>
        <p:nvSpPr>
          <p:cNvPr id="2" name="TextBox 1">
            <a:extLst>
              <a:ext uri="{FF2B5EF4-FFF2-40B4-BE49-F238E27FC236}">
                <a16:creationId xmlns:a16="http://schemas.microsoft.com/office/drawing/2014/main" id="{7F13FD8E-E76E-3615-8B69-83632FCD2A63}"/>
              </a:ext>
            </a:extLst>
          </p:cNvPr>
          <p:cNvSpPr txBox="1"/>
          <p:nvPr/>
        </p:nvSpPr>
        <p:spPr>
          <a:xfrm>
            <a:off x="4480734" y="1914400"/>
            <a:ext cx="221956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Uncertain State of Nature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s(x)</a:t>
            </a:r>
            <a:r>
              <a:rPr kumimoji="0" lang="en-US" sz="1253" b="1" i="1" u="none" strike="noStrike" kern="0" cap="none" spc="0" normalizeH="0" baseline="0" noProof="0">
                <a:ln>
                  <a:noFill/>
                </a:ln>
                <a:solidFill>
                  <a:srgbClr val="FF0000"/>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FLOOD or NO FLOOD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4" name="TextBox 3">
            <a:extLst>
              <a:ext uri="{FF2B5EF4-FFF2-40B4-BE49-F238E27FC236}">
                <a16:creationId xmlns:a16="http://schemas.microsoft.com/office/drawing/2014/main" id="{94322B49-1026-2D8A-73A5-9004EB0BFA26}"/>
              </a:ext>
            </a:extLst>
          </p:cNvPr>
          <p:cNvSpPr txBox="1"/>
          <p:nvPr/>
        </p:nvSpPr>
        <p:spPr>
          <a:xfrm>
            <a:off x="1536767" y="1914400"/>
            <a:ext cx="223459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Predicted State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f (x)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FLOOD or NO FLOOD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5" name="TextBox 4">
            <a:extLst>
              <a:ext uri="{FF2B5EF4-FFF2-40B4-BE49-F238E27FC236}">
                <a16:creationId xmlns:a16="http://schemas.microsoft.com/office/drawing/2014/main" id="{DCC53F33-A9D9-9E44-38AB-AEF276865608}"/>
              </a:ext>
            </a:extLst>
          </p:cNvPr>
          <p:cNvSpPr txBox="1"/>
          <p:nvPr/>
        </p:nvSpPr>
        <p:spPr>
          <a:xfrm>
            <a:off x="1544706" y="3579679"/>
            <a:ext cx="2242259"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a(f)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MOVE or NO MOVE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7" name="TextBox 6">
            <a:extLst>
              <a:ext uri="{FF2B5EF4-FFF2-40B4-BE49-F238E27FC236}">
                <a16:creationId xmlns:a16="http://schemas.microsoft.com/office/drawing/2014/main" id="{573065DB-9F46-8076-B046-189DD1D8FD90}"/>
              </a:ext>
            </a:extLst>
          </p:cNvPr>
          <p:cNvSpPr txBox="1"/>
          <p:nvPr/>
        </p:nvSpPr>
        <p:spPr>
          <a:xfrm>
            <a:off x="4496062" y="3580229"/>
            <a:ext cx="2211902"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Outcome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o(a, 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PHYSICAL DAMAGE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MOVING COSTS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TextBox 13">
            <a:extLst>
              <a:ext uri="{FF2B5EF4-FFF2-40B4-BE49-F238E27FC236}">
                <a16:creationId xmlns:a16="http://schemas.microsoft.com/office/drawing/2014/main" id="{BB04D9D5-F69F-4BC9-42CA-3F3ED4ED0278}"/>
              </a:ext>
            </a:extLst>
          </p:cNvPr>
          <p:cNvSpPr txBox="1"/>
          <p:nvPr/>
        </p:nvSpPr>
        <p:spPr>
          <a:xfrm>
            <a:off x="4488398" y="5098548"/>
            <a:ext cx="221956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Value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v (o) = v(a, 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COST+LOSS VALUE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cxnSp>
        <p:nvCxnSpPr>
          <p:cNvPr id="27" name="Straight Arrow Connector 26">
            <a:extLst>
              <a:ext uri="{FF2B5EF4-FFF2-40B4-BE49-F238E27FC236}">
                <a16:creationId xmlns:a16="http://schemas.microsoft.com/office/drawing/2014/main" id="{1DA04CB6-34B9-B18F-8CA9-105D44BCC480}"/>
              </a:ext>
            </a:extLst>
          </p:cNvPr>
          <p:cNvCxnSpPr>
            <a:cxnSpLocks/>
            <a:stCxn id="30" idx="4"/>
            <a:endCxn id="4" idx="0"/>
          </p:cNvCxnSpPr>
          <p:nvPr/>
        </p:nvCxnSpPr>
        <p:spPr>
          <a:xfrm flipH="1">
            <a:off x="2654065" y="1411818"/>
            <a:ext cx="1342228" cy="502582"/>
          </a:xfrm>
          <a:prstGeom prst="straightConnector1">
            <a:avLst/>
          </a:prstGeom>
          <a:noFill/>
          <a:ln w="25400" cap="flat"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40EF6BA5-78C0-502E-AB0A-2EE28E8838FD}"/>
              </a:ext>
            </a:extLst>
          </p:cNvPr>
          <p:cNvSpPr txBox="1"/>
          <p:nvPr/>
        </p:nvSpPr>
        <p:spPr>
          <a:xfrm>
            <a:off x="2761130" y="649903"/>
            <a:ext cx="2442671" cy="670761"/>
          </a:xfrm>
          <a:prstGeom prst="rect">
            <a:avLst/>
          </a:prstGeom>
          <a:noFill/>
        </p:spPr>
        <p:txBody>
          <a:bodyPr wrap="square" rtlCol="0">
            <a:spAutoFit/>
          </a:bodyPr>
          <a:lstStyle/>
          <a:p>
            <a:pPr algn="ctr" eaLnBrk="1" fontAlgn="auto" hangingPunct="1">
              <a:spcBef>
                <a:spcPts val="0"/>
              </a:spcBef>
              <a:spcAft>
                <a:spcPts val="0"/>
              </a:spcAft>
              <a:defRPr/>
            </a:pPr>
            <a:r>
              <a:rPr lang="en-US" sz="1253" b="1">
                <a:solidFill>
                  <a:prstClr val="black"/>
                </a:solidFill>
                <a:latin typeface="Calibri" panose="020F0502020204030204"/>
                <a:ea typeface="+mn-ea"/>
              </a:rPr>
              <a:t>Determinants</a:t>
            </a:r>
            <a:r>
              <a:rPr lang="en-US" sz="1253">
                <a:solidFill>
                  <a:prstClr val="black"/>
                </a:solidFill>
                <a:latin typeface="Calibri" panose="020F0502020204030204"/>
                <a:ea typeface="+mn-ea"/>
              </a:rPr>
              <a:t> </a:t>
            </a:r>
          </a:p>
          <a:p>
            <a:pPr algn="ctr" eaLnBrk="1" fontAlgn="auto" hangingPunct="1">
              <a:spcBef>
                <a:spcPts val="0"/>
              </a:spcBef>
              <a:spcAft>
                <a:spcPts val="0"/>
              </a:spcAft>
              <a:defRPr/>
            </a:pPr>
            <a:r>
              <a:rPr lang="en-US" sz="1253" b="1" i="1">
                <a:solidFill>
                  <a:srgbClr val="FF0000"/>
                </a:solidFill>
                <a:latin typeface="Calibri" panose="020F0502020204030204"/>
                <a:ea typeface="+mn-ea"/>
              </a:rPr>
              <a:t>x</a:t>
            </a:r>
          </a:p>
          <a:p>
            <a:pPr algn="ctr" eaLnBrk="1" fontAlgn="auto" hangingPunct="1">
              <a:spcBef>
                <a:spcPts val="0"/>
              </a:spcBef>
              <a:spcAft>
                <a:spcPts val="0"/>
              </a:spcAft>
              <a:defRPr/>
            </a:pPr>
            <a:r>
              <a:rPr lang="en-US" sz="1253" b="1">
                <a:solidFill>
                  <a:srgbClr val="7030A0"/>
                </a:solidFill>
                <a:latin typeface="Calibri" panose="020F0502020204030204"/>
                <a:ea typeface="+mn-ea"/>
              </a:rPr>
              <a:t>UPSTREAM RAIN</a:t>
            </a:r>
            <a:endParaRPr lang="en-US" sz="1253">
              <a:solidFill>
                <a:srgbClr val="7030A0"/>
              </a:solidFill>
              <a:latin typeface="Calibri" panose="020F0502020204030204"/>
              <a:ea typeface="+mn-ea"/>
            </a:endParaRPr>
          </a:p>
        </p:txBody>
      </p:sp>
      <p:cxnSp>
        <p:nvCxnSpPr>
          <p:cNvPr id="29" name="Straight Arrow Connector 28">
            <a:extLst>
              <a:ext uri="{FF2B5EF4-FFF2-40B4-BE49-F238E27FC236}">
                <a16:creationId xmlns:a16="http://schemas.microsoft.com/office/drawing/2014/main" id="{D4F487CC-8DCD-1C31-3E03-3996D584374E}"/>
              </a:ext>
            </a:extLst>
          </p:cNvPr>
          <p:cNvCxnSpPr>
            <a:cxnSpLocks/>
            <a:stCxn id="30" idx="4"/>
            <a:endCxn id="2" idx="0"/>
          </p:cNvCxnSpPr>
          <p:nvPr/>
        </p:nvCxnSpPr>
        <p:spPr>
          <a:xfrm>
            <a:off x="3996293" y="1411818"/>
            <a:ext cx="1594224" cy="502582"/>
          </a:xfrm>
          <a:prstGeom prst="straightConnector1">
            <a:avLst/>
          </a:prstGeom>
          <a:noFill/>
          <a:ln w="25400" cap="flat" cmpd="sng" algn="ctr">
            <a:solidFill>
              <a:srgbClr val="4472C4"/>
            </a:solidFill>
            <a:prstDash val="solid"/>
            <a:miter lim="800000"/>
            <a:tailEnd type="triangle"/>
          </a:ln>
          <a:effectLst/>
        </p:spPr>
      </p:cxnSp>
      <p:sp>
        <p:nvSpPr>
          <p:cNvPr id="30" name="Oval 29">
            <a:extLst>
              <a:ext uri="{FF2B5EF4-FFF2-40B4-BE49-F238E27FC236}">
                <a16:creationId xmlns:a16="http://schemas.microsoft.com/office/drawing/2014/main" id="{2FE00462-4475-C827-3533-A1D146B2A08C}"/>
              </a:ext>
            </a:extLst>
          </p:cNvPr>
          <p:cNvSpPr/>
          <p:nvPr/>
        </p:nvSpPr>
        <p:spPr>
          <a:xfrm>
            <a:off x="3209822" y="563442"/>
            <a:ext cx="1572941" cy="848376"/>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4770EA8F-118A-CE43-9618-6F4624865B40}"/>
              </a:ext>
            </a:extLst>
          </p:cNvPr>
          <p:cNvCxnSpPr>
            <a:cxnSpLocks/>
            <a:stCxn id="4" idx="2"/>
            <a:endCxn id="5" idx="0"/>
          </p:cNvCxnSpPr>
          <p:nvPr/>
        </p:nvCxnSpPr>
        <p:spPr>
          <a:xfrm>
            <a:off x="2654065" y="2998351"/>
            <a:ext cx="11771" cy="581328"/>
          </a:xfrm>
          <a:prstGeom prst="straightConnector1">
            <a:avLst/>
          </a:prstGeom>
          <a:noFill/>
          <a:ln w="25400" cap="flat" cmpd="sng" algn="ctr">
            <a:solidFill>
              <a:srgbClr val="4472C4"/>
            </a:solidFill>
            <a:prstDash val="solid"/>
            <a:miter lim="800000"/>
            <a:tailEnd type="triangle"/>
          </a:ln>
          <a:effectLst/>
        </p:spPr>
      </p:cxnSp>
      <p:cxnSp>
        <p:nvCxnSpPr>
          <p:cNvPr id="32" name="Straight Arrow Connector 31">
            <a:extLst>
              <a:ext uri="{FF2B5EF4-FFF2-40B4-BE49-F238E27FC236}">
                <a16:creationId xmlns:a16="http://schemas.microsoft.com/office/drawing/2014/main" id="{8F251EDE-C5DD-EA74-1AEC-25C2B5B914DE}"/>
              </a:ext>
            </a:extLst>
          </p:cNvPr>
          <p:cNvCxnSpPr>
            <a:cxnSpLocks/>
            <a:stCxn id="5" idx="3"/>
            <a:endCxn id="7" idx="1"/>
          </p:cNvCxnSpPr>
          <p:nvPr/>
        </p:nvCxnSpPr>
        <p:spPr>
          <a:xfrm>
            <a:off x="3786965" y="4121655"/>
            <a:ext cx="709097" cy="550"/>
          </a:xfrm>
          <a:prstGeom prst="straightConnector1">
            <a:avLst/>
          </a:prstGeom>
          <a:noFill/>
          <a:ln w="25400" cap="flat" cmpd="sng" algn="ctr">
            <a:solidFill>
              <a:srgbClr val="4472C4"/>
            </a:solidFill>
            <a:prstDash val="solid"/>
            <a:miter lim="800000"/>
            <a:tailEnd type="triangle"/>
          </a:ln>
          <a:effectLst/>
        </p:spPr>
      </p:cxnSp>
      <p:cxnSp>
        <p:nvCxnSpPr>
          <p:cNvPr id="33" name="Straight Arrow Connector 32">
            <a:extLst>
              <a:ext uri="{FF2B5EF4-FFF2-40B4-BE49-F238E27FC236}">
                <a16:creationId xmlns:a16="http://schemas.microsoft.com/office/drawing/2014/main" id="{020B42E8-C858-73AC-97C1-FBD847ACED58}"/>
              </a:ext>
            </a:extLst>
          </p:cNvPr>
          <p:cNvCxnSpPr>
            <a:cxnSpLocks/>
            <a:stCxn id="2" idx="2"/>
            <a:endCxn id="7" idx="0"/>
          </p:cNvCxnSpPr>
          <p:nvPr/>
        </p:nvCxnSpPr>
        <p:spPr>
          <a:xfrm>
            <a:off x="5590517" y="2998351"/>
            <a:ext cx="11496" cy="581878"/>
          </a:xfrm>
          <a:prstGeom prst="straightConnector1">
            <a:avLst/>
          </a:prstGeom>
          <a:noFill/>
          <a:ln w="25400"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7BF4638D-75DC-1C2F-C7AA-3066D1A1D80F}"/>
              </a:ext>
            </a:extLst>
          </p:cNvPr>
          <p:cNvCxnSpPr>
            <a:cxnSpLocks/>
            <a:stCxn id="7" idx="2"/>
            <a:endCxn id="14" idx="0"/>
          </p:cNvCxnSpPr>
          <p:nvPr/>
        </p:nvCxnSpPr>
        <p:spPr>
          <a:xfrm flipH="1">
            <a:off x="5598181" y="4664180"/>
            <a:ext cx="3832" cy="434368"/>
          </a:xfrm>
          <a:prstGeom prst="straightConnector1">
            <a:avLst/>
          </a:prstGeom>
          <a:noFill/>
          <a:ln w="25400" cap="flat" cmpd="sng" algn="ctr">
            <a:solidFill>
              <a:srgbClr val="4472C4"/>
            </a:solidFill>
            <a:prstDash val="solid"/>
            <a:miter lim="800000"/>
            <a:tailEnd type="triangle"/>
          </a:ln>
          <a:effectLst/>
        </p:spPr>
      </p:cxnSp>
      <p:sp>
        <p:nvSpPr>
          <p:cNvPr id="35" name="TextBox 34">
            <a:extLst>
              <a:ext uri="{FF2B5EF4-FFF2-40B4-BE49-F238E27FC236}">
                <a16:creationId xmlns:a16="http://schemas.microsoft.com/office/drawing/2014/main" id="{AE447647-D914-AC54-0E48-A42BD930A135}"/>
              </a:ext>
            </a:extLst>
          </p:cNvPr>
          <p:cNvSpPr txBox="1"/>
          <p:nvPr/>
        </p:nvSpPr>
        <p:spPr>
          <a:xfrm>
            <a:off x="-224579" y="2258157"/>
            <a:ext cx="1708197" cy="505523"/>
          </a:xfrm>
          <a:prstGeom prst="rect">
            <a:avLst/>
          </a:prstGeom>
          <a:noFill/>
        </p:spPr>
        <p:txBody>
          <a:bodyPr wrap="square" rtlCol="0">
            <a:spAutoFit/>
          </a:bodyPr>
          <a:lstStyle/>
          <a:p>
            <a:pPr algn="r" eaLnBrk="1" fontAlgn="auto" hangingPunct="1">
              <a:spcBef>
                <a:spcPts val="0"/>
              </a:spcBef>
              <a:spcAft>
                <a:spcPts val="0"/>
              </a:spcAft>
              <a:defRPr/>
            </a:pPr>
            <a:r>
              <a:rPr lang="en-US" sz="1611" b="1" i="1">
                <a:solidFill>
                  <a:prstClr val="black"/>
                </a:solidFill>
                <a:latin typeface="Calibri" panose="020F0502020204030204"/>
                <a:ea typeface="+mn-ea"/>
              </a:rPr>
              <a:t>Forecast Model</a:t>
            </a:r>
          </a:p>
          <a:p>
            <a:pPr algn="r" eaLnBrk="1" fontAlgn="auto" hangingPunct="1">
              <a:spcBef>
                <a:spcPts val="0"/>
              </a:spcBef>
              <a:spcAft>
                <a:spcPts val="0"/>
              </a:spcAft>
              <a:defRPr/>
            </a:pPr>
            <a:endParaRPr lang="en-US" sz="1611" b="1" baseline="30000">
              <a:solidFill>
                <a:prstClr val="black"/>
              </a:solidFill>
              <a:latin typeface="Calibri" panose="020F0502020204030204"/>
              <a:ea typeface="+mn-ea"/>
            </a:endParaRPr>
          </a:p>
        </p:txBody>
      </p:sp>
      <p:sp>
        <p:nvSpPr>
          <p:cNvPr id="36" name="TextBox 35">
            <a:extLst>
              <a:ext uri="{FF2B5EF4-FFF2-40B4-BE49-F238E27FC236}">
                <a16:creationId xmlns:a16="http://schemas.microsoft.com/office/drawing/2014/main" id="{6E260CC0-0B25-64D7-5C84-1422D8BB221F}"/>
              </a:ext>
            </a:extLst>
          </p:cNvPr>
          <p:cNvSpPr txBox="1"/>
          <p:nvPr/>
        </p:nvSpPr>
        <p:spPr>
          <a:xfrm>
            <a:off x="6707963" y="3965276"/>
            <a:ext cx="1777890" cy="340221"/>
          </a:xfrm>
          <a:prstGeom prst="rect">
            <a:avLst/>
          </a:prstGeom>
          <a:noFill/>
        </p:spPr>
        <p:txBody>
          <a:bodyPr wrap="square" rtlCol="0">
            <a:spAutoFit/>
          </a:bodyPr>
          <a:lstStyle/>
          <a:p>
            <a:pPr eaLnBrk="1" fontAlgn="auto" hangingPunct="1">
              <a:spcBef>
                <a:spcPts val="0"/>
              </a:spcBef>
              <a:spcAft>
                <a:spcPts val="0"/>
              </a:spcAft>
              <a:defRPr/>
            </a:pPr>
            <a:r>
              <a:rPr lang="en-US" sz="1611" b="1" i="1">
                <a:solidFill>
                  <a:prstClr val="black"/>
                </a:solidFill>
                <a:latin typeface="Calibri" panose="020F0502020204030204"/>
                <a:ea typeface="+mn-ea"/>
              </a:rPr>
              <a:t>Outcome Model</a:t>
            </a:r>
          </a:p>
        </p:txBody>
      </p:sp>
      <p:sp>
        <p:nvSpPr>
          <p:cNvPr id="37" name="TextBox 36">
            <a:extLst>
              <a:ext uri="{FF2B5EF4-FFF2-40B4-BE49-F238E27FC236}">
                <a16:creationId xmlns:a16="http://schemas.microsoft.com/office/drawing/2014/main" id="{57BF4136-1C8D-3638-4527-ECC24F61A8E3}"/>
              </a:ext>
            </a:extLst>
          </p:cNvPr>
          <p:cNvSpPr txBox="1"/>
          <p:nvPr/>
        </p:nvSpPr>
        <p:spPr>
          <a:xfrm>
            <a:off x="-163492" y="3951543"/>
            <a:ext cx="1708197" cy="340221"/>
          </a:xfrm>
          <a:prstGeom prst="rect">
            <a:avLst/>
          </a:prstGeom>
          <a:noFill/>
        </p:spPr>
        <p:txBody>
          <a:bodyPr wrap="square" rtlCol="0">
            <a:spAutoFit/>
          </a:bodyPr>
          <a:lstStyle/>
          <a:p>
            <a:pPr algn="r" eaLnBrk="1" fontAlgn="auto" hangingPunct="1">
              <a:spcBef>
                <a:spcPts val="0"/>
              </a:spcBef>
              <a:spcAft>
                <a:spcPts val="0"/>
              </a:spcAft>
              <a:defRPr/>
            </a:pPr>
            <a:r>
              <a:rPr lang="en-US" sz="1611" b="1" i="1">
                <a:solidFill>
                  <a:prstClr val="black"/>
                </a:solidFill>
                <a:latin typeface="Calibri" panose="020F0502020204030204"/>
                <a:ea typeface="+mn-ea"/>
              </a:rPr>
              <a:t>Decision Model</a:t>
            </a:r>
            <a:endParaRPr lang="en-US" sz="1611" b="1" baseline="30000">
              <a:solidFill>
                <a:prstClr val="black"/>
              </a:solidFill>
              <a:latin typeface="Calibri" panose="020F0502020204030204"/>
              <a:ea typeface="+mn-ea"/>
            </a:endParaRPr>
          </a:p>
        </p:txBody>
      </p:sp>
      <p:sp>
        <p:nvSpPr>
          <p:cNvPr id="39" name="TextBox 38">
            <a:extLst>
              <a:ext uri="{FF2B5EF4-FFF2-40B4-BE49-F238E27FC236}">
                <a16:creationId xmlns:a16="http://schemas.microsoft.com/office/drawing/2014/main" id="{1D986D4F-2CE8-5E5F-A4E5-358C94B9416E}"/>
              </a:ext>
            </a:extLst>
          </p:cNvPr>
          <p:cNvSpPr txBox="1"/>
          <p:nvPr/>
        </p:nvSpPr>
        <p:spPr>
          <a:xfrm>
            <a:off x="1957510" y="3118866"/>
            <a:ext cx="889722" cy="312714"/>
          </a:xfrm>
          <a:prstGeom prst="rect">
            <a:avLst/>
          </a:prstGeom>
          <a:noFill/>
        </p:spPr>
        <p:txBody>
          <a:bodyPr wrap="square" rtlCol="0">
            <a:spAutoFit/>
          </a:bodyPr>
          <a:lstStyle/>
          <a:p>
            <a:pPr algn="ctr" eaLnBrk="1" fontAlgn="auto" hangingPunct="1">
              <a:spcBef>
                <a:spcPts val="0"/>
              </a:spcBef>
              <a:spcAft>
                <a:spcPts val="0"/>
              </a:spcAft>
              <a:defRPr/>
            </a:pPr>
            <a:r>
              <a:rPr lang="en-US" sz="1432" b="1" i="1">
                <a:solidFill>
                  <a:srgbClr val="FF0000"/>
                </a:solidFill>
                <a:latin typeface="Calibri" panose="020F0502020204030204"/>
                <a:ea typeface="+mn-ea"/>
              </a:rPr>
              <a:t>p(</a:t>
            </a:r>
            <a:r>
              <a:rPr lang="en-US" sz="1432" b="1" i="1" err="1">
                <a:solidFill>
                  <a:srgbClr val="FF0000"/>
                </a:solidFill>
                <a:latin typeface="Calibri" panose="020F0502020204030204"/>
                <a:ea typeface="+mn-ea"/>
              </a:rPr>
              <a:t>s</a:t>
            </a:r>
            <a:r>
              <a:rPr lang="en-US" sz="1432" b="1" err="1">
                <a:solidFill>
                  <a:srgbClr val="FF0000"/>
                </a:solidFill>
                <a:latin typeface="Calibri" panose="020F0502020204030204"/>
                <a:ea typeface="+mn-ea"/>
              </a:rPr>
              <a:t>|</a:t>
            </a:r>
            <a:r>
              <a:rPr lang="en-US" sz="1432" b="1" i="1" err="1">
                <a:solidFill>
                  <a:srgbClr val="FF0000"/>
                </a:solidFill>
                <a:latin typeface="Calibri" panose="020F0502020204030204"/>
                <a:ea typeface="+mn-ea"/>
              </a:rPr>
              <a:t>f</a:t>
            </a:r>
            <a:r>
              <a:rPr lang="en-US" sz="1432" b="1" i="1">
                <a:solidFill>
                  <a:srgbClr val="FF0000"/>
                </a:solidFill>
                <a:latin typeface="Calibri" panose="020F0502020204030204"/>
                <a:ea typeface="+mn-ea"/>
              </a:rPr>
              <a:t>)</a:t>
            </a:r>
            <a:endParaRPr lang="en-US" sz="1432" b="1" baseline="30000">
              <a:solidFill>
                <a:srgbClr val="FF0000"/>
              </a:solidFill>
              <a:latin typeface="Calibri" panose="020F0502020204030204"/>
              <a:ea typeface="+mn-ea"/>
            </a:endParaRPr>
          </a:p>
        </p:txBody>
      </p:sp>
      <p:sp>
        <p:nvSpPr>
          <p:cNvPr id="40" name="TextBox 39">
            <a:extLst>
              <a:ext uri="{FF2B5EF4-FFF2-40B4-BE49-F238E27FC236}">
                <a16:creationId xmlns:a16="http://schemas.microsoft.com/office/drawing/2014/main" id="{AF50952C-A3EB-BD9D-188C-A35ED22BD2BD}"/>
              </a:ext>
            </a:extLst>
          </p:cNvPr>
          <p:cNvSpPr txBox="1"/>
          <p:nvPr/>
        </p:nvSpPr>
        <p:spPr>
          <a:xfrm>
            <a:off x="5059218" y="3091599"/>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s</a:t>
            </a:r>
            <a:endParaRPr lang="en-US" sz="1611" b="1" baseline="30000">
              <a:solidFill>
                <a:srgbClr val="FF0000"/>
              </a:solidFill>
              <a:latin typeface="Calibri" panose="020F0502020204030204"/>
              <a:ea typeface="+mn-ea"/>
            </a:endParaRPr>
          </a:p>
        </p:txBody>
      </p:sp>
      <p:sp>
        <p:nvSpPr>
          <p:cNvPr id="41" name="TextBox 40">
            <a:extLst>
              <a:ext uri="{FF2B5EF4-FFF2-40B4-BE49-F238E27FC236}">
                <a16:creationId xmlns:a16="http://schemas.microsoft.com/office/drawing/2014/main" id="{48CE8F4E-1E9E-D2E1-1457-8772A7FFB17D}"/>
              </a:ext>
            </a:extLst>
          </p:cNvPr>
          <p:cNvSpPr txBox="1"/>
          <p:nvPr/>
        </p:nvSpPr>
        <p:spPr>
          <a:xfrm>
            <a:off x="3707052" y="3813792"/>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a</a:t>
            </a:r>
            <a:endParaRPr lang="en-US" sz="1611" b="1" baseline="30000">
              <a:solidFill>
                <a:srgbClr val="FF0000"/>
              </a:solidFill>
              <a:latin typeface="Calibri" panose="020F0502020204030204"/>
              <a:ea typeface="+mn-ea"/>
            </a:endParaRPr>
          </a:p>
        </p:txBody>
      </p:sp>
      <p:sp>
        <p:nvSpPr>
          <p:cNvPr id="42" name="TextBox 41">
            <a:extLst>
              <a:ext uri="{FF2B5EF4-FFF2-40B4-BE49-F238E27FC236}">
                <a16:creationId xmlns:a16="http://schemas.microsoft.com/office/drawing/2014/main" id="{A5653DAC-CD59-581B-6FB8-09C2A386CDD2}"/>
              </a:ext>
            </a:extLst>
          </p:cNvPr>
          <p:cNvSpPr txBox="1"/>
          <p:nvPr/>
        </p:nvSpPr>
        <p:spPr>
          <a:xfrm>
            <a:off x="5059218" y="4711215"/>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o</a:t>
            </a:r>
            <a:endParaRPr lang="en-US" sz="1611" b="1" baseline="30000">
              <a:solidFill>
                <a:srgbClr val="FF0000"/>
              </a:solidFill>
              <a:latin typeface="Calibri" panose="020F0502020204030204"/>
              <a:ea typeface="+mn-ea"/>
            </a:endParaRPr>
          </a:p>
        </p:txBody>
      </p:sp>
      <p:sp>
        <p:nvSpPr>
          <p:cNvPr id="43" name="TextBox 42">
            <a:extLst>
              <a:ext uri="{FF2B5EF4-FFF2-40B4-BE49-F238E27FC236}">
                <a16:creationId xmlns:a16="http://schemas.microsoft.com/office/drawing/2014/main" id="{03313BC9-BA73-5E90-AB97-652F85E856C1}"/>
              </a:ext>
            </a:extLst>
          </p:cNvPr>
          <p:cNvSpPr txBox="1"/>
          <p:nvPr/>
        </p:nvSpPr>
        <p:spPr>
          <a:xfrm>
            <a:off x="2764961" y="1426044"/>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x</a:t>
            </a:r>
            <a:endParaRPr lang="en-US" sz="1611" b="1" baseline="30000">
              <a:solidFill>
                <a:srgbClr val="FF0000"/>
              </a:solidFill>
              <a:latin typeface="Calibri" panose="020F0502020204030204"/>
              <a:ea typeface="+mn-ea"/>
            </a:endParaRPr>
          </a:p>
        </p:txBody>
      </p:sp>
      <p:sp>
        <p:nvSpPr>
          <p:cNvPr id="44" name="TextBox 43">
            <a:extLst>
              <a:ext uri="{FF2B5EF4-FFF2-40B4-BE49-F238E27FC236}">
                <a16:creationId xmlns:a16="http://schemas.microsoft.com/office/drawing/2014/main" id="{5642CF33-B81E-C95F-7072-DAB5B3DDFB9C}"/>
              </a:ext>
            </a:extLst>
          </p:cNvPr>
          <p:cNvSpPr txBox="1"/>
          <p:nvPr/>
        </p:nvSpPr>
        <p:spPr>
          <a:xfrm>
            <a:off x="4522494" y="1441503"/>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x</a:t>
            </a:r>
            <a:endParaRPr lang="en-US" sz="1611" b="1" baseline="30000">
              <a:solidFill>
                <a:srgbClr val="FF0000"/>
              </a:solidFill>
              <a:latin typeface="Calibri" panose="020F0502020204030204"/>
              <a:ea typeface="+mn-ea"/>
            </a:endParaRPr>
          </a:p>
        </p:txBody>
      </p:sp>
      <p:cxnSp>
        <p:nvCxnSpPr>
          <p:cNvPr id="45" name="Connector: Curved 44">
            <a:extLst>
              <a:ext uri="{FF2B5EF4-FFF2-40B4-BE49-F238E27FC236}">
                <a16:creationId xmlns:a16="http://schemas.microsoft.com/office/drawing/2014/main" id="{744E9C96-E114-C7AB-2FB9-556F0C66347E}"/>
              </a:ext>
            </a:extLst>
          </p:cNvPr>
          <p:cNvCxnSpPr>
            <a:cxnSpLocks/>
            <a:stCxn id="14" idx="1"/>
            <a:endCxn id="5" idx="2"/>
          </p:cNvCxnSpPr>
          <p:nvPr/>
        </p:nvCxnSpPr>
        <p:spPr>
          <a:xfrm rot="10800000">
            <a:off x="2665836" y="4663630"/>
            <a:ext cx="1822562" cy="976894"/>
          </a:xfrm>
          <a:prstGeom prst="curvedConnector2">
            <a:avLst/>
          </a:prstGeom>
          <a:noFill/>
          <a:ln w="25400" cap="flat" cmpd="sng" algn="ctr">
            <a:solidFill>
              <a:srgbClr val="4472C4"/>
            </a:solidFill>
            <a:prstDash val="solid"/>
            <a:miter lim="800000"/>
            <a:tailEnd type="triangle"/>
          </a:ln>
          <a:effectLst/>
        </p:spPr>
      </p:cxnSp>
      <p:sp>
        <p:nvSpPr>
          <p:cNvPr id="50" name="Oval 49">
            <a:extLst>
              <a:ext uri="{FF2B5EF4-FFF2-40B4-BE49-F238E27FC236}">
                <a16:creationId xmlns:a16="http://schemas.microsoft.com/office/drawing/2014/main" id="{2978FA88-19D1-1F5E-CABA-456AAB552F3B}"/>
              </a:ext>
            </a:extLst>
          </p:cNvPr>
          <p:cNvSpPr/>
          <p:nvPr/>
        </p:nvSpPr>
        <p:spPr>
          <a:xfrm>
            <a:off x="8134630" y="5221056"/>
            <a:ext cx="903139" cy="1169972"/>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3B1EF6F-CCCE-39E9-6298-3F6CB2CDFDDA}"/>
              </a:ext>
            </a:extLst>
          </p:cNvPr>
          <p:cNvSpPr/>
          <p:nvPr/>
        </p:nvSpPr>
        <p:spPr>
          <a:xfrm>
            <a:off x="8163167" y="5896891"/>
            <a:ext cx="903139" cy="4862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13DECA3-2E8A-F14A-9EE2-AC1F6311B2F3}"/>
              </a:ext>
            </a:extLst>
          </p:cNvPr>
          <p:cNvSpPr/>
          <p:nvPr/>
        </p:nvSpPr>
        <p:spPr>
          <a:xfrm>
            <a:off x="7435850" y="5221056"/>
            <a:ext cx="727316" cy="1169972"/>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D36025-BEAC-6C1C-4888-6343A840A1B4}"/>
              </a:ext>
            </a:extLst>
          </p:cNvPr>
          <p:cNvSpPr/>
          <p:nvPr/>
        </p:nvSpPr>
        <p:spPr>
          <a:xfrm>
            <a:off x="7480855" y="5452479"/>
            <a:ext cx="628250" cy="4315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2755B1-2DBA-13FC-1B13-6D8A2C5432E8}"/>
              </a:ext>
            </a:extLst>
          </p:cNvPr>
          <p:cNvSpPr txBox="1"/>
          <p:nvPr/>
        </p:nvSpPr>
        <p:spPr>
          <a:xfrm>
            <a:off x="1747515" y="5023195"/>
            <a:ext cx="2393956" cy="307777"/>
          </a:xfrm>
          <a:prstGeom prst="rect">
            <a:avLst/>
          </a:prstGeom>
          <a:solidFill>
            <a:schemeClr val="bg1"/>
          </a:solidFill>
          <a:ln>
            <a:solidFill>
              <a:schemeClr val="accent1"/>
            </a:solidFill>
          </a:ln>
        </p:spPr>
        <p:txBody>
          <a:bodyPr wrap="square" rtlCol="0">
            <a:spAutoFit/>
          </a:bodyPr>
          <a:lstStyle/>
          <a:p>
            <a:r>
              <a:rPr lang="en-US" sz="1400" b="1" i="1">
                <a:solidFill>
                  <a:srgbClr val="FF0000"/>
                </a:solidFill>
              </a:rPr>
              <a:t>maximize expected value</a:t>
            </a:r>
          </a:p>
        </p:txBody>
      </p:sp>
    </p:spTree>
    <p:extLst>
      <p:ext uri="{BB962C8B-B14F-4D97-AF65-F5344CB8AC3E}">
        <p14:creationId xmlns:p14="http://schemas.microsoft.com/office/powerpoint/2010/main" val="24432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6" grpId="0"/>
      <p:bldP spid="2" grpId="0" animBg="1"/>
      <p:bldP spid="4" grpId="0" animBg="1"/>
      <p:bldP spid="5" grpId="0" animBg="1"/>
      <p:bldP spid="7" grpId="0" animBg="1"/>
      <p:bldP spid="14" grpId="0" animBg="1"/>
      <p:bldP spid="28" grpId="0"/>
      <p:bldP spid="30" grpId="0" animBg="1"/>
      <p:bldP spid="35" grpId="0"/>
      <p:bldP spid="36" grpId="0"/>
      <p:bldP spid="37" grpId="0"/>
      <p:bldP spid="39" grpId="0"/>
      <p:bldP spid="40" grpId="0"/>
      <p:bldP spid="41" grpId="0"/>
      <p:bldP spid="42" grpId="0"/>
      <p:bldP spid="43" grpId="0"/>
      <p:bldP spid="44" grpId="0"/>
      <p:bldP spid="50" grpId="0" animBg="1"/>
      <p:bldP spid="51" grpId="0" animBg="1"/>
      <p:bldP spid="52" grpId="0" animBg="1"/>
      <p:bldP spid="5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DDF6-B02A-CF93-C0DD-2F1BAA3B1228}"/>
              </a:ext>
            </a:extLst>
          </p:cNvPr>
          <p:cNvSpPr>
            <a:spLocks noGrp="1"/>
          </p:cNvSpPr>
          <p:nvPr>
            <p:ph type="title"/>
          </p:nvPr>
        </p:nvSpPr>
        <p:spPr/>
        <p:txBody>
          <a:bodyPr/>
          <a:lstStyle/>
          <a:p>
            <a:r>
              <a:rPr lang="en-US"/>
              <a:t>Decision Model:  Expected Value (EV) Maximization</a:t>
            </a:r>
          </a:p>
        </p:txBody>
      </p:sp>
      <p:sp>
        <p:nvSpPr>
          <p:cNvPr id="3" name="Content Placeholder 2">
            <a:extLst>
              <a:ext uri="{FF2B5EF4-FFF2-40B4-BE49-F238E27FC236}">
                <a16:creationId xmlns:a16="http://schemas.microsoft.com/office/drawing/2014/main" id="{F4E14015-554E-5B20-47F3-BC9AEC51E970}"/>
              </a:ext>
            </a:extLst>
          </p:cNvPr>
          <p:cNvSpPr>
            <a:spLocks noGrp="1"/>
          </p:cNvSpPr>
          <p:nvPr>
            <p:ph idx="1"/>
          </p:nvPr>
        </p:nvSpPr>
        <p:spPr>
          <a:xfrm>
            <a:off x="137160" y="946165"/>
            <a:ext cx="8842248" cy="5303519"/>
          </a:xfrm>
        </p:spPr>
        <p:txBody>
          <a:bodyPr/>
          <a:lstStyle/>
          <a:p>
            <a:r>
              <a:rPr lang="en-US"/>
              <a:t>A simple and commonly used model of decision-making under uncertainty</a:t>
            </a:r>
          </a:p>
          <a:p>
            <a:r>
              <a:rPr lang="en-US"/>
              <a:t>Assumes that decision makers, when faced with different action options,  choose the action that provides the highest expected (i.e., probability weighted) value</a:t>
            </a:r>
          </a:p>
          <a:p>
            <a:endParaRPr lang="en-US"/>
          </a:p>
          <a:p>
            <a:pPr marL="0" indent="0">
              <a:buNone/>
            </a:pPr>
            <a:r>
              <a:rPr lang="en-US"/>
              <a:t>Imagine there are 2 possible and mutually exclusive outcomes (e.g., win or lose) and we know the value of those outcomes ($win, $lose), but we don’t know for certain which one will occur.</a:t>
            </a:r>
          </a:p>
          <a:p>
            <a:pPr marL="0" indent="0">
              <a:buNone/>
            </a:pPr>
            <a:r>
              <a:rPr lang="en-US"/>
              <a:t>Imagine there are many possible actions (</a:t>
            </a:r>
            <a:r>
              <a:rPr lang="en-US" b="1" i="1"/>
              <a:t>a</a:t>
            </a:r>
            <a:r>
              <a:rPr lang="en-US" b="1" i="1" baseline="-25000"/>
              <a:t>i</a:t>
            </a:r>
            <a:r>
              <a:rPr lang="en-US"/>
              <a:t> = </a:t>
            </a:r>
            <a:r>
              <a:rPr lang="en-US" b="1" i="1"/>
              <a:t>a</a:t>
            </a:r>
            <a:r>
              <a:rPr lang="en-US" b="1" i="1" baseline="-25000"/>
              <a:t>1</a:t>
            </a:r>
            <a:r>
              <a:rPr lang="en-US"/>
              <a:t>, </a:t>
            </a:r>
            <a:r>
              <a:rPr lang="en-US" b="1" i="1"/>
              <a:t>a</a:t>
            </a:r>
            <a:r>
              <a:rPr lang="en-US" b="1" i="1" baseline="-25000"/>
              <a:t>2</a:t>
            </a:r>
            <a:r>
              <a:rPr lang="en-US"/>
              <a:t> , </a:t>
            </a:r>
            <a:r>
              <a:rPr lang="en-US" b="1" i="1"/>
              <a:t>a</a:t>
            </a:r>
            <a:r>
              <a:rPr lang="en-US" b="1" i="1" baseline="-25000"/>
              <a:t>3</a:t>
            </a:r>
            <a:r>
              <a:rPr lang="en-US"/>
              <a:t>,…OR </a:t>
            </a:r>
            <a:r>
              <a:rPr lang="en-US" b="1" i="1" err="1"/>
              <a:t>a</a:t>
            </a:r>
            <a:r>
              <a:rPr lang="en-US" b="1" i="1" baseline="-25000" err="1"/>
              <a:t>N</a:t>
            </a:r>
            <a:r>
              <a:rPr lang="en-US"/>
              <a:t>  ), each of which affects the </a:t>
            </a:r>
            <a:r>
              <a:rPr lang="en-US" u="sng"/>
              <a:t>probability</a:t>
            </a:r>
            <a:r>
              <a:rPr lang="en-US"/>
              <a:t> of each of outcome </a:t>
            </a:r>
          </a:p>
          <a:p>
            <a:pPr marL="0" indent="0">
              <a:buNone/>
            </a:pPr>
            <a:r>
              <a:rPr lang="en-US"/>
              <a:t>The </a:t>
            </a:r>
            <a:r>
              <a:rPr lang="en-US" b="1"/>
              <a:t>Expected Value (EV)</a:t>
            </a:r>
            <a:r>
              <a:rPr lang="en-US"/>
              <a:t> of an action </a:t>
            </a:r>
            <a:r>
              <a:rPr lang="en-US" b="1" i="1"/>
              <a:t>a</a:t>
            </a:r>
            <a:r>
              <a:rPr lang="en-US" b="1" i="1" baseline="-25000"/>
              <a:t>i</a:t>
            </a:r>
            <a:r>
              <a:rPr lang="en-US"/>
              <a:t>  </a:t>
            </a:r>
          </a:p>
          <a:p>
            <a:pPr marL="0" indent="0">
              <a:buNone/>
            </a:pPr>
            <a:r>
              <a:rPr lang="en-US"/>
              <a:t>       =  	probability of outcome 1 with action </a:t>
            </a:r>
            <a:r>
              <a:rPr lang="en-US" b="1" i="1"/>
              <a:t>a</a:t>
            </a:r>
            <a:r>
              <a:rPr lang="en-US" b="1" i="1" baseline="-25000"/>
              <a:t>i</a:t>
            </a:r>
            <a:r>
              <a:rPr lang="en-US"/>
              <a:t>   x   value of outcome 1</a:t>
            </a:r>
          </a:p>
          <a:p>
            <a:pPr marL="0" indent="0">
              <a:buNone/>
            </a:pPr>
            <a:r>
              <a:rPr lang="en-US"/>
              <a:t>	+  probability of outcome 2 with action </a:t>
            </a:r>
            <a:r>
              <a:rPr lang="en-US" b="1" i="1"/>
              <a:t>a</a:t>
            </a:r>
            <a:r>
              <a:rPr lang="en-US" b="1" i="1" baseline="-25000"/>
              <a:t>i</a:t>
            </a:r>
            <a:r>
              <a:rPr lang="en-US"/>
              <a:t>   x    value of outcome 2</a:t>
            </a:r>
          </a:p>
          <a:p>
            <a:pPr marL="0" indent="0">
              <a:buNone/>
            </a:pPr>
            <a:r>
              <a:rPr lang="en-US"/>
              <a:t>       =    </a:t>
            </a:r>
            <a:r>
              <a:rPr lang="en-US" err="1"/>
              <a:t>Pwin</a:t>
            </a:r>
            <a:r>
              <a:rPr lang="en-US" b="1" i="1" baseline="-25000" err="1"/>
              <a:t>i</a:t>
            </a:r>
            <a:r>
              <a:rPr lang="en-US"/>
              <a:t> x $win   +    </a:t>
            </a:r>
            <a:r>
              <a:rPr lang="en-US" err="1"/>
              <a:t>Plose</a:t>
            </a:r>
            <a:r>
              <a:rPr lang="en-US" b="1" i="1" baseline="-25000" err="1"/>
              <a:t>i</a:t>
            </a:r>
            <a:r>
              <a:rPr lang="en-US"/>
              <a:t> x $lose</a:t>
            </a:r>
          </a:p>
          <a:p>
            <a:pPr marL="0" indent="0">
              <a:buNone/>
            </a:pPr>
            <a:r>
              <a:rPr lang="en-US"/>
              <a:t>       =    </a:t>
            </a:r>
            <a:r>
              <a:rPr lang="en-US" err="1"/>
              <a:t>Pwin</a:t>
            </a:r>
            <a:r>
              <a:rPr lang="en-US" b="1" i="1" baseline="-25000" err="1"/>
              <a:t>i</a:t>
            </a:r>
            <a:r>
              <a:rPr lang="en-US"/>
              <a:t> x $win   +    (1- </a:t>
            </a:r>
            <a:r>
              <a:rPr lang="en-US" err="1"/>
              <a:t>Pwin</a:t>
            </a:r>
            <a:r>
              <a:rPr lang="en-US" b="1" i="1" baseline="-25000" err="1"/>
              <a:t>i</a:t>
            </a:r>
            <a:r>
              <a:rPr lang="en-US"/>
              <a:t>) x $lose</a:t>
            </a:r>
            <a:endParaRPr lang="en-US" baseline="-25000"/>
          </a:p>
          <a:p>
            <a:pPr marL="0" indent="0">
              <a:buNone/>
            </a:pPr>
            <a:r>
              <a:rPr lang="en-US"/>
              <a:t>	    </a:t>
            </a:r>
          </a:p>
          <a:p>
            <a:pPr marL="0" indent="0">
              <a:buNone/>
            </a:pPr>
            <a:r>
              <a:rPr lang="en-US"/>
              <a:t>				</a:t>
            </a:r>
            <a:endParaRPr lang="en-US" b="1"/>
          </a:p>
          <a:p>
            <a:pPr marL="0" indent="0">
              <a:buNone/>
            </a:pPr>
            <a:r>
              <a:rPr lang="en-US"/>
              <a:t>		 </a:t>
            </a:r>
          </a:p>
          <a:p>
            <a:pPr marL="0" indent="0">
              <a:buNone/>
            </a:pPr>
            <a:r>
              <a:rPr lang="en-US"/>
              <a:t>	  </a:t>
            </a:r>
          </a:p>
        </p:txBody>
      </p:sp>
      <p:sp>
        <p:nvSpPr>
          <p:cNvPr id="4" name="Slide Number Placeholder 3">
            <a:extLst>
              <a:ext uri="{FF2B5EF4-FFF2-40B4-BE49-F238E27FC236}">
                <a16:creationId xmlns:a16="http://schemas.microsoft.com/office/drawing/2014/main" id="{84C4F051-CAD2-129F-9182-0828E3ED70FC}"/>
              </a:ext>
            </a:extLst>
          </p:cNvPr>
          <p:cNvSpPr>
            <a:spLocks noGrp="1"/>
          </p:cNvSpPr>
          <p:nvPr>
            <p:ph type="sldNum" sz="quarter" idx="10"/>
          </p:nvPr>
        </p:nvSpPr>
        <p:spPr/>
        <p:txBody>
          <a:bodyPr/>
          <a:lstStyle/>
          <a:p>
            <a:fld id="{D4325D4D-289E-48C1-B277-2BEB492A7D19}" type="slidenum">
              <a:rPr lang="en-US" smtClean="0"/>
              <a:pPr/>
              <a:t>12</a:t>
            </a:fld>
            <a:endParaRPr lang="en-US"/>
          </a:p>
        </p:txBody>
      </p:sp>
    </p:spTree>
    <p:extLst>
      <p:ext uri="{BB962C8B-B14F-4D97-AF65-F5344CB8AC3E}">
        <p14:creationId xmlns:p14="http://schemas.microsoft.com/office/powerpoint/2010/main" val="15534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267E-0D7C-5615-1B67-D9B9CADECCEA}"/>
              </a:ext>
            </a:extLst>
          </p:cNvPr>
          <p:cNvSpPr>
            <a:spLocks noGrp="1"/>
          </p:cNvSpPr>
          <p:nvPr>
            <p:ph type="title"/>
          </p:nvPr>
        </p:nvSpPr>
        <p:spPr/>
        <p:txBody>
          <a:bodyPr/>
          <a:lstStyle/>
          <a:p>
            <a:r>
              <a:rPr lang="en-US" b="1"/>
              <a:t>Example 1</a:t>
            </a:r>
            <a:r>
              <a:rPr lang="en-US"/>
              <a:t>: 2x2 Cost-Loss Model of Flood Forecast VOI</a:t>
            </a:r>
          </a:p>
        </p:txBody>
      </p:sp>
      <p:sp>
        <p:nvSpPr>
          <p:cNvPr id="3" name="Content Placeholder 2">
            <a:extLst>
              <a:ext uri="{FF2B5EF4-FFF2-40B4-BE49-F238E27FC236}">
                <a16:creationId xmlns:a16="http://schemas.microsoft.com/office/drawing/2014/main" id="{5B58F44F-4FC6-1EF5-087C-A197E5B07802}"/>
              </a:ext>
            </a:extLst>
          </p:cNvPr>
          <p:cNvSpPr>
            <a:spLocks noGrp="1"/>
          </p:cNvSpPr>
          <p:nvPr>
            <p:ph idx="1"/>
          </p:nvPr>
        </p:nvSpPr>
        <p:spPr>
          <a:xfrm>
            <a:off x="137160" y="768264"/>
            <a:ext cx="8842248" cy="4729163"/>
          </a:xfrm>
        </p:spPr>
        <p:txBody>
          <a:bodyPr/>
          <a:lstStyle/>
          <a:p>
            <a:r>
              <a:rPr lang="en-US" sz="1800" dirty="0"/>
              <a:t>A city located along a large river experiences a rainy season every April</a:t>
            </a:r>
          </a:p>
          <a:p>
            <a:r>
              <a:rPr lang="en-US" sz="1800" dirty="0"/>
              <a:t>Over the last century, the river has flooded on average once every ten years during the rainy season </a:t>
            </a:r>
          </a:p>
          <a:p>
            <a:r>
              <a:rPr lang="en-US" sz="1800" dirty="0"/>
              <a:t>For $1 million per year, the city can purchase a forecast system that in March will provide a flood prediction (FLOOD vs NO FLOOD) for April</a:t>
            </a:r>
          </a:p>
          <a:p>
            <a:r>
              <a:rPr lang="en-US" sz="1800" dirty="0"/>
              <a:t>The accuracy of the forecast system is known, based on other cities’ experience with the same system</a:t>
            </a:r>
          </a:p>
          <a:p>
            <a:r>
              <a:rPr lang="en-US" sz="1800" dirty="0"/>
              <a:t>Some of the physical property located along the river can be protected from flood damage by moving it to higher ground in early April, so every year, before April, the town must decide what to do (MOVE vs NO MOVE).</a:t>
            </a:r>
          </a:p>
          <a:p>
            <a:r>
              <a:rPr lang="en-US" sz="1800" dirty="0"/>
              <a:t>The city knows how much it will cost to move the property (</a:t>
            </a:r>
            <a:r>
              <a:rPr lang="en-US" sz="1800" b="1" dirty="0"/>
              <a:t>C</a:t>
            </a:r>
            <a:r>
              <a:rPr lang="en-US" sz="1800" dirty="0"/>
              <a:t>)</a:t>
            </a:r>
          </a:p>
          <a:p>
            <a:r>
              <a:rPr lang="en-US" sz="1800" dirty="0"/>
              <a:t>It also knows the value of flood damages that will be avoided by moving property (i.e., avoidable flood loss = </a:t>
            </a:r>
            <a:r>
              <a:rPr lang="en-US" sz="1800" b="1" dirty="0"/>
              <a:t>La</a:t>
            </a:r>
            <a:r>
              <a:rPr lang="en-US" sz="1800" dirty="0"/>
              <a:t>)</a:t>
            </a:r>
          </a:p>
          <a:p>
            <a:r>
              <a:rPr lang="en-US" sz="1800" dirty="0"/>
              <a:t>It also knows that some property cannot be moved and will incur damages if flooding occurs (i.e., unavoidable flood loss = </a:t>
            </a:r>
            <a:r>
              <a:rPr lang="en-US" sz="1800" b="1" dirty="0"/>
              <a:t>Lu</a:t>
            </a:r>
            <a:r>
              <a:rPr lang="en-US" sz="1800" dirty="0"/>
              <a:t>)</a:t>
            </a:r>
          </a:p>
          <a:p>
            <a:r>
              <a:rPr lang="en-US" sz="1800" dirty="0"/>
              <a:t>Flooding never causes deaths or </a:t>
            </a:r>
            <a:r>
              <a:rPr lang="en-US" sz="1800"/>
              <a:t>physical injuries</a:t>
            </a:r>
            <a:endParaRPr lang="en-US" sz="1800" dirty="0"/>
          </a:p>
          <a:p>
            <a:r>
              <a:rPr lang="en-US" sz="1800" dirty="0"/>
              <a:t>Based on what it knows about the forecast system and about the costs and losses, should it purchase the forecast system?</a:t>
            </a:r>
          </a:p>
          <a:p>
            <a:endParaRPr lang="en-US" dirty="0"/>
          </a:p>
        </p:txBody>
      </p:sp>
      <p:sp>
        <p:nvSpPr>
          <p:cNvPr id="4" name="Slide Number Placeholder 3">
            <a:extLst>
              <a:ext uri="{FF2B5EF4-FFF2-40B4-BE49-F238E27FC236}">
                <a16:creationId xmlns:a16="http://schemas.microsoft.com/office/drawing/2014/main" id="{9171E222-41E3-7199-AF7A-E97C6CA96032}"/>
              </a:ext>
            </a:extLst>
          </p:cNvPr>
          <p:cNvSpPr>
            <a:spLocks noGrp="1"/>
          </p:cNvSpPr>
          <p:nvPr>
            <p:ph type="sldNum" sz="quarter" idx="10"/>
          </p:nvPr>
        </p:nvSpPr>
        <p:spPr/>
        <p:txBody>
          <a:bodyPr/>
          <a:lstStyle/>
          <a:p>
            <a:fld id="{D4325D4D-289E-48C1-B277-2BEB492A7D19}" type="slidenum">
              <a:rPr lang="en-US" smtClean="0"/>
              <a:pPr/>
              <a:t>13</a:t>
            </a:fld>
            <a:endParaRPr lang="en-US"/>
          </a:p>
        </p:txBody>
      </p:sp>
    </p:spTree>
    <p:extLst>
      <p:ext uri="{BB962C8B-B14F-4D97-AF65-F5344CB8AC3E}">
        <p14:creationId xmlns:p14="http://schemas.microsoft.com/office/powerpoint/2010/main" val="348054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07FA-B594-7BD5-1DAA-12D8FB48FD4C}"/>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B5A9F933-4504-EF2C-165C-9FC1A2B82190}"/>
              </a:ext>
            </a:extLst>
          </p:cNvPr>
          <p:cNvSpPr>
            <a:spLocks noGrp="1"/>
          </p:cNvSpPr>
          <p:nvPr>
            <p:ph idx="1"/>
          </p:nvPr>
        </p:nvSpPr>
        <p:spPr>
          <a:xfrm>
            <a:off x="150876" y="946165"/>
            <a:ext cx="8842248" cy="4729163"/>
          </a:xfrm>
        </p:spPr>
        <p:txBody>
          <a:bodyPr/>
          <a:lstStyle/>
          <a:p>
            <a:r>
              <a:rPr lang="en-US" dirty="0"/>
              <a:t>What would this year’s expected </a:t>
            </a:r>
            <a:r>
              <a:rPr lang="en-US" dirty="0" err="1"/>
              <a:t>cost+loss</a:t>
            </a:r>
            <a:r>
              <a:rPr lang="en-US" dirty="0"/>
              <a:t> (outcome value) be if the town did NOT buy the forecast system?</a:t>
            </a:r>
          </a:p>
          <a:p>
            <a:r>
              <a:rPr lang="en-US" dirty="0"/>
              <a:t>What would this year’s expected </a:t>
            </a:r>
            <a:r>
              <a:rPr lang="en-US" dirty="0" err="1"/>
              <a:t>cost+loss</a:t>
            </a:r>
            <a:r>
              <a:rPr lang="en-US" dirty="0"/>
              <a:t> (outcome value) be if the town DID buy the forecast system?</a:t>
            </a:r>
          </a:p>
          <a:p>
            <a:r>
              <a:rPr lang="en-US" dirty="0"/>
              <a:t>What is the most the town should be willing to pay this year for the forecast system (i.e., what is the forecast VOI)?</a:t>
            </a:r>
          </a:p>
          <a:p>
            <a:r>
              <a:rPr lang="en-US" dirty="0"/>
              <a:t>What would the value of a PERFECT forecast be?</a:t>
            </a:r>
          </a:p>
          <a:p>
            <a:r>
              <a:rPr lang="en-US" dirty="0"/>
              <a:t>What would happen to the forecast VOI if the avoidable loss (</a:t>
            </a:r>
            <a:r>
              <a:rPr lang="en-US" b="1" i="1" dirty="0"/>
              <a:t>La</a:t>
            </a:r>
            <a:r>
              <a:rPr lang="en-US" dirty="0"/>
              <a:t>) were higher or lower?</a:t>
            </a:r>
          </a:p>
          <a:p>
            <a:r>
              <a:rPr lang="en-US" dirty="0"/>
              <a:t>What would happen to the forecast VOI if the unavoidable loss (</a:t>
            </a:r>
            <a:r>
              <a:rPr lang="en-US" b="1" i="1" dirty="0"/>
              <a:t>Lu</a:t>
            </a:r>
            <a:r>
              <a:rPr lang="en-US" dirty="0"/>
              <a:t>) were higher or lower?</a:t>
            </a:r>
          </a:p>
          <a:p>
            <a:r>
              <a:rPr lang="en-US" dirty="0"/>
              <a:t>What would happen to the forecast VOI if the response cost (</a:t>
            </a:r>
            <a:r>
              <a:rPr lang="en-US" b="1" i="1" dirty="0"/>
              <a:t>C</a:t>
            </a:r>
            <a:r>
              <a:rPr lang="en-US" dirty="0"/>
              <a:t>) were higher or lower?</a:t>
            </a:r>
          </a:p>
          <a:p>
            <a:r>
              <a:rPr lang="en-US" dirty="0"/>
              <a:t>How bad does an IMPERFECT forecast have to be to have ZERO value?</a:t>
            </a:r>
          </a:p>
          <a:p>
            <a:r>
              <a:rPr lang="en-US" dirty="0"/>
              <a:t>What is the relative economic value (</a:t>
            </a:r>
            <a:r>
              <a:rPr lang="en-US" i="1" dirty="0"/>
              <a:t>REV</a:t>
            </a:r>
            <a:r>
              <a:rPr lang="en-US" dirty="0"/>
              <a:t>) of the imperfect forecast system?</a:t>
            </a:r>
          </a:p>
          <a:p>
            <a:endParaRPr lang="en-US" dirty="0"/>
          </a:p>
          <a:p>
            <a:endParaRPr lang="en-US" dirty="0"/>
          </a:p>
        </p:txBody>
      </p:sp>
      <p:sp>
        <p:nvSpPr>
          <p:cNvPr id="4" name="Slide Number Placeholder 3">
            <a:extLst>
              <a:ext uri="{FF2B5EF4-FFF2-40B4-BE49-F238E27FC236}">
                <a16:creationId xmlns:a16="http://schemas.microsoft.com/office/drawing/2014/main" id="{E0F7A572-FB01-F2A9-1353-D7882FD2531F}"/>
              </a:ext>
            </a:extLst>
          </p:cNvPr>
          <p:cNvSpPr>
            <a:spLocks noGrp="1"/>
          </p:cNvSpPr>
          <p:nvPr>
            <p:ph type="sldNum" sz="quarter" idx="10"/>
          </p:nvPr>
        </p:nvSpPr>
        <p:spPr/>
        <p:txBody>
          <a:bodyPr/>
          <a:lstStyle/>
          <a:p>
            <a:fld id="{D4325D4D-289E-48C1-B277-2BEB492A7D19}" type="slidenum">
              <a:rPr lang="en-US" smtClean="0"/>
              <a:pPr/>
              <a:t>14</a:t>
            </a:fld>
            <a:endParaRPr lang="en-US"/>
          </a:p>
        </p:txBody>
      </p:sp>
    </p:spTree>
    <p:extLst>
      <p:ext uri="{BB962C8B-B14F-4D97-AF65-F5344CB8AC3E}">
        <p14:creationId xmlns:p14="http://schemas.microsoft.com/office/powerpoint/2010/main" val="33770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2674-4D6F-23BB-7327-2095BD0181AA}"/>
              </a:ext>
            </a:extLst>
          </p:cNvPr>
          <p:cNvSpPr>
            <a:spLocks noGrp="1"/>
          </p:cNvSpPr>
          <p:nvPr>
            <p:ph type="title"/>
          </p:nvPr>
        </p:nvSpPr>
        <p:spPr/>
        <p:txBody>
          <a:bodyPr/>
          <a:lstStyle/>
          <a:p>
            <a:r>
              <a:rPr lang="en-US"/>
              <a:t>Incorporating Economic Value into a Forecast Evaluation 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87FE38-92B7-AD46-589E-C691A30631D7}"/>
                  </a:ext>
                </a:extLst>
              </p:cNvPr>
              <p:cNvSpPr>
                <a:spLocks noGrp="1"/>
              </p:cNvSpPr>
              <p:nvPr>
                <p:ph idx="1"/>
              </p:nvPr>
            </p:nvSpPr>
            <p:spPr>
              <a:xfrm>
                <a:off x="164592" y="818368"/>
                <a:ext cx="8842248" cy="4729163"/>
              </a:xfrm>
            </p:spPr>
            <p:txBody>
              <a:bodyPr/>
              <a:lstStyle/>
              <a:p>
                <a:r>
                  <a:rPr lang="en-US" dirty="0"/>
                  <a:t>A limitation of traditional measures of forecast skill is they do not include information about economic costs or losses associated with forecast use</a:t>
                </a:r>
              </a:p>
              <a:p>
                <a:r>
                  <a:rPr lang="en-US" dirty="0"/>
                  <a:t>The </a:t>
                </a:r>
                <a:r>
                  <a:rPr lang="en-US" b="1" dirty="0"/>
                  <a:t>relative economic value (REV) </a:t>
                </a:r>
                <a:r>
                  <a:rPr lang="en-US" dirty="0"/>
                  <a:t>metric was developed to address this limitation </a:t>
                </a:r>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𝑅𝐸𝑉</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𝑉𝑂𝐼</m:t>
                              </m:r>
                            </m:e>
                            <m:sub>
                              <m:r>
                                <a:rPr lang="en-US" i="1">
                                  <a:latin typeface="Cambria Math" panose="02040503050406030204" pitchFamily="18" charset="0"/>
                                </a:rPr>
                                <m:t>𝑖𝑚𝑝𝑒𝑟𝑓𝑒𝑐𝑡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𝑉𝑂𝐼</m:t>
                              </m:r>
                            </m:e>
                            <m:sub>
                              <m:r>
                                <a:rPr lang="en-US" i="1">
                                  <a:latin typeface="Cambria Math" panose="02040503050406030204" pitchFamily="18" charset="0"/>
                                </a:rPr>
                                <m:t>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𝑖𝑚𝑝𝑒𝑟𝑓𝑒𝑐𝑡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𝑛𝑜</m:t>
                              </m:r>
                              <m:r>
                                <a:rPr lang="en-US" i="1">
                                  <a:latin typeface="Cambria Math" panose="02040503050406030204" pitchFamily="18" charset="0"/>
                                </a:rPr>
                                <m:t> </m:t>
                              </m:r>
                              <m:r>
                                <a:rPr lang="en-US" i="1">
                                  <a:latin typeface="Cambria Math" panose="02040503050406030204" pitchFamily="18" charset="0"/>
                                </a:rPr>
                                <m:t>𝑓𝑜𝑟𝑒𝑐𝑎𝑠𝑡</m:t>
                              </m:r>
                            </m:sub>
                          </m:sSub>
                        </m:num>
                        <m:den>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𝑛𝑜</m:t>
                              </m:r>
                              <m:r>
                                <a:rPr lang="en-US" i="1">
                                  <a:latin typeface="Cambria Math" panose="02040503050406030204" pitchFamily="18" charset="0"/>
                                </a:rPr>
                                <m:t> </m:t>
                              </m:r>
                              <m:r>
                                <a:rPr lang="en-US" i="1">
                                  <a:latin typeface="Cambria Math" panose="02040503050406030204" pitchFamily="18" charset="0"/>
                                </a:rPr>
                                <m:t>𝑓𝑜𝑟𝑒𝑐𝑎𝑠𝑡</m:t>
                              </m:r>
                            </m:sub>
                          </m:sSub>
                        </m:den>
                      </m:f>
                    </m:oMath>
                  </m:oMathPara>
                </a14:m>
                <a:endParaRPr lang="en-US" dirty="0"/>
              </a:p>
              <a:p>
                <a:pPr marL="0" indent="0">
                  <a:buNone/>
                </a:pPr>
                <a:endParaRPr lang="en-US" dirty="0"/>
              </a:p>
              <a:p>
                <a:r>
                  <a:rPr lang="en-US" dirty="0"/>
                  <a:t>Under the 2x2 </a:t>
                </a:r>
                <a:r>
                  <a:rPr lang="en-US" dirty="0" err="1"/>
                  <a:t>Cost+Loss</a:t>
                </a:r>
                <a:r>
                  <a:rPr lang="en-US" dirty="0"/>
                  <a:t> model assumptions, REV can be calculated as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𝑅𝐸𝑉</m:t>
                      </m:r>
                      <m:r>
                        <a:rPr lang="en-US" i="1">
                          <a:latin typeface="Cambria Math" panose="02040503050406030204" pitchFamily="18" charset="0"/>
                        </a:rPr>
                        <m:t>= </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ctrlPr>
                                    <a:rPr lang="en-US" i="1">
                                      <a:latin typeface="Cambria Math" panose="02040503050406030204" pitchFamily="18" charset="0"/>
                                    </a:rPr>
                                  </m:ctrlPr>
                                </m:dP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𝜌</m:t>
                                  </m:r>
                                </m:e>
                              </m:d>
                            </m:e>
                          </m:fun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𝑀</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ctrlPr>
                                    <a:rPr lang="en-US" i="1">
                                      <a:latin typeface="Cambria Math" panose="02040503050406030204" pitchFamily="18" charset="0"/>
                                    </a:rPr>
                                  </m:ctrlPr>
                                </m:dP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𝜌</m:t>
                                  </m:r>
                                </m:e>
                              </m:d>
                            </m:e>
                          </m:func>
                          <m:r>
                            <a:rPr lang="en-US" i="1">
                              <a:latin typeface="Cambria Math" panose="02040503050406030204" pitchFamily="18" charset="0"/>
                            </a:rPr>
                            <m:t>−</m:t>
                          </m:r>
                          <m:r>
                            <a:rPr lang="en-US" i="1">
                              <a:latin typeface="Cambria Math" panose="02040503050406030204" pitchFamily="18" charset="0"/>
                            </a:rPr>
                            <m:t>𝛼𝜌</m:t>
                          </m:r>
                        </m:den>
                      </m:f>
                    </m:oMath>
                  </m:oMathPara>
                </a14:m>
                <a:endParaRPr lang="en-US" dirty="0"/>
              </a:p>
              <a:p>
                <a:pPr marL="0" indent="0">
                  <a:buNone/>
                </a:pPr>
                <a:r>
                  <a:rPr lang="en-US" dirty="0"/>
                  <a:t>where </a:t>
                </a:r>
              </a:p>
              <a:p>
                <a:pPr lvl="1"/>
                <a:r>
                  <a:rPr lang="en-US" i="1" dirty="0"/>
                  <a:t>α</a:t>
                </a:r>
                <a:r>
                  <a:rPr lang="en-US" dirty="0"/>
                  <a:t> 	cost-loss ratio</a:t>
                </a:r>
              </a:p>
              <a:p>
                <a:pPr lvl="1"/>
                <a:r>
                  <a:rPr lang="en-US" i="1" dirty="0"/>
                  <a:t>ρ</a:t>
                </a:r>
                <a:r>
                  <a:rPr lang="en-US" dirty="0"/>
                  <a:t>	prior flood probability (frequency)</a:t>
                </a:r>
              </a:p>
              <a:p>
                <a:pPr lvl="1"/>
                <a:r>
                  <a:rPr lang="en-US" i="1" dirty="0"/>
                  <a:t>H</a:t>
                </a:r>
                <a:r>
                  <a:rPr lang="en-US" dirty="0"/>
                  <a:t>	forecast “hit” rate</a:t>
                </a:r>
              </a:p>
              <a:p>
                <a:pPr lvl="1"/>
                <a:r>
                  <a:rPr lang="en-US" i="1" dirty="0"/>
                  <a:t>F</a:t>
                </a:r>
                <a:r>
                  <a:rPr lang="en-US" dirty="0"/>
                  <a:t>	forecast “false positive” rate</a:t>
                </a:r>
              </a:p>
              <a:p>
                <a:pPr lvl="1"/>
                <a:r>
                  <a:rPr lang="en-US" i="1" dirty="0"/>
                  <a:t>M</a:t>
                </a:r>
                <a:r>
                  <a:rPr lang="en-US" dirty="0"/>
                  <a:t>	forecast “miss” rate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E87FE38-92B7-AD46-589E-C691A30631D7}"/>
                  </a:ext>
                </a:extLst>
              </p:cNvPr>
              <p:cNvSpPr>
                <a:spLocks noGrp="1" noRot="1" noChangeAspect="1" noMove="1" noResize="1" noEditPoints="1" noAdjustHandles="1" noChangeArrowheads="1" noChangeShapeType="1" noTextEdit="1"/>
              </p:cNvSpPr>
              <p:nvPr>
                <p:ph idx="1"/>
              </p:nvPr>
            </p:nvSpPr>
            <p:spPr>
              <a:xfrm>
                <a:off x="164592" y="818368"/>
                <a:ext cx="8842248" cy="4729163"/>
              </a:xfrm>
              <a:blipFill>
                <a:blip r:embed="rId2"/>
                <a:stretch>
                  <a:fillRect l="-689" t="-515" b="-167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CBC4EA-70C4-4DD2-8B7F-4B50F66F78BA}"/>
              </a:ext>
            </a:extLst>
          </p:cNvPr>
          <p:cNvSpPr>
            <a:spLocks noGrp="1"/>
          </p:cNvSpPr>
          <p:nvPr>
            <p:ph type="sldNum" sz="quarter" idx="10"/>
          </p:nvPr>
        </p:nvSpPr>
        <p:spPr/>
        <p:txBody>
          <a:bodyPr/>
          <a:lstStyle/>
          <a:p>
            <a:fld id="{D4325D4D-289E-48C1-B277-2BEB492A7D19}" type="slidenum">
              <a:rPr lang="en-US" smtClean="0"/>
              <a:pPr/>
              <a:t>15</a:t>
            </a:fld>
            <a:endParaRPr lang="en-US"/>
          </a:p>
        </p:txBody>
      </p:sp>
      <p:sp>
        <p:nvSpPr>
          <p:cNvPr id="5" name="TextBox 4">
            <a:extLst>
              <a:ext uri="{FF2B5EF4-FFF2-40B4-BE49-F238E27FC236}">
                <a16:creationId xmlns:a16="http://schemas.microsoft.com/office/drawing/2014/main" id="{0B1B218D-E34C-F7D4-464E-403059A5ECE9}"/>
              </a:ext>
            </a:extLst>
          </p:cNvPr>
          <p:cNvSpPr txBox="1"/>
          <p:nvPr/>
        </p:nvSpPr>
        <p:spPr>
          <a:xfrm>
            <a:off x="5519057" y="5388794"/>
            <a:ext cx="3112988" cy="646331"/>
          </a:xfrm>
          <a:prstGeom prst="rect">
            <a:avLst/>
          </a:prstGeom>
          <a:noFill/>
        </p:spPr>
        <p:txBody>
          <a:bodyPr wrap="square" rtlCol="0">
            <a:spAutoFit/>
          </a:bodyPr>
          <a:lstStyle/>
          <a:p>
            <a:r>
              <a:rPr lang="en-US" dirty="0"/>
              <a:t>See </a:t>
            </a:r>
            <a:r>
              <a:rPr lang="en-US" dirty="0">
                <a:hlinkClick r:id="rId3"/>
              </a:rPr>
              <a:t>Laugesen et al (2023)</a:t>
            </a:r>
            <a:endParaRPr lang="en-US" dirty="0"/>
          </a:p>
          <a:p>
            <a:r>
              <a:rPr lang="en-US" dirty="0"/>
              <a:t>for expanded REV</a:t>
            </a:r>
          </a:p>
        </p:txBody>
      </p:sp>
    </p:spTree>
    <p:extLst>
      <p:ext uri="{BB962C8B-B14F-4D97-AF65-F5344CB8AC3E}">
        <p14:creationId xmlns:p14="http://schemas.microsoft.com/office/powerpoint/2010/main" val="12678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BC5C-B172-8316-89F7-B74D5AB38E1D}"/>
              </a:ext>
            </a:extLst>
          </p:cNvPr>
          <p:cNvSpPr>
            <a:spLocks noGrp="1"/>
          </p:cNvSpPr>
          <p:nvPr>
            <p:ph type="title"/>
          </p:nvPr>
        </p:nvSpPr>
        <p:spPr/>
        <p:txBody>
          <a:bodyPr/>
          <a:lstStyle/>
          <a:p>
            <a:r>
              <a:rPr lang="en-US" dirty="0"/>
              <a:t>Graphical Representation of Results</a:t>
            </a:r>
          </a:p>
        </p:txBody>
      </p:sp>
      <p:sp>
        <p:nvSpPr>
          <p:cNvPr id="3" name="Content Placeholder 2">
            <a:extLst>
              <a:ext uri="{FF2B5EF4-FFF2-40B4-BE49-F238E27FC236}">
                <a16:creationId xmlns:a16="http://schemas.microsoft.com/office/drawing/2014/main" id="{09B4F272-37B8-481A-552C-2A70C4F1AE2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03B24B2-B628-7076-FAFE-300A60FEB33F}"/>
              </a:ext>
            </a:extLst>
          </p:cNvPr>
          <p:cNvSpPr>
            <a:spLocks noGrp="1"/>
          </p:cNvSpPr>
          <p:nvPr>
            <p:ph type="sldNum" sz="quarter" idx="10"/>
          </p:nvPr>
        </p:nvSpPr>
        <p:spPr/>
        <p:txBody>
          <a:bodyPr/>
          <a:lstStyle/>
          <a:p>
            <a:fld id="{D4325D4D-289E-48C1-B277-2BEB492A7D19}" type="slidenum">
              <a:rPr lang="en-US" smtClean="0"/>
              <a:pPr/>
              <a:t>16</a:t>
            </a:fld>
            <a:endParaRPr lang="en-US"/>
          </a:p>
        </p:txBody>
      </p:sp>
      <p:graphicFrame>
        <p:nvGraphicFramePr>
          <p:cNvPr id="5" name="Chart 4">
            <a:extLst>
              <a:ext uri="{FF2B5EF4-FFF2-40B4-BE49-F238E27FC236}">
                <a16:creationId xmlns:a16="http://schemas.microsoft.com/office/drawing/2014/main" id="{4154349B-B13E-F1F1-A7CC-E925CD5D7239}"/>
              </a:ext>
            </a:extLst>
          </p:cNvPr>
          <p:cNvGraphicFramePr>
            <a:graphicFrameLocks/>
          </p:cNvGraphicFramePr>
          <p:nvPr>
            <p:extLst>
              <p:ext uri="{D42A27DB-BD31-4B8C-83A1-F6EECF244321}">
                <p14:modId xmlns:p14="http://schemas.microsoft.com/office/powerpoint/2010/main" val="1093433886"/>
              </p:ext>
            </p:extLst>
          </p:nvPr>
        </p:nvGraphicFramePr>
        <p:xfrm>
          <a:off x="117879" y="1121229"/>
          <a:ext cx="4820709" cy="2804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4A51F6B-BE16-D0DC-FE7E-F56A56AB3205}"/>
              </a:ext>
            </a:extLst>
          </p:cNvPr>
          <p:cNvGraphicFramePr>
            <a:graphicFrameLocks/>
          </p:cNvGraphicFramePr>
          <p:nvPr>
            <p:extLst>
              <p:ext uri="{D42A27DB-BD31-4B8C-83A1-F6EECF244321}">
                <p14:modId xmlns:p14="http://schemas.microsoft.com/office/powerpoint/2010/main" val="2307716814"/>
              </p:ext>
            </p:extLst>
          </p:nvPr>
        </p:nvGraphicFramePr>
        <p:xfrm>
          <a:off x="4383773" y="3139895"/>
          <a:ext cx="4595635" cy="3081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07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F05DF-098B-698F-130A-E8F9AD803B35}"/>
              </a:ext>
            </a:extLst>
          </p:cNvPr>
          <p:cNvSpPr>
            <a:spLocks noGrp="1"/>
          </p:cNvSpPr>
          <p:nvPr>
            <p:ph type="title"/>
          </p:nvPr>
        </p:nvSpPr>
        <p:spPr/>
        <p:txBody>
          <a:bodyPr/>
          <a:lstStyle/>
          <a:p>
            <a:r>
              <a:rPr lang="en-US" b="1"/>
              <a:t>Example 2</a:t>
            </a:r>
            <a:r>
              <a:rPr lang="en-US"/>
              <a:t>: Mississippi River Flood Forecast for St Paul, MN</a:t>
            </a:r>
          </a:p>
        </p:txBody>
      </p:sp>
      <p:pic>
        <p:nvPicPr>
          <p:cNvPr id="5" name="Content Placeholder 4">
            <a:extLst>
              <a:ext uri="{FF2B5EF4-FFF2-40B4-BE49-F238E27FC236}">
                <a16:creationId xmlns:a16="http://schemas.microsoft.com/office/drawing/2014/main" id="{F25C0889-A181-E3D7-6A83-36FBEA0A2C94}"/>
              </a:ext>
            </a:extLst>
          </p:cNvPr>
          <p:cNvPicPr>
            <a:picLocks noGrp="1" noChangeAspect="1"/>
          </p:cNvPicPr>
          <p:nvPr>
            <p:ph idx="1"/>
          </p:nvPr>
        </p:nvPicPr>
        <p:blipFill rotWithShape="1">
          <a:blip r:embed="rId2"/>
          <a:srcRect l="13019" t="92524" b="1481"/>
          <a:stretch/>
        </p:blipFill>
        <p:spPr>
          <a:xfrm>
            <a:off x="1402080" y="5433502"/>
            <a:ext cx="6131775" cy="283491"/>
          </a:xfrm>
          <a:prstGeom prst="rect">
            <a:avLst/>
          </a:prstGeom>
        </p:spPr>
      </p:pic>
      <p:pic>
        <p:nvPicPr>
          <p:cNvPr id="4" name="Picture 3">
            <a:extLst>
              <a:ext uri="{FF2B5EF4-FFF2-40B4-BE49-F238E27FC236}">
                <a16:creationId xmlns:a16="http://schemas.microsoft.com/office/drawing/2014/main" id="{668A698C-23FE-6EEA-4CDF-BC29C8133E5D}"/>
              </a:ext>
            </a:extLst>
          </p:cNvPr>
          <p:cNvPicPr>
            <a:picLocks noChangeAspect="1"/>
          </p:cNvPicPr>
          <p:nvPr/>
        </p:nvPicPr>
        <p:blipFill rotWithShape="1">
          <a:blip r:embed="rId3"/>
          <a:srcRect b="9641"/>
          <a:stretch/>
        </p:blipFill>
        <p:spPr>
          <a:xfrm>
            <a:off x="1045158" y="1063547"/>
            <a:ext cx="7053683" cy="4274807"/>
          </a:xfrm>
          <a:prstGeom prst="rect">
            <a:avLst/>
          </a:prstGeom>
        </p:spPr>
      </p:pic>
      <p:sp>
        <p:nvSpPr>
          <p:cNvPr id="6" name="Slide Number Placeholder 5">
            <a:extLst>
              <a:ext uri="{FF2B5EF4-FFF2-40B4-BE49-F238E27FC236}">
                <a16:creationId xmlns:a16="http://schemas.microsoft.com/office/drawing/2014/main" id="{0A3285B5-CEC6-729D-E429-64739F96CD7C}"/>
              </a:ext>
            </a:extLst>
          </p:cNvPr>
          <p:cNvSpPr>
            <a:spLocks noGrp="1"/>
          </p:cNvSpPr>
          <p:nvPr>
            <p:ph type="sldNum" sz="quarter" idx="10"/>
          </p:nvPr>
        </p:nvSpPr>
        <p:spPr/>
        <p:txBody>
          <a:bodyPr/>
          <a:lstStyle/>
          <a:p>
            <a:fld id="{D4325D4D-289E-48C1-B277-2BEB492A7D19}" type="slidenum">
              <a:rPr lang="en-US" smtClean="0"/>
              <a:pPr/>
              <a:t>17</a:t>
            </a:fld>
            <a:endParaRPr lang="en-US"/>
          </a:p>
        </p:txBody>
      </p:sp>
    </p:spTree>
    <p:extLst>
      <p:ext uri="{BB962C8B-B14F-4D97-AF65-F5344CB8AC3E}">
        <p14:creationId xmlns:p14="http://schemas.microsoft.com/office/powerpoint/2010/main" val="266226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DAD9E-9B69-FE4E-877B-C2E14521076B}"/>
              </a:ext>
            </a:extLst>
          </p:cNvPr>
          <p:cNvSpPr>
            <a:spLocks noGrp="1"/>
          </p:cNvSpPr>
          <p:nvPr>
            <p:ph type="title"/>
          </p:nvPr>
        </p:nvSpPr>
        <p:spPr/>
        <p:txBody>
          <a:bodyPr/>
          <a:lstStyle/>
          <a:p>
            <a:r>
              <a:rPr lang="en-US"/>
              <a:t>City of St Paul Flood Management</a:t>
            </a:r>
          </a:p>
        </p:txBody>
      </p:sp>
      <p:sp>
        <p:nvSpPr>
          <p:cNvPr id="4" name="Content Placeholder 3">
            <a:extLst>
              <a:ext uri="{FF2B5EF4-FFF2-40B4-BE49-F238E27FC236}">
                <a16:creationId xmlns:a16="http://schemas.microsoft.com/office/drawing/2014/main" id="{1B2023C7-D271-40AA-37F7-67716B73BC10}"/>
              </a:ext>
            </a:extLst>
          </p:cNvPr>
          <p:cNvSpPr>
            <a:spLocks noGrp="1"/>
          </p:cNvSpPr>
          <p:nvPr>
            <p:ph idx="1"/>
          </p:nvPr>
        </p:nvSpPr>
        <p:spPr>
          <a:xfrm>
            <a:off x="164592" y="889001"/>
            <a:ext cx="8842248" cy="4729163"/>
          </a:xfrm>
        </p:spPr>
        <p:txBody>
          <a:bodyPr/>
          <a:lstStyle/>
          <a:p>
            <a:r>
              <a:rPr lang="en-US" b="1"/>
              <a:t>Flood Forecast System</a:t>
            </a:r>
            <a:r>
              <a:rPr lang="en-US"/>
              <a:t>: The city relies on several forecast products from the North Central River Forecast Center (NCRFC), most importantly a deterministic 7-day forecast for the Mississippi River at St. Paul </a:t>
            </a:r>
          </a:p>
          <a:p>
            <a:endParaRPr lang="en-US"/>
          </a:p>
          <a:p>
            <a:endParaRPr lang="en-US"/>
          </a:p>
          <a:p>
            <a:endParaRPr lang="en-US"/>
          </a:p>
          <a:p>
            <a:endParaRPr lang="en-US"/>
          </a:p>
          <a:p>
            <a:endParaRPr lang="en-US"/>
          </a:p>
          <a:p>
            <a:endParaRPr lang="en-US"/>
          </a:p>
          <a:p>
            <a:endParaRPr lang="en-US"/>
          </a:p>
          <a:p>
            <a:r>
              <a:rPr lang="en-US" b="1"/>
              <a:t>Temporary Protective Measures:  </a:t>
            </a:r>
            <a:r>
              <a:rPr lang="en-US"/>
              <a:t>The city has a flood action plan matrix that lists specific actions for different forecasted flood levels, including:</a:t>
            </a:r>
          </a:p>
          <a:p>
            <a:pPr lvl="1"/>
            <a:r>
              <a:rPr lang="en-US"/>
              <a:t>Installing temporary flood barriers</a:t>
            </a:r>
          </a:p>
          <a:p>
            <a:pPr lvl="1"/>
            <a:r>
              <a:rPr lang="en-US"/>
              <a:t>Relocating moveable property</a:t>
            </a:r>
          </a:p>
          <a:p>
            <a:pPr lvl="1"/>
            <a:r>
              <a:rPr lang="en-US"/>
              <a:t>Limiting access to expected flood areas (e.g., road closures) </a:t>
            </a:r>
          </a:p>
          <a:p>
            <a:pPr lvl="1"/>
            <a:r>
              <a:rPr lang="en-US"/>
              <a:t>Communicating flood warnings and recommendations to the public</a:t>
            </a:r>
          </a:p>
          <a:p>
            <a:endParaRPr lang="en-US"/>
          </a:p>
        </p:txBody>
      </p:sp>
      <p:sp>
        <p:nvSpPr>
          <p:cNvPr id="5" name="Slide Number Placeholder 4">
            <a:extLst>
              <a:ext uri="{FF2B5EF4-FFF2-40B4-BE49-F238E27FC236}">
                <a16:creationId xmlns:a16="http://schemas.microsoft.com/office/drawing/2014/main" id="{A0D54B63-0FCE-174E-F1B7-230A559AA03C}"/>
              </a:ext>
            </a:extLst>
          </p:cNvPr>
          <p:cNvSpPr>
            <a:spLocks noGrp="1"/>
          </p:cNvSpPr>
          <p:nvPr>
            <p:ph type="sldNum" sz="quarter" idx="10"/>
          </p:nvPr>
        </p:nvSpPr>
        <p:spPr/>
        <p:txBody>
          <a:bodyPr/>
          <a:lstStyle/>
          <a:p>
            <a:fld id="{D4325D4D-289E-48C1-B277-2BEB492A7D19}" type="slidenum">
              <a:rPr lang="en-US" smtClean="0"/>
              <a:pPr/>
              <a:t>18</a:t>
            </a:fld>
            <a:endParaRPr lang="en-US"/>
          </a:p>
        </p:txBody>
      </p:sp>
      <p:pic>
        <p:nvPicPr>
          <p:cNvPr id="7" name="Picture 6">
            <a:extLst>
              <a:ext uri="{FF2B5EF4-FFF2-40B4-BE49-F238E27FC236}">
                <a16:creationId xmlns:a16="http://schemas.microsoft.com/office/drawing/2014/main" id="{E994E92B-EC30-1F4F-EF8B-D4B498D3EE52}"/>
              </a:ext>
            </a:extLst>
          </p:cNvPr>
          <p:cNvPicPr>
            <a:picLocks noChangeAspect="1"/>
          </p:cNvPicPr>
          <p:nvPr/>
        </p:nvPicPr>
        <p:blipFill rotWithShape="1">
          <a:blip r:embed="rId2"/>
          <a:srcRect l="3841" t="11826" r="7071" b="17321"/>
          <a:stretch/>
        </p:blipFill>
        <p:spPr>
          <a:xfrm>
            <a:off x="1709927" y="1938528"/>
            <a:ext cx="5683349" cy="2404872"/>
          </a:xfrm>
          <a:prstGeom prst="rect">
            <a:avLst/>
          </a:prstGeom>
          <a:ln>
            <a:solidFill>
              <a:schemeClr val="tx1"/>
            </a:solidFill>
          </a:ln>
        </p:spPr>
      </p:pic>
    </p:spTree>
    <p:extLst>
      <p:ext uri="{BB962C8B-B14F-4D97-AF65-F5344CB8AC3E}">
        <p14:creationId xmlns:p14="http://schemas.microsoft.com/office/powerpoint/2010/main" val="31171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2267C9-673C-5E87-3081-677D0AED2776}"/>
              </a:ext>
            </a:extLst>
          </p:cNvPr>
          <p:cNvSpPr>
            <a:spLocks noGrp="1"/>
          </p:cNvSpPr>
          <p:nvPr>
            <p:ph type="title"/>
          </p:nvPr>
        </p:nvSpPr>
        <p:spPr/>
        <p:txBody>
          <a:bodyPr/>
          <a:lstStyle/>
          <a:p>
            <a:r>
              <a:rPr lang="en-US"/>
              <a:t>Case Study Includes Three Main Types of Protective Measures </a:t>
            </a:r>
          </a:p>
        </p:txBody>
      </p:sp>
      <p:sp>
        <p:nvSpPr>
          <p:cNvPr id="7" name="Content Placeholder 6">
            <a:extLst>
              <a:ext uri="{FF2B5EF4-FFF2-40B4-BE49-F238E27FC236}">
                <a16:creationId xmlns:a16="http://schemas.microsoft.com/office/drawing/2014/main" id="{1F0C5442-CE68-59A7-DBA6-4DB11D0A79A1}"/>
              </a:ext>
            </a:extLst>
          </p:cNvPr>
          <p:cNvSpPr>
            <a:spLocks noGrp="1"/>
          </p:cNvSpPr>
          <p:nvPr>
            <p:ph idx="1"/>
          </p:nvPr>
        </p:nvSpPr>
        <p:spPr>
          <a:xfrm>
            <a:off x="398417" y="1728289"/>
            <a:ext cx="2832463" cy="3401422"/>
          </a:xfrm>
        </p:spPr>
        <p:txBody>
          <a:bodyPr/>
          <a:lstStyle/>
          <a:p>
            <a:r>
              <a:rPr lang="en-US"/>
              <a:t>Temporary barriers in St. Paul Levee              (</a:t>
            </a:r>
            <a:r>
              <a:rPr lang="en-US" i="1"/>
              <a:t>4 action levels</a:t>
            </a:r>
            <a:r>
              <a:rPr lang="en-US"/>
              <a:t>)</a:t>
            </a:r>
          </a:p>
          <a:p>
            <a:pPr marL="0" indent="0">
              <a:buNone/>
            </a:pPr>
            <a:endParaRPr lang="en-US"/>
          </a:p>
          <a:p>
            <a:r>
              <a:rPr lang="en-US"/>
              <a:t>Temporary barriers in Airport Levee                       (</a:t>
            </a:r>
            <a:r>
              <a:rPr lang="en-US" i="1"/>
              <a:t>2 action levels</a:t>
            </a:r>
            <a:r>
              <a:rPr lang="en-US"/>
              <a:t>)</a:t>
            </a:r>
          </a:p>
          <a:p>
            <a:pPr marL="0" indent="0">
              <a:buNone/>
            </a:pPr>
            <a:endParaRPr lang="en-US"/>
          </a:p>
          <a:p>
            <a:r>
              <a:rPr lang="en-US"/>
              <a:t>Relocation of vehicles in the city’s impound lot            (</a:t>
            </a:r>
            <a:r>
              <a:rPr lang="en-US" i="1"/>
              <a:t>2 action levels</a:t>
            </a:r>
            <a:r>
              <a:rPr lang="en-US"/>
              <a:t>)</a:t>
            </a:r>
          </a:p>
          <a:p>
            <a:endParaRPr lang="en-US"/>
          </a:p>
        </p:txBody>
      </p:sp>
      <p:pic>
        <p:nvPicPr>
          <p:cNvPr id="5" name="Picture 4">
            <a:extLst>
              <a:ext uri="{FF2B5EF4-FFF2-40B4-BE49-F238E27FC236}">
                <a16:creationId xmlns:a16="http://schemas.microsoft.com/office/drawing/2014/main" id="{B5D0D47D-F41C-EE4A-D7C0-5BCAFC4F069A}"/>
              </a:ext>
            </a:extLst>
          </p:cNvPr>
          <p:cNvPicPr>
            <a:picLocks noChangeAspect="1"/>
          </p:cNvPicPr>
          <p:nvPr/>
        </p:nvPicPr>
        <p:blipFill rotWithShape="1">
          <a:blip r:embed="rId2"/>
          <a:srcRect b="7371"/>
          <a:stretch/>
        </p:blipFill>
        <p:spPr>
          <a:xfrm>
            <a:off x="3277337" y="1589351"/>
            <a:ext cx="5783514" cy="4393437"/>
          </a:xfrm>
          <a:prstGeom prst="rect">
            <a:avLst/>
          </a:prstGeom>
        </p:spPr>
      </p:pic>
      <p:sp>
        <p:nvSpPr>
          <p:cNvPr id="3" name="Slide Number Placeholder 2">
            <a:extLst>
              <a:ext uri="{FF2B5EF4-FFF2-40B4-BE49-F238E27FC236}">
                <a16:creationId xmlns:a16="http://schemas.microsoft.com/office/drawing/2014/main" id="{933678C6-EA80-4339-7689-7D85FCBB5E3A}"/>
              </a:ext>
            </a:extLst>
          </p:cNvPr>
          <p:cNvSpPr>
            <a:spLocks noGrp="1"/>
          </p:cNvSpPr>
          <p:nvPr>
            <p:ph type="sldNum" sz="quarter" idx="10"/>
          </p:nvPr>
        </p:nvSpPr>
        <p:spPr/>
        <p:txBody>
          <a:bodyPr/>
          <a:lstStyle/>
          <a:p>
            <a:fld id="{D4325D4D-289E-48C1-B277-2BEB492A7D19}" type="slidenum">
              <a:rPr lang="en-US" smtClean="0"/>
              <a:pPr/>
              <a:t>19</a:t>
            </a:fld>
            <a:endParaRPr lang="en-US"/>
          </a:p>
        </p:txBody>
      </p:sp>
    </p:spTree>
    <p:extLst>
      <p:ext uri="{BB962C8B-B14F-4D97-AF65-F5344CB8AC3E}">
        <p14:creationId xmlns:p14="http://schemas.microsoft.com/office/powerpoint/2010/main" val="229091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CFFD-4C14-4B3A-9A75-B3D140431C78}"/>
              </a:ext>
            </a:extLst>
          </p:cNvPr>
          <p:cNvSpPr>
            <a:spLocks noGrp="1"/>
          </p:cNvSpPr>
          <p:nvPr>
            <p:ph type="title"/>
          </p:nvPr>
        </p:nvSpPr>
        <p:spPr/>
        <p:txBody>
          <a:bodyPr/>
          <a:lstStyle/>
          <a:p>
            <a:r>
              <a:rPr lang="en-US"/>
              <a:t>Outline of Workshop</a:t>
            </a:r>
          </a:p>
        </p:txBody>
      </p:sp>
      <p:sp>
        <p:nvSpPr>
          <p:cNvPr id="3" name="Content Placeholder 2">
            <a:extLst>
              <a:ext uri="{FF2B5EF4-FFF2-40B4-BE49-F238E27FC236}">
                <a16:creationId xmlns:a16="http://schemas.microsoft.com/office/drawing/2014/main" id="{C3DEFB27-09FF-9EA2-300F-26B13AFB1E67}"/>
              </a:ext>
            </a:extLst>
          </p:cNvPr>
          <p:cNvSpPr>
            <a:spLocks noGrp="1"/>
          </p:cNvSpPr>
          <p:nvPr>
            <p:ph idx="1"/>
          </p:nvPr>
        </p:nvSpPr>
        <p:spPr/>
        <p:txBody>
          <a:bodyPr/>
          <a:lstStyle/>
          <a:p>
            <a:r>
              <a:rPr lang="en-US"/>
              <a:t>Background:</a:t>
            </a:r>
          </a:p>
          <a:p>
            <a:pPr lvl="1"/>
            <a:r>
              <a:rPr lang="en-US"/>
              <a:t>Types of economic analyses of  public sector decisions</a:t>
            </a:r>
          </a:p>
          <a:p>
            <a:pPr lvl="1"/>
            <a:r>
              <a:rPr lang="en-US"/>
              <a:t>Econ analysis requirements and practices by fed agencies (including NOAA)</a:t>
            </a:r>
          </a:p>
          <a:p>
            <a:pPr lvl="1"/>
            <a:r>
              <a:rPr lang="en-US"/>
              <a:t>Economic analysis of structural flood control investments (dams) vs. non-structural flood control investments (flood forecast systems)</a:t>
            </a:r>
          </a:p>
          <a:p>
            <a:r>
              <a:rPr lang="en-US"/>
              <a:t>Conceptual framework for valuing streamflow forecast information</a:t>
            </a:r>
          </a:p>
          <a:p>
            <a:pPr lvl="1"/>
            <a:r>
              <a:rPr lang="en-US"/>
              <a:t>Value of information (VOI) framework and the cost-loss model</a:t>
            </a:r>
          </a:p>
          <a:p>
            <a:r>
              <a:rPr lang="en-US"/>
              <a:t>Example Applications</a:t>
            </a:r>
          </a:p>
          <a:p>
            <a:pPr lvl="1"/>
            <a:r>
              <a:rPr lang="en-US"/>
              <a:t>Simple stylized 2x2 flood forecast example</a:t>
            </a:r>
          </a:p>
          <a:p>
            <a:pPr lvl="1"/>
            <a:r>
              <a:rPr lang="en-US"/>
              <a:t>Real world flood forecast example (Upper Mississippi River)</a:t>
            </a:r>
          </a:p>
          <a:p>
            <a:pPr lvl="1"/>
            <a:r>
              <a:rPr lang="en-US"/>
              <a:t>Real world drought low-flow forecast example (Lower Mississippi River)</a:t>
            </a:r>
          </a:p>
          <a:p>
            <a:pPr lvl="1"/>
            <a:r>
              <a:rPr lang="en-US"/>
              <a:t>Forecast-informed reservoir operations (FIRO) example </a:t>
            </a:r>
          </a:p>
          <a:p>
            <a:pPr lvl="1"/>
            <a:endParaRPr lang="en-US"/>
          </a:p>
          <a:p>
            <a:pPr marL="609585" lvl="2" indent="0">
              <a:buNone/>
            </a:pPr>
            <a:endParaRPr lang="en-US"/>
          </a:p>
          <a:p>
            <a:pPr lvl="2"/>
            <a:endParaRPr lang="en-US"/>
          </a:p>
          <a:p>
            <a:endParaRPr lang="en-US"/>
          </a:p>
        </p:txBody>
      </p:sp>
      <p:sp>
        <p:nvSpPr>
          <p:cNvPr id="4" name="Slide Number Placeholder 3">
            <a:extLst>
              <a:ext uri="{FF2B5EF4-FFF2-40B4-BE49-F238E27FC236}">
                <a16:creationId xmlns:a16="http://schemas.microsoft.com/office/drawing/2014/main" id="{75E366DC-95DF-AE4F-5CA8-1DE76725A260}"/>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8670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93BC-D788-656F-361A-0330F32BF8D5}"/>
              </a:ext>
            </a:extLst>
          </p:cNvPr>
          <p:cNvSpPr>
            <a:spLocks noGrp="1"/>
          </p:cNvSpPr>
          <p:nvPr>
            <p:ph type="title"/>
          </p:nvPr>
        </p:nvSpPr>
        <p:spPr>
          <a:xfrm>
            <a:off x="137160" y="182880"/>
            <a:ext cx="8842248" cy="818606"/>
          </a:xfrm>
        </p:spPr>
        <p:txBody>
          <a:bodyPr/>
          <a:lstStyle/>
          <a:p>
            <a:r>
              <a:rPr lang="en-US"/>
              <a:t>Payoff Matrixes for Selected Protective Actions</a:t>
            </a:r>
          </a:p>
        </p:txBody>
      </p:sp>
      <p:sp>
        <p:nvSpPr>
          <p:cNvPr id="8" name="Slide Number Placeholder 7">
            <a:extLst>
              <a:ext uri="{FF2B5EF4-FFF2-40B4-BE49-F238E27FC236}">
                <a16:creationId xmlns:a16="http://schemas.microsoft.com/office/drawing/2014/main" id="{555E1814-4EE9-BE4C-CC0D-3B9E47FEEDCB}"/>
              </a:ext>
            </a:extLst>
          </p:cNvPr>
          <p:cNvSpPr>
            <a:spLocks noGrp="1"/>
          </p:cNvSpPr>
          <p:nvPr>
            <p:ph type="sldNum" sz="quarter" idx="10"/>
          </p:nvPr>
        </p:nvSpPr>
        <p:spPr/>
        <p:txBody>
          <a:bodyPr/>
          <a:lstStyle/>
          <a:p>
            <a:fld id="{D4325D4D-289E-48C1-B277-2BEB492A7D19}" type="slidenum">
              <a:rPr lang="en-US" smtClean="0"/>
              <a:pPr/>
              <a:t>20</a:t>
            </a:fld>
            <a:endParaRPr lang="en-US"/>
          </a:p>
        </p:txBody>
      </p:sp>
      <p:sp>
        <p:nvSpPr>
          <p:cNvPr id="4" name="TextBox 3">
            <a:extLst>
              <a:ext uri="{FF2B5EF4-FFF2-40B4-BE49-F238E27FC236}">
                <a16:creationId xmlns:a16="http://schemas.microsoft.com/office/drawing/2014/main" id="{CD2413E8-836A-5E6A-719B-72264D7A0B45}"/>
              </a:ext>
            </a:extLst>
          </p:cNvPr>
          <p:cNvSpPr txBox="1"/>
          <p:nvPr/>
        </p:nvSpPr>
        <p:spPr>
          <a:xfrm>
            <a:off x="225769" y="991159"/>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St Paul Levee (Cost + Loss in $’000)</a:t>
            </a:r>
          </a:p>
        </p:txBody>
      </p:sp>
      <p:graphicFrame>
        <p:nvGraphicFramePr>
          <p:cNvPr id="3" name="Object 2">
            <a:extLst>
              <a:ext uri="{FF2B5EF4-FFF2-40B4-BE49-F238E27FC236}">
                <a16:creationId xmlns:a16="http://schemas.microsoft.com/office/drawing/2014/main" id="{CCAEFAE7-C035-1DA8-48B4-83455A83DCC1}"/>
              </a:ext>
            </a:extLst>
          </p:cNvPr>
          <p:cNvGraphicFramePr>
            <a:graphicFrameLocks noChangeAspect="1"/>
          </p:cNvGraphicFramePr>
          <p:nvPr>
            <p:extLst>
              <p:ext uri="{D42A27DB-BD31-4B8C-83A1-F6EECF244321}">
                <p14:modId xmlns:p14="http://schemas.microsoft.com/office/powerpoint/2010/main" val="1498330817"/>
              </p:ext>
            </p:extLst>
          </p:nvPr>
        </p:nvGraphicFramePr>
        <p:xfrm>
          <a:off x="237118" y="1298936"/>
          <a:ext cx="8701203" cy="1362839"/>
        </p:xfrm>
        <a:graphic>
          <a:graphicData uri="http://schemas.openxmlformats.org/presentationml/2006/ole">
            <mc:AlternateContent xmlns:mc="http://schemas.openxmlformats.org/markup-compatibility/2006">
              <mc:Choice xmlns:v="urn:schemas-microsoft-com:vml" Requires="v">
                <p:oleObj name="Worksheet" r:id="rId2" imgW="7378725" imgH="1155612" progId="Excel.Sheet.12">
                  <p:embed/>
                </p:oleObj>
              </mc:Choice>
              <mc:Fallback>
                <p:oleObj name="Worksheet" r:id="rId2" imgW="7378725" imgH="1155612" progId="Excel.Sheet.12">
                  <p:embed/>
                  <p:pic>
                    <p:nvPicPr>
                      <p:cNvPr id="3" name="Object 2">
                        <a:extLst>
                          <a:ext uri="{FF2B5EF4-FFF2-40B4-BE49-F238E27FC236}">
                            <a16:creationId xmlns:a16="http://schemas.microsoft.com/office/drawing/2014/main" id="{CCAEFAE7-C035-1DA8-48B4-83455A83DCC1}"/>
                          </a:ext>
                        </a:extLst>
                      </p:cNvPr>
                      <p:cNvPicPr/>
                      <p:nvPr/>
                    </p:nvPicPr>
                    <p:blipFill>
                      <a:blip r:embed="rId3"/>
                      <a:stretch>
                        <a:fillRect/>
                      </a:stretch>
                    </p:blipFill>
                    <p:spPr>
                      <a:xfrm>
                        <a:off x="237118" y="1298936"/>
                        <a:ext cx="8701203" cy="136283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264E4F7-58A5-F86B-72A7-A7B878A28C8B}"/>
              </a:ext>
            </a:extLst>
          </p:cNvPr>
          <p:cNvSpPr txBox="1"/>
          <p:nvPr/>
        </p:nvSpPr>
        <p:spPr>
          <a:xfrm>
            <a:off x="225769" y="3105164"/>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Airport Levee (Cost + Loss in $’000)</a:t>
            </a:r>
          </a:p>
        </p:txBody>
      </p:sp>
      <p:pic>
        <p:nvPicPr>
          <p:cNvPr id="20" name="Picture 19">
            <a:extLst>
              <a:ext uri="{FF2B5EF4-FFF2-40B4-BE49-F238E27FC236}">
                <a16:creationId xmlns:a16="http://schemas.microsoft.com/office/drawing/2014/main" id="{753C8CBF-3998-4DD7-2983-91B05372AD56}"/>
              </a:ext>
            </a:extLst>
          </p:cNvPr>
          <p:cNvPicPr>
            <a:picLocks noChangeAspect="1"/>
          </p:cNvPicPr>
          <p:nvPr/>
        </p:nvPicPr>
        <p:blipFill>
          <a:blip r:embed="rId4"/>
          <a:stretch>
            <a:fillRect/>
          </a:stretch>
        </p:blipFill>
        <p:spPr>
          <a:xfrm>
            <a:off x="173282" y="5243178"/>
            <a:ext cx="8796982" cy="900121"/>
          </a:xfrm>
          <a:prstGeom prst="rect">
            <a:avLst/>
          </a:prstGeom>
        </p:spPr>
      </p:pic>
      <p:sp>
        <p:nvSpPr>
          <p:cNvPr id="18" name="TextBox 17">
            <a:extLst>
              <a:ext uri="{FF2B5EF4-FFF2-40B4-BE49-F238E27FC236}">
                <a16:creationId xmlns:a16="http://schemas.microsoft.com/office/drawing/2014/main" id="{19809D33-63BF-25C3-D961-96374C29C1DA}"/>
              </a:ext>
            </a:extLst>
          </p:cNvPr>
          <p:cNvSpPr txBox="1"/>
          <p:nvPr/>
        </p:nvSpPr>
        <p:spPr>
          <a:xfrm>
            <a:off x="173736" y="4935401"/>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Impound Lot (Cost + Loss in $’000)</a:t>
            </a:r>
          </a:p>
        </p:txBody>
      </p:sp>
      <p:pic>
        <p:nvPicPr>
          <p:cNvPr id="21" name="Picture 20">
            <a:extLst>
              <a:ext uri="{FF2B5EF4-FFF2-40B4-BE49-F238E27FC236}">
                <a16:creationId xmlns:a16="http://schemas.microsoft.com/office/drawing/2014/main" id="{206A1FB0-2FC2-DE25-9A6A-E9FF8D178B6D}"/>
              </a:ext>
            </a:extLst>
          </p:cNvPr>
          <p:cNvPicPr>
            <a:picLocks noChangeAspect="1"/>
          </p:cNvPicPr>
          <p:nvPr/>
        </p:nvPicPr>
        <p:blipFill>
          <a:blip r:embed="rId5"/>
          <a:stretch>
            <a:fillRect/>
          </a:stretch>
        </p:blipFill>
        <p:spPr>
          <a:xfrm>
            <a:off x="225769" y="3429000"/>
            <a:ext cx="8796978" cy="900121"/>
          </a:xfrm>
          <a:prstGeom prst="rect">
            <a:avLst/>
          </a:prstGeom>
        </p:spPr>
      </p:pic>
    </p:spTree>
    <p:extLst>
      <p:ext uri="{BB962C8B-B14F-4D97-AF65-F5344CB8AC3E}">
        <p14:creationId xmlns:p14="http://schemas.microsoft.com/office/powerpoint/2010/main" val="25995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8B96-C250-4F9B-1B4E-E0DC0D2BECBE}"/>
              </a:ext>
            </a:extLst>
          </p:cNvPr>
          <p:cNvSpPr>
            <a:spLocks noGrp="1"/>
          </p:cNvSpPr>
          <p:nvPr>
            <p:ph type="title"/>
          </p:nvPr>
        </p:nvSpPr>
        <p:spPr>
          <a:xfrm>
            <a:off x="137160" y="182880"/>
            <a:ext cx="8842248" cy="747423"/>
          </a:xfrm>
        </p:spPr>
        <p:txBody>
          <a:bodyPr/>
          <a:lstStyle/>
          <a:p>
            <a:r>
              <a:rPr lang="en-US"/>
              <a:t>Results: Value of Perfect Forecast Information ($’000 per year)</a:t>
            </a:r>
          </a:p>
        </p:txBody>
      </p:sp>
      <p:graphicFrame>
        <p:nvGraphicFramePr>
          <p:cNvPr id="5" name="Content Placeholder 4">
            <a:extLst>
              <a:ext uri="{FF2B5EF4-FFF2-40B4-BE49-F238E27FC236}">
                <a16:creationId xmlns:a16="http://schemas.microsoft.com/office/drawing/2014/main" id="{611D12D1-4911-A3E0-53C8-3B1B00DA8E5E}"/>
              </a:ext>
            </a:extLst>
          </p:cNvPr>
          <p:cNvGraphicFramePr>
            <a:graphicFrameLocks noGrp="1"/>
          </p:cNvGraphicFramePr>
          <p:nvPr>
            <p:ph idx="1"/>
            <p:extLst>
              <p:ext uri="{D42A27DB-BD31-4B8C-83A1-F6EECF244321}">
                <p14:modId xmlns:p14="http://schemas.microsoft.com/office/powerpoint/2010/main" val="2835873969"/>
              </p:ext>
            </p:extLst>
          </p:nvPr>
        </p:nvGraphicFramePr>
        <p:xfrm>
          <a:off x="229395" y="1170845"/>
          <a:ext cx="5392410" cy="1968310"/>
        </p:xfrm>
        <a:graphic>
          <a:graphicData uri="http://schemas.openxmlformats.org/drawingml/2006/table">
            <a:tbl>
              <a:tblPr firstRow="1" firstCol="1" bandRow="1"/>
              <a:tblGrid>
                <a:gridCol w="1834598">
                  <a:extLst>
                    <a:ext uri="{9D8B030D-6E8A-4147-A177-3AD203B41FA5}">
                      <a16:colId xmlns:a16="http://schemas.microsoft.com/office/drawing/2014/main" val="2321523331"/>
                    </a:ext>
                  </a:extLst>
                </a:gridCol>
                <a:gridCol w="889453">
                  <a:extLst>
                    <a:ext uri="{9D8B030D-6E8A-4147-A177-3AD203B41FA5}">
                      <a16:colId xmlns:a16="http://schemas.microsoft.com/office/drawing/2014/main" val="357548458"/>
                    </a:ext>
                  </a:extLst>
                </a:gridCol>
                <a:gridCol w="889453">
                  <a:extLst>
                    <a:ext uri="{9D8B030D-6E8A-4147-A177-3AD203B41FA5}">
                      <a16:colId xmlns:a16="http://schemas.microsoft.com/office/drawing/2014/main" val="3547003627"/>
                    </a:ext>
                  </a:extLst>
                </a:gridCol>
                <a:gridCol w="889453">
                  <a:extLst>
                    <a:ext uri="{9D8B030D-6E8A-4147-A177-3AD203B41FA5}">
                      <a16:colId xmlns:a16="http://schemas.microsoft.com/office/drawing/2014/main" val="1034437297"/>
                    </a:ext>
                  </a:extLst>
                </a:gridCol>
                <a:gridCol w="889453">
                  <a:extLst>
                    <a:ext uri="{9D8B030D-6E8A-4147-A177-3AD203B41FA5}">
                      <a16:colId xmlns:a16="http://schemas.microsoft.com/office/drawing/2014/main" val="2575718335"/>
                    </a:ext>
                  </a:extLst>
                </a:gridCol>
              </a:tblGrid>
              <a:tr h="251460">
                <a:tc>
                  <a:txBody>
                    <a:bodyPr/>
                    <a:lstStyle/>
                    <a:p>
                      <a:pPr marL="0" marR="0">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value of outcomes (</a:t>
                      </a:r>
                      <a:r>
                        <a:rPr lang="en-US" sz="1400" b="1" kern="1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cost+loss</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2373472"/>
                  </a:ext>
                </a:extLst>
              </a:tr>
              <a:tr h="4108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 protective measure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Perfect forecast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577484"/>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 Paul levee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-6,127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-429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-185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525246"/>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Airport levee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-146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-967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-456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025486"/>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Impound lot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225829"/>
                  </a:ext>
                </a:extLst>
              </a:tr>
            </a:tbl>
          </a:graphicData>
        </a:graphic>
      </p:graphicFrame>
      <p:sp>
        <p:nvSpPr>
          <p:cNvPr id="4" name="Slide Number Placeholder 3">
            <a:extLst>
              <a:ext uri="{FF2B5EF4-FFF2-40B4-BE49-F238E27FC236}">
                <a16:creationId xmlns:a16="http://schemas.microsoft.com/office/drawing/2014/main" id="{EA843A2A-07E9-B11B-E880-AE426DD89196}"/>
              </a:ext>
            </a:extLst>
          </p:cNvPr>
          <p:cNvSpPr>
            <a:spLocks noGrp="1"/>
          </p:cNvSpPr>
          <p:nvPr>
            <p:ph type="sldNum" sz="quarter" idx="10"/>
          </p:nvPr>
        </p:nvSpPr>
        <p:spPr/>
        <p:txBody>
          <a:bodyPr/>
          <a:lstStyle/>
          <a:p>
            <a:fld id="{D4325D4D-289E-48C1-B277-2BEB492A7D19}" type="slidenum">
              <a:rPr lang="en-US" smtClean="0"/>
              <a:pPr/>
              <a:t>21</a:t>
            </a:fld>
            <a:endParaRPr lang="en-US"/>
          </a:p>
        </p:txBody>
      </p:sp>
      <p:graphicFrame>
        <p:nvGraphicFramePr>
          <p:cNvPr id="6" name="Table 5">
            <a:extLst>
              <a:ext uri="{FF2B5EF4-FFF2-40B4-BE49-F238E27FC236}">
                <a16:creationId xmlns:a16="http://schemas.microsoft.com/office/drawing/2014/main" id="{60FE0A63-BC62-5340-4301-1D76240722D3}"/>
              </a:ext>
            </a:extLst>
          </p:cNvPr>
          <p:cNvGraphicFramePr>
            <a:graphicFrameLocks noGrp="1"/>
          </p:cNvGraphicFramePr>
          <p:nvPr>
            <p:extLst>
              <p:ext uri="{D42A27DB-BD31-4B8C-83A1-F6EECF244321}">
                <p14:modId xmlns:p14="http://schemas.microsoft.com/office/powerpoint/2010/main" val="3915783141"/>
              </p:ext>
            </p:extLst>
          </p:nvPr>
        </p:nvGraphicFramePr>
        <p:xfrm>
          <a:off x="5909465" y="1170845"/>
          <a:ext cx="2749506" cy="1968310"/>
        </p:xfrm>
        <a:graphic>
          <a:graphicData uri="http://schemas.openxmlformats.org/drawingml/2006/table">
            <a:tbl>
              <a:tblPr firstRow="1" firstCol="1" bandRow="1"/>
              <a:tblGrid>
                <a:gridCol w="916502">
                  <a:extLst>
                    <a:ext uri="{9D8B030D-6E8A-4147-A177-3AD203B41FA5}">
                      <a16:colId xmlns:a16="http://schemas.microsoft.com/office/drawing/2014/main" val="3571620557"/>
                    </a:ext>
                  </a:extLst>
                </a:gridCol>
                <a:gridCol w="916502">
                  <a:extLst>
                    <a:ext uri="{9D8B030D-6E8A-4147-A177-3AD203B41FA5}">
                      <a16:colId xmlns:a16="http://schemas.microsoft.com/office/drawing/2014/main" val="2299007221"/>
                    </a:ext>
                  </a:extLst>
                </a:gridCol>
                <a:gridCol w="916502">
                  <a:extLst>
                    <a:ext uri="{9D8B030D-6E8A-4147-A177-3AD203B41FA5}">
                      <a16:colId xmlns:a16="http://schemas.microsoft.com/office/drawing/2014/main" val="2646594269"/>
                    </a:ext>
                  </a:extLst>
                </a:gridCol>
              </a:tblGrid>
              <a:tr h="251460">
                <a:tc gridSpan="3">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perfect forecast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9516999"/>
                  </a:ext>
                </a:extLst>
              </a:tr>
              <a:tr h="4108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Case 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(b)</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(c)</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419949"/>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6,112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44388"/>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821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310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55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747667"/>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980592"/>
                  </a:ext>
                </a:extLst>
              </a:tr>
            </a:tbl>
          </a:graphicData>
        </a:graphic>
      </p:graphicFrame>
      <p:sp>
        <p:nvSpPr>
          <p:cNvPr id="7" name="Content Placeholder 2">
            <a:extLst>
              <a:ext uri="{FF2B5EF4-FFF2-40B4-BE49-F238E27FC236}">
                <a16:creationId xmlns:a16="http://schemas.microsoft.com/office/drawing/2014/main" id="{0F5FBC87-EC4F-1BE4-3FDE-CE7FAC9C2241}"/>
              </a:ext>
            </a:extLst>
          </p:cNvPr>
          <p:cNvSpPr txBox="1">
            <a:spLocks/>
          </p:cNvSpPr>
          <p:nvPr/>
        </p:nvSpPr>
        <p:spPr bwMode="auto">
          <a:xfrm>
            <a:off x="137160" y="3379697"/>
            <a:ext cx="8842248" cy="1868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b="1" kern="0"/>
              <a:t>Alternative “Without-forecast” Scenario Assumptions</a:t>
            </a:r>
          </a:p>
          <a:p>
            <a:pPr lvl="1"/>
            <a:r>
              <a:rPr lang="en-US" b="1" kern="0"/>
              <a:t>Case 1</a:t>
            </a:r>
            <a:r>
              <a:rPr lang="en-US" kern="0"/>
              <a:t>: Never take protective actions</a:t>
            </a:r>
          </a:p>
          <a:p>
            <a:pPr lvl="1"/>
            <a:r>
              <a:rPr lang="en-US" b="1" kern="0"/>
              <a:t>Case 2</a:t>
            </a:r>
            <a:r>
              <a:rPr lang="en-US" kern="0"/>
              <a:t>: Always (every year) choose action with highest expected value, based on prior flood probabilities (historic flood frequency)</a:t>
            </a:r>
          </a:p>
          <a:p>
            <a:pPr lvl="1"/>
            <a:r>
              <a:rPr lang="en-US" b="1" kern="0"/>
              <a:t>Case 3</a:t>
            </a:r>
            <a:r>
              <a:rPr lang="en-US" kern="0"/>
              <a:t>: Select most protective action every time flood stage reaches 10 ft</a:t>
            </a:r>
          </a:p>
          <a:p>
            <a:endParaRPr lang="en-US" kern="0"/>
          </a:p>
          <a:p>
            <a:endParaRPr lang="en-US" kern="0"/>
          </a:p>
        </p:txBody>
      </p:sp>
    </p:spTree>
    <p:extLst>
      <p:ext uri="{BB962C8B-B14F-4D97-AF65-F5344CB8AC3E}">
        <p14:creationId xmlns:p14="http://schemas.microsoft.com/office/powerpoint/2010/main" val="42711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98BBA-5612-64CB-4DE9-B4986FEB8A0F}"/>
              </a:ext>
            </a:extLst>
          </p:cNvPr>
          <p:cNvSpPr>
            <a:spLocks noGrp="1"/>
          </p:cNvSpPr>
          <p:nvPr>
            <p:ph type="title"/>
          </p:nvPr>
        </p:nvSpPr>
        <p:spPr/>
        <p:txBody>
          <a:bodyPr/>
          <a:lstStyle/>
          <a:p>
            <a:r>
              <a:rPr lang="en-US" b="1"/>
              <a:t>Imperfect Forecast</a:t>
            </a:r>
            <a:r>
              <a:rPr lang="en-US"/>
              <a:t>: Simulation of forecast error in the contingency matrix</a:t>
            </a:r>
          </a:p>
        </p:txBody>
      </p:sp>
      <p:sp>
        <p:nvSpPr>
          <p:cNvPr id="2" name="Slide Number Placeholder 1">
            <a:extLst>
              <a:ext uri="{FF2B5EF4-FFF2-40B4-BE49-F238E27FC236}">
                <a16:creationId xmlns:a16="http://schemas.microsoft.com/office/drawing/2014/main" id="{219D52AD-BCA8-659B-2533-9E9A65382B57}"/>
              </a:ext>
            </a:extLst>
          </p:cNvPr>
          <p:cNvSpPr>
            <a:spLocks noGrp="1"/>
          </p:cNvSpPr>
          <p:nvPr>
            <p:ph type="sldNum" sz="quarter" idx="10"/>
          </p:nvPr>
        </p:nvSpPr>
        <p:spPr/>
        <p:txBody>
          <a:bodyPr/>
          <a:lstStyle/>
          <a:p>
            <a:fld id="{D4325D4D-289E-48C1-B277-2BEB492A7D19}" type="slidenum">
              <a:rPr lang="en-US" smtClean="0"/>
              <a:pPr/>
              <a:t>22</a:t>
            </a:fld>
            <a:endParaRPr lang="en-US"/>
          </a:p>
        </p:txBody>
      </p:sp>
      <p:pic>
        <p:nvPicPr>
          <p:cNvPr id="5" name="Picture 4">
            <a:extLst>
              <a:ext uri="{FF2B5EF4-FFF2-40B4-BE49-F238E27FC236}">
                <a16:creationId xmlns:a16="http://schemas.microsoft.com/office/drawing/2014/main" id="{A0007B8E-C628-C9D6-65CE-EE319C3A97DC}"/>
              </a:ext>
            </a:extLst>
          </p:cNvPr>
          <p:cNvPicPr>
            <a:picLocks noChangeAspect="1"/>
          </p:cNvPicPr>
          <p:nvPr/>
        </p:nvPicPr>
        <p:blipFill>
          <a:blip r:embed="rId2"/>
          <a:stretch>
            <a:fillRect/>
          </a:stretch>
        </p:blipFill>
        <p:spPr>
          <a:xfrm>
            <a:off x="1362505" y="1205206"/>
            <a:ext cx="6876190" cy="4695238"/>
          </a:xfrm>
          <a:prstGeom prst="rect">
            <a:avLst/>
          </a:prstGeom>
          <a:ln w="12700">
            <a:solidFill>
              <a:schemeClr val="tx1"/>
            </a:solidFill>
          </a:ln>
        </p:spPr>
      </p:pic>
    </p:spTree>
    <p:extLst>
      <p:ext uri="{BB962C8B-B14F-4D97-AF65-F5344CB8AC3E}">
        <p14:creationId xmlns:p14="http://schemas.microsoft.com/office/powerpoint/2010/main" val="119533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8B96-C250-4F9B-1B4E-E0DC0D2BECBE}"/>
              </a:ext>
            </a:extLst>
          </p:cNvPr>
          <p:cNvSpPr>
            <a:spLocks noGrp="1"/>
          </p:cNvSpPr>
          <p:nvPr>
            <p:ph type="title"/>
          </p:nvPr>
        </p:nvSpPr>
        <p:spPr>
          <a:xfrm>
            <a:off x="137160" y="182880"/>
            <a:ext cx="8842248" cy="747423"/>
          </a:xfrm>
        </p:spPr>
        <p:txBody>
          <a:bodyPr/>
          <a:lstStyle/>
          <a:p>
            <a:r>
              <a:rPr lang="en-US" b="1"/>
              <a:t>Value of Imperfect Forecast Information</a:t>
            </a:r>
            <a:r>
              <a:rPr lang="en-US"/>
              <a:t>: Sensitivity Analysis with Simulated Forecast Errors (and Case 3 Counterfactual)</a:t>
            </a:r>
          </a:p>
        </p:txBody>
      </p:sp>
      <p:sp>
        <p:nvSpPr>
          <p:cNvPr id="4" name="Slide Number Placeholder 3">
            <a:extLst>
              <a:ext uri="{FF2B5EF4-FFF2-40B4-BE49-F238E27FC236}">
                <a16:creationId xmlns:a16="http://schemas.microsoft.com/office/drawing/2014/main" id="{EA843A2A-07E9-B11B-E880-AE426DD89196}"/>
              </a:ext>
            </a:extLst>
          </p:cNvPr>
          <p:cNvSpPr>
            <a:spLocks noGrp="1"/>
          </p:cNvSpPr>
          <p:nvPr>
            <p:ph type="sldNum" sz="quarter" idx="10"/>
          </p:nvPr>
        </p:nvSpPr>
        <p:spPr/>
        <p:txBody>
          <a:bodyPr/>
          <a:lstStyle/>
          <a:p>
            <a:fld id="{D4325D4D-289E-48C1-B277-2BEB492A7D19}" type="slidenum">
              <a:rPr lang="en-US" smtClean="0"/>
              <a:pPr/>
              <a:t>23</a:t>
            </a:fld>
            <a:endParaRPr lang="en-US"/>
          </a:p>
        </p:txBody>
      </p:sp>
      <p:sp>
        <p:nvSpPr>
          <p:cNvPr id="7" name="Content Placeholder 2">
            <a:extLst>
              <a:ext uri="{FF2B5EF4-FFF2-40B4-BE49-F238E27FC236}">
                <a16:creationId xmlns:a16="http://schemas.microsoft.com/office/drawing/2014/main" id="{0F5FBC87-EC4F-1BE4-3FDE-CE7FAC9C2241}"/>
              </a:ext>
            </a:extLst>
          </p:cNvPr>
          <p:cNvSpPr txBox="1">
            <a:spLocks/>
          </p:cNvSpPr>
          <p:nvPr/>
        </p:nvSpPr>
        <p:spPr bwMode="auto">
          <a:xfrm>
            <a:off x="216266" y="3595953"/>
            <a:ext cx="8842248" cy="13588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b="1" kern="0"/>
              <a:t>Forecast error parameters</a:t>
            </a:r>
          </a:p>
          <a:p>
            <a:pPr lvl="1"/>
            <a:r>
              <a:rPr lang="el-GR" b="1" kern="100">
                <a:solidFill>
                  <a:srgbClr val="000000"/>
                </a:solidFill>
                <a:latin typeface="Arial" panose="020B0604020202020204" pitchFamily="34" charset="0"/>
                <a:ea typeface="Times New Roman" panose="02020603050405020304" pitchFamily="18" charset="0"/>
                <a:cs typeface="Times New Roman" panose="02020603050405020304" pitchFamily="18" charset="0"/>
              </a:rPr>
              <a:t>λ</a:t>
            </a:r>
            <a:r>
              <a:rPr lang="en-US" b="1" kern="1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1 </a:t>
            </a:r>
            <a:r>
              <a:rPr lang="en-US" kern="0"/>
              <a:t>: fraction of forecast with ±1 foot error</a:t>
            </a:r>
          </a:p>
          <a:p>
            <a:pPr lvl="1"/>
            <a:r>
              <a:rPr lang="el-GR" b="1" kern="100">
                <a:solidFill>
                  <a:srgbClr val="000000"/>
                </a:solidFill>
                <a:latin typeface="Arial" panose="020B0604020202020204" pitchFamily="34" charset="0"/>
                <a:ea typeface="Times New Roman" panose="02020603050405020304" pitchFamily="18" charset="0"/>
                <a:cs typeface="Times New Roman" panose="02020603050405020304" pitchFamily="18" charset="0"/>
              </a:rPr>
              <a:t>λ</a:t>
            </a:r>
            <a:r>
              <a:rPr lang="en-US" b="1" kern="1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 </a:t>
            </a:r>
            <a:r>
              <a:rPr lang="en-US" kern="0"/>
              <a:t>: fraction of forecast with ±2 foot error</a:t>
            </a:r>
          </a:p>
          <a:p>
            <a:endParaRPr lang="en-US" kern="0"/>
          </a:p>
        </p:txBody>
      </p:sp>
      <p:graphicFrame>
        <p:nvGraphicFramePr>
          <p:cNvPr id="10" name="Content Placeholder 9">
            <a:extLst>
              <a:ext uri="{FF2B5EF4-FFF2-40B4-BE49-F238E27FC236}">
                <a16:creationId xmlns:a16="http://schemas.microsoft.com/office/drawing/2014/main" id="{CF6BC750-7FC7-A3B3-199C-217A75541C4D}"/>
              </a:ext>
            </a:extLst>
          </p:cNvPr>
          <p:cNvGraphicFramePr>
            <a:graphicFrameLocks noGrp="1"/>
          </p:cNvGraphicFramePr>
          <p:nvPr>
            <p:ph idx="1"/>
            <p:extLst>
              <p:ext uri="{D42A27DB-BD31-4B8C-83A1-F6EECF244321}">
                <p14:modId xmlns:p14="http://schemas.microsoft.com/office/powerpoint/2010/main" val="3249778735"/>
              </p:ext>
            </p:extLst>
          </p:nvPr>
        </p:nvGraphicFramePr>
        <p:xfrm>
          <a:off x="1006308" y="1580135"/>
          <a:ext cx="6518400" cy="1721228"/>
        </p:xfrm>
        <a:graphic>
          <a:graphicData uri="http://schemas.openxmlformats.org/drawingml/2006/table">
            <a:tbl>
              <a:tblPr firstRow="1" firstCol="1" bandRow="1"/>
              <a:tblGrid>
                <a:gridCol w="1939112">
                  <a:extLst>
                    <a:ext uri="{9D8B030D-6E8A-4147-A177-3AD203B41FA5}">
                      <a16:colId xmlns:a16="http://schemas.microsoft.com/office/drawing/2014/main" val="2190795083"/>
                    </a:ext>
                  </a:extLst>
                </a:gridCol>
                <a:gridCol w="1312630">
                  <a:extLst>
                    <a:ext uri="{9D8B030D-6E8A-4147-A177-3AD203B41FA5}">
                      <a16:colId xmlns:a16="http://schemas.microsoft.com/office/drawing/2014/main" val="2983929943"/>
                    </a:ext>
                  </a:extLst>
                </a:gridCol>
                <a:gridCol w="1088886">
                  <a:extLst>
                    <a:ext uri="{9D8B030D-6E8A-4147-A177-3AD203B41FA5}">
                      <a16:colId xmlns:a16="http://schemas.microsoft.com/office/drawing/2014/main" val="619797310"/>
                    </a:ext>
                  </a:extLst>
                </a:gridCol>
                <a:gridCol w="1088886">
                  <a:extLst>
                    <a:ext uri="{9D8B030D-6E8A-4147-A177-3AD203B41FA5}">
                      <a16:colId xmlns:a16="http://schemas.microsoft.com/office/drawing/2014/main" val="3894960631"/>
                    </a:ext>
                  </a:extLst>
                </a:gridCol>
                <a:gridCol w="1088886">
                  <a:extLst>
                    <a:ext uri="{9D8B030D-6E8A-4147-A177-3AD203B41FA5}">
                      <a16:colId xmlns:a16="http://schemas.microsoft.com/office/drawing/2014/main" val="317393335"/>
                    </a:ext>
                  </a:extLst>
                </a:gridCol>
              </a:tblGrid>
              <a:tr h="260085">
                <a:tc>
                  <a:txBody>
                    <a:bodyPr/>
                    <a:lstStyle/>
                    <a:p>
                      <a:pPr marL="0" marR="0">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Simulated forecast error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532523"/>
                  </a:ext>
                </a:extLst>
              </a:tr>
              <a:tr h="531731">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 protective measure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0.05</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0.1</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0.2</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275183"/>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 Paul levee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$169,414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$164,545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$158,596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$158,596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001825"/>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Airport levee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$55,494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$53,227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$50,040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$49,013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329897"/>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Impound lot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$36,751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$36,703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$36,555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$36,359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693279"/>
                  </a:ext>
                </a:extLst>
              </a:tr>
            </a:tbl>
          </a:graphicData>
        </a:graphic>
      </p:graphicFrame>
    </p:spTree>
    <p:extLst>
      <p:ext uri="{BB962C8B-B14F-4D97-AF65-F5344CB8AC3E}">
        <p14:creationId xmlns:p14="http://schemas.microsoft.com/office/powerpoint/2010/main" val="205262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4F49-9F59-F310-E3C7-9ED887B6E88D}"/>
              </a:ext>
            </a:extLst>
          </p:cNvPr>
          <p:cNvSpPr>
            <a:spLocks noGrp="1"/>
          </p:cNvSpPr>
          <p:nvPr>
            <p:ph type="title"/>
          </p:nvPr>
        </p:nvSpPr>
        <p:spPr/>
        <p:txBody>
          <a:bodyPr/>
          <a:lstStyle/>
          <a:p>
            <a:r>
              <a:rPr lang="en-US"/>
              <a:t>Key Conclusions</a:t>
            </a:r>
          </a:p>
        </p:txBody>
      </p:sp>
      <p:sp>
        <p:nvSpPr>
          <p:cNvPr id="3" name="Content Placeholder 2">
            <a:extLst>
              <a:ext uri="{FF2B5EF4-FFF2-40B4-BE49-F238E27FC236}">
                <a16:creationId xmlns:a16="http://schemas.microsoft.com/office/drawing/2014/main" id="{4E9A2322-A235-3B19-8002-DF355AA73705}"/>
              </a:ext>
            </a:extLst>
          </p:cNvPr>
          <p:cNvSpPr>
            <a:spLocks noGrp="1"/>
          </p:cNvSpPr>
          <p:nvPr>
            <p:ph idx="1"/>
          </p:nvPr>
        </p:nvSpPr>
        <p:spPr>
          <a:xfrm>
            <a:off x="137160" y="1004776"/>
            <a:ext cx="8842248" cy="4572000"/>
          </a:xfrm>
        </p:spPr>
        <p:txBody>
          <a:bodyPr/>
          <a:lstStyle/>
          <a:p>
            <a:r>
              <a:rPr lang="en-US" dirty="0"/>
              <a:t>Analysis demonstrates that the VOI framework can be applied in a multi-dimensional real-world context</a:t>
            </a:r>
          </a:p>
          <a:p>
            <a:pPr lvl="1"/>
            <a:r>
              <a:rPr lang="en-US" dirty="0"/>
              <a:t>Value of a perfect forecast for the city would be roughly $260,000 per year for the 3 selected protective measures </a:t>
            </a:r>
          </a:p>
          <a:p>
            <a:pPr lvl="1"/>
            <a:r>
              <a:rPr lang="en-US" dirty="0"/>
              <a:t>Including simulated forecast errors reduces this value by at most 12 percent </a:t>
            </a:r>
          </a:p>
          <a:p>
            <a:pPr marL="0" indent="0">
              <a:buNone/>
            </a:pPr>
            <a:endParaRPr lang="en-US" dirty="0"/>
          </a:p>
          <a:p>
            <a:r>
              <a:rPr lang="en-US" dirty="0"/>
              <a:t>Challenges and limitations:</a:t>
            </a:r>
          </a:p>
          <a:p>
            <a:pPr lvl="1"/>
            <a:r>
              <a:rPr lang="en-US" dirty="0"/>
              <a:t>Costs of temporary protective measures can be highly variable, depending on duration, time of year, and advance notice of flooding</a:t>
            </a:r>
          </a:p>
          <a:p>
            <a:pPr lvl="1"/>
            <a:r>
              <a:rPr lang="en-US" dirty="0"/>
              <a:t>Includes limited estimates of business disruption costs from actions or flooding</a:t>
            </a:r>
          </a:p>
          <a:p>
            <a:pPr lvl="1"/>
            <a:r>
              <a:rPr lang="en-US" dirty="0"/>
              <a:t>Does not address dynamic nature of protective action decisions (i.e., whether to wait for more forecast information) </a:t>
            </a:r>
          </a:p>
          <a:p>
            <a:pPr lvl="1"/>
            <a:r>
              <a:rPr lang="en-US" dirty="0"/>
              <a:t>VOI estimates depend importantly on how </a:t>
            </a:r>
            <a:r>
              <a:rPr lang="en-US" u="sng" dirty="0"/>
              <a:t>without-forecast</a:t>
            </a:r>
            <a:r>
              <a:rPr lang="en-US" dirty="0"/>
              <a:t> scenario is specified</a:t>
            </a:r>
          </a:p>
          <a:p>
            <a:endParaRPr lang="en-US" dirty="0"/>
          </a:p>
          <a:p>
            <a:endParaRPr lang="en-US" dirty="0"/>
          </a:p>
        </p:txBody>
      </p:sp>
      <p:sp>
        <p:nvSpPr>
          <p:cNvPr id="5" name="Slide Number Placeholder 4">
            <a:extLst>
              <a:ext uri="{FF2B5EF4-FFF2-40B4-BE49-F238E27FC236}">
                <a16:creationId xmlns:a16="http://schemas.microsoft.com/office/drawing/2014/main" id="{1FD60A53-156A-F14D-3EEB-7F820E44ACD6}"/>
              </a:ext>
            </a:extLst>
          </p:cNvPr>
          <p:cNvSpPr>
            <a:spLocks noGrp="1"/>
          </p:cNvSpPr>
          <p:nvPr>
            <p:ph type="sldNum" sz="quarter" idx="10"/>
          </p:nvPr>
        </p:nvSpPr>
        <p:spPr/>
        <p:txBody>
          <a:bodyPr/>
          <a:lstStyle/>
          <a:p>
            <a:fld id="{D4325D4D-289E-48C1-B277-2BEB492A7D19}" type="slidenum">
              <a:rPr lang="en-US" smtClean="0"/>
              <a:pPr/>
              <a:t>24</a:t>
            </a:fld>
            <a:endParaRPr lang="en-US"/>
          </a:p>
        </p:txBody>
      </p:sp>
    </p:spTree>
    <p:extLst>
      <p:ext uri="{BB962C8B-B14F-4D97-AF65-F5344CB8AC3E}">
        <p14:creationId xmlns:p14="http://schemas.microsoft.com/office/powerpoint/2010/main" val="11036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BB1-BE70-B16C-7EAA-77CE3DD89E8A}"/>
              </a:ext>
            </a:extLst>
          </p:cNvPr>
          <p:cNvSpPr>
            <a:spLocks noGrp="1"/>
          </p:cNvSpPr>
          <p:nvPr>
            <p:ph type="title"/>
          </p:nvPr>
        </p:nvSpPr>
        <p:spPr>
          <a:xfrm>
            <a:off x="137160" y="182880"/>
            <a:ext cx="8842248" cy="731520"/>
          </a:xfrm>
        </p:spPr>
        <p:txBody>
          <a:bodyPr/>
          <a:lstStyle/>
          <a:p>
            <a:r>
              <a:rPr lang="en-US" b="1" dirty="0"/>
              <a:t>Example 3</a:t>
            </a:r>
            <a:r>
              <a:rPr lang="en-US" dirty="0"/>
              <a:t>:  Low-Flow Forecasts for Lower Mississippi River </a:t>
            </a:r>
          </a:p>
        </p:txBody>
      </p:sp>
      <p:sp>
        <p:nvSpPr>
          <p:cNvPr id="3" name="Content Placeholder 2">
            <a:extLst>
              <a:ext uri="{FF2B5EF4-FFF2-40B4-BE49-F238E27FC236}">
                <a16:creationId xmlns:a16="http://schemas.microsoft.com/office/drawing/2014/main" id="{370DA48A-64DA-0832-DE98-1C3CD780B6D2}"/>
              </a:ext>
            </a:extLst>
          </p:cNvPr>
          <p:cNvSpPr>
            <a:spLocks noGrp="1"/>
          </p:cNvSpPr>
          <p:nvPr>
            <p:ph idx="1"/>
          </p:nvPr>
        </p:nvSpPr>
        <p:spPr>
          <a:xfrm>
            <a:off x="137160" y="914400"/>
            <a:ext cx="8842248" cy="5171510"/>
          </a:xfrm>
        </p:spPr>
        <p:txBody>
          <a:bodyPr/>
          <a:lstStyle/>
          <a:p>
            <a:r>
              <a:rPr lang="en-US" dirty="0"/>
              <a:t>Over the last several years, the lower Mississippi River has experienced extreme, record-breaking low water levels.</a:t>
            </a:r>
          </a:p>
          <a:p>
            <a:r>
              <a:rPr lang="en-US" dirty="0"/>
              <a:t>The river transportation industry is one of the most directly and heavily impacted. They rely on NOAA’s low-flow forecasts to make decisions about how much cargo they carry (and whether cargo restrictions need to be put in place). </a:t>
            </a:r>
          </a:p>
          <a:p>
            <a:r>
              <a:rPr lang="en-US" dirty="0"/>
              <a:t>Restrictions can substantially increase the costs to the river transportation industry, but also the sectors that are transporting goods (e.g. agriculture, petrochemicals, natural gas, minerals).  </a:t>
            </a:r>
          </a:p>
          <a:p>
            <a:r>
              <a:rPr lang="en-US" dirty="0"/>
              <a:t>The value of the forecast to the transportation industry are the avoided costs of the actions they take (e.g. imposing restrictions) compared to the what would have happened without the forecast (e.g. imposing </a:t>
            </a:r>
            <a:r>
              <a:rPr lang="en-US"/>
              <a:t>stricter restrictions or </a:t>
            </a:r>
            <a:r>
              <a:rPr lang="en-US" dirty="0"/>
              <a:t>not taking action and running aground).</a:t>
            </a:r>
          </a:p>
          <a:p>
            <a:r>
              <a:rPr lang="en-US" dirty="0"/>
              <a:t>Without the forecast, costs will be higher but how much higher?  With a better forecast, costs will be lower but how much lower?   </a:t>
            </a:r>
          </a:p>
          <a:p>
            <a:endParaRPr lang="en-US" dirty="0"/>
          </a:p>
        </p:txBody>
      </p:sp>
      <p:sp>
        <p:nvSpPr>
          <p:cNvPr id="4" name="Slide Number Placeholder 3">
            <a:extLst>
              <a:ext uri="{FF2B5EF4-FFF2-40B4-BE49-F238E27FC236}">
                <a16:creationId xmlns:a16="http://schemas.microsoft.com/office/drawing/2014/main" id="{4FD6A34C-6747-394A-21B3-DD7071648BB1}"/>
              </a:ext>
            </a:extLst>
          </p:cNvPr>
          <p:cNvSpPr>
            <a:spLocks noGrp="1"/>
          </p:cNvSpPr>
          <p:nvPr>
            <p:ph type="sldNum" sz="quarter" idx="10"/>
          </p:nvPr>
        </p:nvSpPr>
        <p:spPr/>
        <p:txBody>
          <a:bodyPr/>
          <a:lstStyle/>
          <a:p>
            <a:fld id="{D4325D4D-289E-48C1-B277-2BEB492A7D19}" type="slidenum">
              <a:rPr lang="en-US" smtClean="0"/>
              <a:pPr/>
              <a:t>25</a:t>
            </a:fld>
            <a:endParaRPr lang="en-US"/>
          </a:p>
        </p:txBody>
      </p:sp>
    </p:spTree>
    <p:extLst>
      <p:ext uri="{BB962C8B-B14F-4D97-AF65-F5344CB8AC3E}">
        <p14:creationId xmlns:p14="http://schemas.microsoft.com/office/powerpoint/2010/main" val="265077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6504-EAE1-CB58-A3A1-9254B9FE6FF6}"/>
              </a:ext>
            </a:extLst>
          </p:cNvPr>
          <p:cNvSpPr>
            <a:spLocks noGrp="1"/>
          </p:cNvSpPr>
          <p:nvPr>
            <p:ph type="title"/>
          </p:nvPr>
        </p:nvSpPr>
        <p:spPr/>
        <p:txBody>
          <a:bodyPr/>
          <a:lstStyle/>
          <a:p>
            <a:r>
              <a:rPr lang="en-US"/>
              <a:t>Payoff Matrix for Barge Restriction Decisions Under Low-flow Uncertainty</a:t>
            </a:r>
          </a:p>
        </p:txBody>
      </p:sp>
      <p:sp>
        <p:nvSpPr>
          <p:cNvPr id="4" name="Slide Number Placeholder 3">
            <a:extLst>
              <a:ext uri="{FF2B5EF4-FFF2-40B4-BE49-F238E27FC236}">
                <a16:creationId xmlns:a16="http://schemas.microsoft.com/office/drawing/2014/main" id="{E6DAAD03-E70E-3B81-DA14-BB3CC89EA2F4}"/>
              </a:ext>
            </a:extLst>
          </p:cNvPr>
          <p:cNvSpPr>
            <a:spLocks noGrp="1"/>
          </p:cNvSpPr>
          <p:nvPr>
            <p:ph type="sldNum" sz="quarter" idx="10"/>
          </p:nvPr>
        </p:nvSpPr>
        <p:spPr/>
        <p:txBody>
          <a:bodyPr/>
          <a:lstStyle/>
          <a:p>
            <a:fld id="{D4325D4D-289E-48C1-B277-2BEB492A7D19}" type="slidenum">
              <a:rPr lang="en-US" smtClean="0"/>
              <a:pPr/>
              <a:t>26</a:t>
            </a:fld>
            <a:endParaRPr lang="en-US"/>
          </a:p>
        </p:txBody>
      </p:sp>
      <p:graphicFrame>
        <p:nvGraphicFramePr>
          <p:cNvPr id="10" name="Content Placeholder 9">
            <a:extLst>
              <a:ext uri="{FF2B5EF4-FFF2-40B4-BE49-F238E27FC236}">
                <a16:creationId xmlns:a16="http://schemas.microsoft.com/office/drawing/2014/main" id="{E8D6F4FE-EDEF-D83A-2AB7-92F02D7D4FC9}"/>
              </a:ext>
            </a:extLst>
          </p:cNvPr>
          <p:cNvGraphicFramePr>
            <a:graphicFrameLocks noGrp="1"/>
          </p:cNvGraphicFramePr>
          <p:nvPr>
            <p:ph idx="1"/>
            <p:extLst>
              <p:ext uri="{D42A27DB-BD31-4B8C-83A1-F6EECF244321}">
                <p14:modId xmlns:p14="http://schemas.microsoft.com/office/powerpoint/2010/main" val="3381457051"/>
              </p:ext>
            </p:extLst>
          </p:nvPr>
        </p:nvGraphicFramePr>
        <p:xfrm>
          <a:off x="475989" y="1791223"/>
          <a:ext cx="8229600" cy="4371583"/>
        </p:xfrm>
        <a:graphic>
          <a:graphicData uri="http://schemas.openxmlformats.org/drawingml/2006/table">
            <a:tbl>
              <a:tblPr/>
              <a:tblGrid>
                <a:gridCol w="977030">
                  <a:extLst>
                    <a:ext uri="{9D8B030D-6E8A-4147-A177-3AD203B41FA5}">
                      <a16:colId xmlns:a16="http://schemas.microsoft.com/office/drawing/2014/main" val="1369903423"/>
                    </a:ext>
                  </a:extLst>
                </a:gridCol>
                <a:gridCol w="2167003">
                  <a:extLst>
                    <a:ext uri="{9D8B030D-6E8A-4147-A177-3AD203B41FA5}">
                      <a16:colId xmlns:a16="http://schemas.microsoft.com/office/drawing/2014/main" val="3321225082"/>
                    </a:ext>
                  </a:extLst>
                </a:gridCol>
                <a:gridCol w="2592888">
                  <a:extLst>
                    <a:ext uri="{9D8B030D-6E8A-4147-A177-3AD203B41FA5}">
                      <a16:colId xmlns:a16="http://schemas.microsoft.com/office/drawing/2014/main" val="1847242969"/>
                    </a:ext>
                  </a:extLst>
                </a:gridCol>
                <a:gridCol w="2492679">
                  <a:extLst>
                    <a:ext uri="{9D8B030D-6E8A-4147-A177-3AD203B41FA5}">
                      <a16:colId xmlns:a16="http://schemas.microsoft.com/office/drawing/2014/main" val="768899380"/>
                    </a:ext>
                  </a:extLst>
                </a:gridCol>
              </a:tblGrid>
              <a:tr h="554103">
                <a:tc>
                  <a:txBody>
                    <a:bodyPr/>
                    <a:lstStyle/>
                    <a:p>
                      <a:pPr algn="ctr" fontAlgn="b">
                        <a:buNone/>
                      </a:pPr>
                      <a:r>
                        <a:rPr lang="en-US" sz="20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2000" b="0" i="0" u="none" strike="noStrike">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buNone/>
                      </a:pPr>
                      <a:r>
                        <a:rPr lang="en-US" sz="2000" b="1" i="0" u="none" strike="noStrike">
                          <a:solidFill>
                            <a:srgbClr val="000000"/>
                          </a:solidFill>
                          <a:effectLst/>
                          <a:latin typeface="Aptos Narrow" panose="020B0004020202020204" pitchFamily="34" charset="0"/>
                        </a:rPr>
                        <a:t>ACTUAL STATE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702460504"/>
                  </a:ext>
                </a:extLst>
              </a:tr>
              <a:tr h="784494">
                <a:tc>
                  <a:txBody>
                    <a:bodyPr/>
                    <a:lstStyle/>
                    <a:p>
                      <a:pPr algn="l" fontAlgn="b">
                        <a:buNone/>
                      </a:pPr>
                      <a:r>
                        <a:rPr lang="en-US" sz="20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a:solidFill>
                            <a:srgbClr val="000000"/>
                          </a:solidFill>
                          <a:effectLst/>
                          <a:latin typeface="Aptos Narrow" panose="020B00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2000" b="1" i="0" u="none" strike="noStrike">
                          <a:solidFill>
                            <a:srgbClr val="000000"/>
                          </a:solidFill>
                          <a:effectLst/>
                          <a:latin typeface="Aptos Narrow" panose="020B0004020202020204" pitchFamily="34" charset="0"/>
                        </a:rPr>
                        <a:t>Normal-to-high flows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1" i="0" u="none" strike="noStrike">
                          <a:solidFill>
                            <a:srgbClr val="000000"/>
                          </a:solidFill>
                          <a:effectLst/>
                          <a:latin typeface="Aptos Narrow" panose="020B0004020202020204" pitchFamily="34" charset="0"/>
                        </a:rPr>
                        <a:t>Low flows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97878689"/>
                  </a:ext>
                </a:extLst>
              </a:tr>
              <a:tr h="1516493">
                <a:tc rowSpan="2">
                  <a:txBody>
                    <a:bodyPr/>
                    <a:lstStyle/>
                    <a:p>
                      <a:pPr algn="ctr" fontAlgn="ctr">
                        <a:buNone/>
                      </a:pPr>
                      <a:r>
                        <a:rPr lang="en-US" sz="2000" b="1" i="0" u="none" strike="noStrike" dirty="0">
                          <a:solidFill>
                            <a:srgbClr val="000000"/>
                          </a:solidFill>
                          <a:effectLst/>
                          <a:latin typeface="Aptos Narrow" panose="020B0004020202020204" pitchFamily="34" charset="0"/>
                        </a:rPr>
                        <a:t>ACTION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1" i="0" u="none" strike="noStrike" dirty="0">
                          <a:solidFill>
                            <a:srgbClr val="000000"/>
                          </a:solidFill>
                          <a:effectLst/>
                          <a:latin typeface="Aptos Narrow" panose="020B0004020202020204" pitchFamily="34" charset="0"/>
                        </a:rPr>
                        <a:t>Do not announce barge restrictions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0" i="1" u="none" strike="noStrike">
                          <a:solidFill>
                            <a:srgbClr val="000000"/>
                          </a:solidFill>
                          <a:effectLst/>
                          <a:latin typeface="Calibri" panose="020F0502020204030204" pitchFamily="34" charset="0"/>
                        </a:rPr>
                        <a:t>no deviation </a:t>
                      </a:r>
                    </a:p>
                    <a:p>
                      <a:pPr algn="ctr" fontAlgn="ctr">
                        <a:buNone/>
                      </a:pPr>
                      <a:r>
                        <a:rPr lang="en-US" sz="2000" b="0" i="1" u="none" strike="noStrike">
                          <a:solidFill>
                            <a:srgbClr val="000000"/>
                          </a:solidFill>
                          <a:effectLst/>
                          <a:latin typeface="Calibri" panose="020F0502020204030204" pitchFamily="34" charset="0"/>
                        </a:rPr>
                        <a:t>from normal barge traffic</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buNone/>
                      </a:pPr>
                      <a:r>
                        <a:rPr lang="en-US" sz="2000" b="0" i="1" u="none" strike="noStrike">
                          <a:solidFill>
                            <a:srgbClr val="FF0000"/>
                          </a:solidFill>
                          <a:effectLst/>
                          <a:latin typeface="Calibri" panose="020F0502020204030204" pitchFamily="34" charset="0"/>
                        </a:rPr>
                        <a:t>barges grounded, </a:t>
                      </a:r>
                    </a:p>
                    <a:p>
                      <a:pPr algn="ctr" fontAlgn="ctr">
                        <a:buNone/>
                      </a:pPr>
                      <a:r>
                        <a:rPr lang="en-US" sz="2000" b="0" i="1" u="none" strike="noStrike">
                          <a:solidFill>
                            <a:srgbClr val="FF0000"/>
                          </a:solidFill>
                          <a:effectLst/>
                          <a:latin typeface="Calibri" panose="020F0502020204030204" pitchFamily="34" charset="0"/>
                        </a:rPr>
                        <a:t>stalled, or returned for lightering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364056574"/>
                  </a:ext>
                </a:extLst>
              </a:tr>
              <a:tr h="1516493">
                <a:tc vMerge="1">
                  <a:txBody>
                    <a:bodyPr/>
                    <a:lstStyle/>
                    <a:p>
                      <a:endParaRPr lang="en-US"/>
                    </a:p>
                  </a:txBody>
                  <a:tcPr/>
                </a:tc>
                <a:tc>
                  <a:txBody>
                    <a:bodyPr/>
                    <a:lstStyle/>
                    <a:p>
                      <a:pPr algn="ctr" fontAlgn="ctr">
                        <a:buNone/>
                      </a:pPr>
                      <a:r>
                        <a:rPr lang="en-US" sz="2000" b="1" i="0" u="none" strike="noStrike">
                          <a:solidFill>
                            <a:srgbClr val="000000"/>
                          </a:solidFill>
                          <a:effectLst/>
                          <a:latin typeface="Aptos Narrow" panose="020B0004020202020204" pitchFamily="34" charset="0"/>
                        </a:rPr>
                        <a:t>Announce barge </a:t>
                      </a:r>
                    </a:p>
                    <a:p>
                      <a:pPr algn="ctr" fontAlgn="ctr">
                        <a:buNone/>
                      </a:pPr>
                      <a:r>
                        <a:rPr lang="en-US" sz="2000" b="1" i="0" u="none" strike="noStrike">
                          <a:solidFill>
                            <a:srgbClr val="000000"/>
                          </a:solidFill>
                          <a:effectLst/>
                          <a:latin typeface="Aptos Narrow" panose="020B0004020202020204" pitchFamily="34" charset="0"/>
                        </a:rPr>
                        <a:t>draft and width restrictions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0" i="1" u="none" strike="noStrike">
                          <a:solidFill>
                            <a:srgbClr val="FF0000"/>
                          </a:solidFill>
                          <a:effectLst/>
                          <a:latin typeface="Calibri" panose="020F0502020204030204" pitchFamily="34" charset="0"/>
                        </a:rPr>
                        <a:t>fewer tons </a:t>
                      </a:r>
                    </a:p>
                    <a:p>
                      <a:pPr algn="ctr" fontAlgn="ctr">
                        <a:buNone/>
                      </a:pPr>
                      <a:r>
                        <a:rPr lang="en-US" sz="2000" b="0" i="1" u="none" strike="noStrike">
                          <a:solidFill>
                            <a:srgbClr val="FF0000"/>
                          </a:solidFill>
                          <a:effectLst/>
                          <a:latin typeface="Calibri" panose="020F0502020204030204" pitchFamily="34" charset="0"/>
                        </a:rPr>
                        <a:t>transported per</a:t>
                      </a:r>
                    </a:p>
                    <a:p>
                      <a:pPr algn="ctr" fontAlgn="ctr">
                        <a:buNone/>
                      </a:pPr>
                      <a:r>
                        <a:rPr lang="en-US" sz="2000" b="0" i="1" u="none" strike="noStrike">
                          <a:solidFill>
                            <a:srgbClr val="FF0000"/>
                          </a:solidFill>
                          <a:effectLst/>
                          <a:latin typeface="Calibri" panose="020F0502020204030204" pitchFamily="34" charset="0"/>
                        </a:rPr>
                        <a:t> barge group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ctr">
                        <a:buNone/>
                      </a:pPr>
                      <a:r>
                        <a:rPr lang="en-US" sz="2000" b="0" i="1" u="none" strike="noStrike" dirty="0">
                          <a:solidFill>
                            <a:srgbClr val="000000"/>
                          </a:solidFill>
                          <a:effectLst/>
                          <a:latin typeface="Calibri" panose="020F0502020204030204" pitchFamily="34" charset="0"/>
                        </a:rPr>
                        <a:t>fewer tons </a:t>
                      </a:r>
                    </a:p>
                    <a:p>
                      <a:pPr algn="ctr" fontAlgn="ctr">
                        <a:buNone/>
                      </a:pPr>
                      <a:r>
                        <a:rPr lang="en-US" sz="2000" b="0" i="1" u="none" strike="noStrike" dirty="0">
                          <a:solidFill>
                            <a:srgbClr val="000000"/>
                          </a:solidFill>
                          <a:effectLst/>
                          <a:latin typeface="Calibri" panose="020F0502020204030204" pitchFamily="34" charset="0"/>
                        </a:rPr>
                        <a:t>transported per </a:t>
                      </a:r>
                    </a:p>
                    <a:p>
                      <a:pPr algn="ctr" fontAlgn="ctr">
                        <a:buNone/>
                      </a:pPr>
                      <a:r>
                        <a:rPr lang="en-US" sz="2000" b="0" i="1" u="none" strike="noStrike" dirty="0">
                          <a:solidFill>
                            <a:srgbClr val="000000"/>
                          </a:solidFill>
                          <a:effectLst/>
                          <a:latin typeface="Calibri" panose="020F0502020204030204" pitchFamily="34" charset="0"/>
                        </a:rPr>
                        <a:t>barge group</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30211622"/>
                  </a:ext>
                </a:extLst>
              </a:tr>
            </a:tbl>
          </a:graphicData>
        </a:graphic>
      </p:graphicFrame>
    </p:spTree>
    <p:extLst>
      <p:ext uri="{BB962C8B-B14F-4D97-AF65-F5344CB8AC3E}">
        <p14:creationId xmlns:p14="http://schemas.microsoft.com/office/powerpoint/2010/main" val="128649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5F37-BED3-990A-5D7C-563D787CD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56BCA-1357-4117-C5ED-E6B9B3738E25}"/>
              </a:ext>
            </a:extLst>
          </p:cNvPr>
          <p:cNvSpPr>
            <a:spLocks noGrp="1"/>
          </p:cNvSpPr>
          <p:nvPr>
            <p:ph type="title"/>
          </p:nvPr>
        </p:nvSpPr>
        <p:spPr/>
        <p:txBody>
          <a:bodyPr/>
          <a:lstStyle/>
          <a:p>
            <a:r>
              <a:rPr lang="en-US" dirty="0"/>
              <a:t>We developed a cost model to simulate the impact of low flow restrictions on river transportation costs</a:t>
            </a:r>
          </a:p>
        </p:txBody>
      </p:sp>
      <p:sp>
        <p:nvSpPr>
          <p:cNvPr id="4" name="Slide Number Placeholder 3">
            <a:extLst>
              <a:ext uri="{FF2B5EF4-FFF2-40B4-BE49-F238E27FC236}">
                <a16:creationId xmlns:a16="http://schemas.microsoft.com/office/drawing/2014/main" id="{3CA6B5C5-F564-D1FF-B5E0-AEE65680A1C0}"/>
              </a:ext>
            </a:extLst>
          </p:cNvPr>
          <p:cNvSpPr>
            <a:spLocks noGrp="1"/>
          </p:cNvSpPr>
          <p:nvPr>
            <p:ph type="sldNum" sz="quarter" idx="10"/>
          </p:nvPr>
        </p:nvSpPr>
        <p:spPr/>
        <p:txBody>
          <a:bodyPr/>
          <a:lstStyle/>
          <a:p>
            <a:fld id="{D4325D4D-289E-48C1-B277-2BEB492A7D19}" type="slidenum">
              <a:rPr lang="en-US" smtClean="0"/>
              <a:pPr/>
              <a:t>27</a:t>
            </a:fld>
            <a:endParaRPr lang="en-US"/>
          </a:p>
        </p:txBody>
      </p:sp>
      <p:pic>
        <p:nvPicPr>
          <p:cNvPr id="6" name="Picture 5">
            <a:extLst>
              <a:ext uri="{FF2B5EF4-FFF2-40B4-BE49-F238E27FC236}">
                <a16:creationId xmlns:a16="http://schemas.microsoft.com/office/drawing/2014/main" id="{28D7378B-E7B7-B63C-366F-C5161D6471B4}"/>
              </a:ext>
            </a:extLst>
          </p:cNvPr>
          <p:cNvPicPr>
            <a:picLocks noChangeAspect="1"/>
          </p:cNvPicPr>
          <p:nvPr/>
        </p:nvPicPr>
        <p:blipFill>
          <a:blip r:embed="rId2"/>
          <a:stretch>
            <a:fillRect/>
          </a:stretch>
        </p:blipFill>
        <p:spPr>
          <a:xfrm>
            <a:off x="137160" y="1976826"/>
            <a:ext cx="8842248" cy="3271632"/>
          </a:xfrm>
          <a:prstGeom prst="rect">
            <a:avLst/>
          </a:prstGeom>
          <a:noFill/>
        </p:spPr>
      </p:pic>
    </p:spTree>
    <p:extLst>
      <p:ext uri="{BB962C8B-B14F-4D97-AF65-F5344CB8AC3E}">
        <p14:creationId xmlns:p14="http://schemas.microsoft.com/office/powerpoint/2010/main" val="48406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8C7C-C623-9F43-7C17-1C8E996B7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2E449-89F4-07A3-1082-B7D848B0F103}"/>
              </a:ext>
            </a:extLst>
          </p:cNvPr>
          <p:cNvSpPr>
            <a:spLocks noGrp="1"/>
          </p:cNvSpPr>
          <p:nvPr>
            <p:ph type="title"/>
          </p:nvPr>
        </p:nvSpPr>
        <p:spPr>
          <a:xfrm>
            <a:off x="150876" y="250737"/>
            <a:ext cx="8842248" cy="971550"/>
          </a:xfrm>
        </p:spPr>
        <p:txBody>
          <a:bodyPr wrap="square" anchor="ctr">
            <a:normAutofit/>
          </a:bodyPr>
          <a:lstStyle/>
          <a:p>
            <a:r>
              <a:rPr lang="en-US" sz="2600" dirty="0"/>
              <a:t>The difference between the actual river stage and the restriction visually represents money being “left on the table”.  </a:t>
            </a:r>
          </a:p>
        </p:txBody>
      </p:sp>
      <p:sp>
        <p:nvSpPr>
          <p:cNvPr id="4" name="Slide Number Placeholder 3" hidden="1">
            <a:extLst>
              <a:ext uri="{FF2B5EF4-FFF2-40B4-BE49-F238E27FC236}">
                <a16:creationId xmlns:a16="http://schemas.microsoft.com/office/drawing/2014/main" id="{B3FE6C29-433F-BAB5-AF46-EFADC1EADE82}"/>
              </a:ext>
            </a:extLst>
          </p:cNvPr>
          <p:cNvSpPr>
            <a:spLocks noGrp="1"/>
          </p:cNvSpPr>
          <p:nvPr>
            <p:ph type="sldNum" sz="quarter" idx="10"/>
          </p:nvPr>
        </p:nvSpPr>
        <p:spPr/>
        <p:txBody>
          <a:bodyPr/>
          <a:lstStyle/>
          <a:p>
            <a:pPr>
              <a:spcAft>
                <a:spcPts val="600"/>
              </a:spcAft>
              <a:defRPr/>
            </a:pPr>
            <a:fld id="{A3F1DF9F-C84F-9040-9E67-CD3B7270FB30}" type="slidenum">
              <a:rPr lang="en-US" sz="800">
                <a:solidFill>
                  <a:srgbClr val="FFFFFF"/>
                </a:solidFill>
              </a:rPr>
              <a:pPr>
                <a:spcAft>
                  <a:spcPts val="600"/>
                </a:spcAft>
                <a:defRPr/>
              </a:pPr>
              <a:t>28</a:t>
            </a:fld>
            <a:endParaRPr lang="en-US" sz="800">
              <a:solidFill>
                <a:srgbClr val="FFFFFF"/>
              </a:solidFill>
            </a:endParaRPr>
          </a:p>
        </p:txBody>
      </p:sp>
      <p:graphicFrame>
        <p:nvGraphicFramePr>
          <p:cNvPr id="11" name="Content Placeholder 4">
            <a:extLst>
              <a:ext uri="{FF2B5EF4-FFF2-40B4-BE49-F238E27FC236}">
                <a16:creationId xmlns:a16="http://schemas.microsoft.com/office/drawing/2014/main" id="{D0360ADD-356B-6107-CD4B-E60828E4EAFE}"/>
              </a:ext>
            </a:extLst>
          </p:cNvPr>
          <p:cNvGraphicFramePr>
            <a:graphicFrameLocks noGrp="1"/>
          </p:cNvGraphicFramePr>
          <p:nvPr>
            <p:ph idx="1"/>
            <p:extLst>
              <p:ext uri="{D42A27DB-BD31-4B8C-83A1-F6EECF244321}">
                <p14:modId xmlns:p14="http://schemas.microsoft.com/office/powerpoint/2010/main" val="1076776865"/>
              </p:ext>
            </p:extLst>
          </p:nvPr>
        </p:nvGraphicFramePr>
        <p:xfrm>
          <a:off x="772015" y="1854311"/>
          <a:ext cx="7307362" cy="347816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a:extLst>
              <a:ext uri="{FF2B5EF4-FFF2-40B4-BE49-F238E27FC236}">
                <a16:creationId xmlns:a16="http://schemas.microsoft.com/office/drawing/2014/main" id="{BFCD71D7-56A9-A869-1FCB-58D22A197D0D}"/>
              </a:ext>
            </a:extLst>
          </p:cNvPr>
          <p:cNvCxnSpPr>
            <a:cxnSpLocks/>
          </p:cNvCxnSpPr>
          <p:nvPr/>
        </p:nvCxnSpPr>
        <p:spPr bwMode="auto">
          <a:xfrm>
            <a:off x="2945240" y="2947416"/>
            <a:ext cx="0" cy="664028"/>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D131ADF-15C9-B33E-3FA6-7481DD28F1D9}"/>
              </a:ext>
            </a:extLst>
          </p:cNvPr>
          <p:cNvCxnSpPr>
            <a:cxnSpLocks/>
          </p:cNvCxnSpPr>
          <p:nvPr/>
        </p:nvCxnSpPr>
        <p:spPr bwMode="auto">
          <a:xfrm>
            <a:off x="3550485" y="3047020"/>
            <a:ext cx="0" cy="58347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92174C4-DB87-E19D-0A39-80622B3EA719}"/>
              </a:ext>
            </a:extLst>
          </p:cNvPr>
          <p:cNvCxnSpPr>
            <a:cxnSpLocks/>
          </p:cNvCxnSpPr>
          <p:nvPr/>
        </p:nvCxnSpPr>
        <p:spPr bwMode="auto">
          <a:xfrm>
            <a:off x="6202246" y="2755283"/>
            <a:ext cx="0" cy="58347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29B1528-8AA9-6469-33EE-A4263EBA7E7E}"/>
              </a:ext>
            </a:extLst>
          </p:cNvPr>
          <p:cNvCxnSpPr>
            <a:cxnSpLocks/>
          </p:cNvCxnSpPr>
          <p:nvPr/>
        </p:nvCxnSpPr>
        <p:spPr bwMode="auto">
          <a:xfrm>
            <a:off x="4900315" y="3061716"/>
            <a:ext cx="0" cy="440871"/>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291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F614-19FA-7813-CEBA-E63492C23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F0670-9CED-D603-800C-C6277467677B}"/>
              </a:ext>
            </a:extLst>
          </p:cNvPr>
          <p:cNvSpPr>
            <a:spLocks noGrp="1"/>
          </p:cNvSpPr>
          <p:nvPr>
            <p:ph type="title"/>
          </p:nvPr>
        </p:nvSpPr>
        <p:spPr>
          <a:xfrm>
            <a:off x="137160" y="182880"/>
            <a:ext cx="8842248" cy="731520"/>
          </a:xfrm>
        </p:spPr>
        <p:txBody>
          <a:bodyPr/>
          <a:lstStyle/>
          <a:p>
            <a:r>
              <a:rPr lang="en-US" b="1"/>
              <a:t>Example 4</a:t>
            </a:r>
            <a:r>
              <a:rPr lang="en-US"/>
              <a:t>:  Forecast-Informed Reservoir Operations (FIRO) </a:t>
            </a:r>
          </a:p>
        </p:txBody>
      </p:sp>
      <p:sp>
        <p:nvSpPr>
          <p:cNvPr id="3" name="Content Placeholder 2">
            <a:extLst>
              <a:ext uri="{FF2B5EF4-FFF2-40B4-BE49-F238E27FC236}">
                <a16:creationId xmlns:a16="http://schemas.microsoft.com/office/drawing/2014/main" id="{DABC200A-E404-2B10-4558-54CF9FD544CB}"/>
              </a:ext>
            </a:extLst>
          </p:cNvPr>
          <p:cNvSpPr>
            <a:spLocks noGrp="1"/>
          </p:cNvSpPr>
          <p:nvPr>
            <p:ph idx="1"/>
          </p:nvPr>
        </p:nvSpPr>
        <p:spPr>
          <a:xfrm>
            <a:off x="137160" y="914400"/>
            <a:ext cx="8842248" cy="5171510"/>
          </a:xfrm>
        </p:spPr>
        <p:txBody>
          <a:bodyPr/>
          <a:lstStyle/>
          <a:p>
            <a:r>
              <a:rPr lang="en-US" b="1"/>
              <a:t>Forecast</a:t>
            </a:r>
            <a:r>
              <a:rPr lang="en-US"/>
              <a:t>:  Short-term (daily) and long-term (seasonal) inflows to reservoir</a:t>
            </a:r>
          </a:p>
          <a:p>
            <a:r>
              <a:rPr lang="en-US" b="1"/>
              <a:t>Decision</a:t>
            </a:r>
            <a:r>
              <a:rPr lang="en-US"/>
              <a:t>: Daily Spring and Summer water releases from reservoir</a:t>
            </a:r>
          </a:p>
          <a:p>
            <a:pPr lvl="1"/>
            <a:r>
              <a:rPr lang="en-US" u="sng"/>
              <a:t>Counterfactual</a:t>
            </a:r>
            <a:r>
              <a:rPr lang="en-US" b="1"/>
              <a:t>:  </a:t>
            </a:r>
            <a:r>
              <a:rPr lang="en-US"/>
              <a:t>reservoir guide curve (independent of forecast)</a:t>
            </a:r>
          </a:p>
          <a:p>
            <a:pPr lvl="1"/>
            <a:r>
              <a:rPr lang="en-US"/>
              <a:t>Forecast-informed decision rule</a:t>
            </a:r>
          </a:p>
          <a:p>
            <a:pPr lvl="1"/>
            <a:r>
              <a:rPr lang="en-US"/>
              <a:t>Forecast-informed maximization of values provided by reservoir water</a:t>
            </a:r>
          </a:p>
          <a:p>
            <a:r>
              <a:rPr lang="en-US" b="1"/>
              <a:t>Outcomes</a:t>
            </a:r>
            <a:r>
              <a:rPr lang="en-US"/>
              <a:t> of interest:	</a:t>
            </a:r>
          </a:p>
          <a:p>
            <a:pPr lvl="1"/>
            <a:r>
              <a:rPr lang="en-US"/>
              <a:t>Seasonal agricultural water supply storage</a:t>
            </a:r>
          </a:p>
          <a:p>
            <a:pPr lvl="1"/>
            <a:r>
              <a:rPr lang="en-US"/>
              <a:t>Downstream flood risks and impacts</a:t>
            </a:r>
          </a:p>
          <a:p>
            <a:pPr lvl="1"/>
            <a:r>
              <a:rPr lang="en-US"/>
              <a:t>Hydropower generation (depend on release size and head height)</a:t>
            </a:r>
          </a:p>
          <a:p>
            <a:pPr lvl="1"/>
            <a:r>
              <a:rPr lang="en-US"/>
              <a:t>Water-based recreation at the lake</a:t>
            </a:r>
          </a:p>
          <a:p>
            <a:r>
              <a:rPr lang="en-US" b="1"/>
              <a:t>Values</a:t>
            </a:r>
            <a:r>
              <a:rPr lang="en-US"/>
              <a:t> of interest: </a:t>
            </a:r>
          </a:p>
          <a:p>
            <a:pPr lvl="1"/>
            <a:r>
              <a:rPr lang="en-US"/>
              <a:t>Profits earned by downstream irrigators</a:t>
            </a:r>
          </a:p>
          <a:p>
            <a:pPr lvl="1"/>
            <a:r>
              <a:rPr lang="en-US"/>
              <a:t>Downstream flood damages/losses</a:t>
            </a:r>
          </a:p>
          <a:p>
            <a:pPr lvl="1"/>
            <a:r>
              <a:rPr lang="en-US"/>
              <a:t>Profits earned by hydropower</a:t>
            </a:r>
          </a:p>
          <a:p>
            <a:pPr lvl="1"/>
            <a:r>
              <a:rPr lang="en-US"/>
              <a:t>Total consumer surplus experienced by recreators</a:t>
            </a:r>
          </a:p>
          <a:p>
            <a:endParaRPr lang="en-US"/>
          </a:p>
        </p:txBody>
      </p:sp>
      <p:sp>
        <p:nvSpPr>
          <p:cNvPr id="4" name="Slide Number Placeholder 3">
            <a:extLst>
              <a:ext uri="{FF2B5EF4-FFF2-40B4-BE49-F238E27FC236}">
                <a16:creationId xmlns:a16="http://schemas.microsoft.com/office/drawing/2014/main" id="{F5F02426-66A0-8F66-E373-64F3D592755B}"/>
              </a:ext>
            </a:extLst>
          </p:cNvPr>
          <p:cNvSpPr>
            <a:spLocks noGrp="1"/>
          </p:cNvSpPr>
          <p:nvPr>
            <p:ph type="sldNum" sz="quarter" idx="10"/>
          </p:nvPr>
        </p:nvSpPr>
        <p:spPr/>
        <p:txBody>
          <a:bodyPr/>
          <a:lstStyle/>
          <a:p>
            <a:fld id="{D4325D4D-289E-48C1-B277-2BEB492A7D19}" type="slidenum">
              <a:rPr lang="en-US" smtClean="0"/>
              <a:pPr/>
              <a:t>29</a:t>
            </a:fld>
            <a:endParaRPr lang="en-US"/>
          </a:p>
        </p:txBody>
      </p:sp>
    </p:spTree>
    <p:extLst>
      <p:ext uri="{BB962C8B-B14F-4D97-AF65-F5344CB8AC3E}">
        <p14:creationId xmlns:p14="http://schemas.microsoft.com/office/powerpoint/2010/main" val="239039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9B8D-A56C-B1A3-DCF0-79D2B4E3A109}"/>
              </a:ext>
            </a:extLst>
          </p:cNvPr>
          <p:cNvSpPr>
            <a:spLocks noGrp="1"/>
          </p:cNvSpPr>
          <p:nvPr>
            <p:ph type="title"/>
          </p:nvPr>
        </p:nvSpPr>
        <p:spPr/>
        <p:txBody>
          <a:bodyPr/>
          <a:lstStyle/>
          <a:p>
            <a:r>
              <a:rPr lang="en-US"/>
              <a:t>Types of Economic Analyses for Public Sector Decision</a:t>
            </a:r>
          </a:p>
        </p:txBody>
      </p:sp>
      <p:sp>
        <p:nvSpPr>
          <p:cNvPr id="3" name="Content Placeholder 2">
            <a:extLst>
              <a:ext uri="{FF2B5EF4-FFF2-40B4-BE49-F238E27FC236}">
                <a16:creationId xmlns:a16="http://schemas.microsoft.com/office/drawing/2014/main" id="{43BCC18C-DA45-E595-EA3E-93D76588C8B6}"/>
              </a:ext>
            </a:extLst>
          </p:cNvPr>
          <p:cNvSpPr>
            <a:spLocks noGrp="1"/>
          </p:cNvSpPr>
          <p:nvPr>
            <p:ph idx="1"/>
          </p:nvPr>
        </p:nvSpPr>
        <p:spPr>
          <a:xfrm>
            <a:off x="137160" y="1219201"/>
            <a:ext cx="8842248" cy="5068865"/>
          </a:xfrm>
        </p:spPr>
        <p:txBody>
          <a:bodyPr/>
          <a:lstStyle/>
          <a:p>
            <a:r>
              <a:rPr lang="en-US"/>
              <a:t>Positive vs normative analysis</a:t>
            </a:r>
          </a:p>
          <a:p>
            <a:pPr lvl="1"/>
            <a:r>
              <a:rPr lang="en-US"/>
              <a:t>What percentage of households will drop their flood insurance policies if their premiums increase?</a:t>
            </a:r>
          </a:p>
          <a:p>
            <a:pPr lvl="1"/>
            <a:r>
              <a:rPr lang="en-US"/>
              <a:t>Is it a good idea for the government to subsidize flood insurance premiums? </a:t>
            </a:r>
          </a:p>
          <a:p>
            <a:endParaRPr lang="en-US"/>
          </a:p>
          <a:p>
            <a:r>
              <a:rPr lang="en-US"/>
              <a:t>Benefit-cost analysis (BCA) vs Economic impact analysis (EIA)</a:t>
            </a:r>
          </a:p>
          <a:p>
            <a:pPr lvl="1"/>
            <a:r>
              <a:rPr lang="en-US"/>
              <a:t>BCA evaluates the net societal value of public sector actions by identifying, quantifying, monetizing (to the extent feasible), and comparing their positive and negative impacts on society</a:t>
            </a:r>
          </a:p>
          <a:p>
            <a:pPr lvl="1"/>
            <a:r>
              <a:rPr lang="en-US"/>
              <a:t>EIA evaluates their impacts on the regional or national economy, through measures such as changes in household incomes, employment, profits, tax revenue, sales revenues, </a:t>
            </a:r>
            <a:r>
              <a:rPr lang="en-US" err="1"/>
              <a:t>etc</a:t>
            </a:r>
            <a:endParaRPr lang="en-US"/>
          </a:p>
          <a:p>
            <a:pPr lvl="1"/>
            <a:endParaRPr lang="en-US"/>
          </a:p>
          <a:p>
            <a:r>
              <a:rPr lang="en-US"/>
              <a:t>Prospective vs retrospective analysis</a:t>
            </a:r>
          </a:p>
        </p:txBody>
      </p:sp>
      <p:sp>
        <p:nvSpPr>
          <p:cNvPr id="4" name="Slide Number Placeholder 3">
            <a:extLst>
              <a:ext uri="{FF2B5EF4-FFF2-40B4-BE49-F238E27FC236}">
                <a16:creationId xmlns:a16="http://schemas.microsoft.com/office/drawing/2014/main" id="{EE786D02-60E9-6ABF-3A7A-2E7119453F0B}"/>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87173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A7D1-731A-5F35-91DE-81D0A470A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B4167-DC1A-E473-E176-90CB8C94FE7B}"/>
              </a:ext>
            </a:extLst>
          </p:cNvPr>
          <p:cNvSpPr>
            <a:spLocks noGrp="1"/>
          </p:cNvSpPr>
          <p:nvPr>
            <p:ph type="title"/>
          </p:nvPr>
        </p:nvSpPr>
        <p:spPr/>
        <p:txBody>
          <a:bodyPr/>
          <a:lstStyle/>
          <a:p>
            <a:r>
              <a:rPr lang="en-US"/>
              <a:t>Payoff Matrix for Reservoir Release Decisions Under Inflow Uncertainty</a:t>
            </a:r>
          </a:p>
        </p:txBody>
      </p:sp>
      <p:sp>
        <p:nvSpPr>
          <p:cNvPr id="4" name="Slide Number Placeholder 3">
            <a:extLst>
              <a:ext uri="{FF2B5EF4-FFF2-40B4-BE49-F238E27FC236}">
                <a16:creationId xmlns:a16="http://schemas.microsoft.com/office/drawing/2014/main" id="{8DE5B026-7316-CCB0-BC9B-FEAB467FCD6C}"/>
              </a:ext>
            </a:extLst>
          </p:cNvPr>
          <p:cNvSpPr>
            <a:spLocks noGrp="1"/>
          </p:cNvSpPr>
          <p:nvPr>
            <p:ph type="sldNum" sz="quarter" idx="10"/>
          </p:nvPr>
        </p:nvSpPr>
        <p:spPr/>
        <p:txBody>
          <a:bodyPr/>
          <a:lstStyle/>
          <a:p>
            <a:fld id="{D4325D4D-289E-48C1-B277-2BEB492A7D19}" type="slidenum">
              <a:rPr lang="en-US" smtClean="0"/>
              <a:pPr/>
              <a:t>30</a:t>
            </a:fld>
            <a:endParaRPr lang="en-US"/>
          </a:p>
        </p:txBody>
      </p:sp>
      <p:graphicFrame>
        <p:nvGraphicFramePr>
          <p:cNvPr id="6" name="Content Placeholder 5">
            <a:extLst>
              <a:ext uri="{FF2B5EF4-FFF2-40B4-BE49-F238E27FC236}">
                <a16:creationId xmlns:a16="http://schemas.microsoft.com/office/drawing/2014/main" id="{38AFE7FF-AC74-2EB2-26EE-9547B1131038}"/>
              </a:ext>
            </a:extLst>
          </p:cNvPr>
          <p:cNvGraphicFramePr>
            <a:graphicFrameLocks noGrp="1"/>
          </p:cNvGraphicFramePr>
          <p:nvPr>
            <p:ph idx="1"/>
            <p:extLst>
              <p:ext uri="{D42A27DB-BD31-4B8C-83A1-F6EECF244321}">
                <p14:modId xmlns:p14="http://schemas.microsoft.com/office/powerpoint/2010/main" val="789181453"/>
              </p:ext>
            </p:extLst>
          </p:nvPr>
        </p:nvGraphicFramePr>
        <p:xfrm>
          <a:off x="347471" y="2303623"/>
          <a:ext cx="8483377" cy="2641600"/>
        </p:xfrm>
        <a:graphic>
          <a:graphicData uri="http://schemas.openxmlformats.org/drawingml/2006/table">
            <a:tbl>
              <a:tblPr/>
              <a:tblGrid>
                <a:gridCol w="757445">
                  <a:extLst>
                    <a:ext uri="{9D8B030D-6E8A-4147-A177-3AD203B41FA5}">
                      <a16:colId xmlns:a16="http://schemas.microsoft.com/office/drawing/2014/main" val="3008295992"/>
                    </a:ext>
                  </a:extLst>
                </a:gridCol>
                <a:gridCol w="1030458">
                  <a:extLst>
                    <a:ext uri="{9D8B030D-6E8A-4147-A177-3AD203B41FA5}">
                      <a16:colId xmlns:a16="http://schemas.microsoft.com/office/drawing/2014/main" val="705838315"/>
                    </a:ext>
                  </a:extLst>
                </a:gridCol>
                <a:gridCol w="3079858">
                  <a:extLst>
                    <a:ext uri="{9D8B030D-6E8A-4147-A177-3AD203B41FA5}">
                      <a16:colId xmlns:a16="http://schemas.microsoft.com/office/drawing/2014/main" val="518211535"/>
                    </a:ext>
                  </a:extLst>
                </a:gridCol>
                <a:gridCol w="3615616">
                  <a:extLst>
                    <a:ext uri="{9D8B030D-6E8A-4147-A177-3AD203B41FA5}">
                      <a16:colId xmlns:a16="http://schemas.microsoft.com/office/drawing/2014/main" val="25092670"/>
                    </a:ext>
                  </a:extLst>
                </a:gridCol>
              </a:tblGrid>
              <a:tr h="241300">
                <a:tc>
                  <a:txBody>
                    <a:bodyPr/>
                    <a:lstStyle/>
                    <a:p>
                      <a:pPr algn="ctr" fontAlgn="b">
                        <a:buNone/>
                      </a:pPr>
                      <a:r>
                        <a:rPr lang="en-US" sz="11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1100" b="0" i="0" u="none" strike="noStrike">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ACTUAL STATE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933631342"/>
                  </a:ext>
                </a:extLst>
              </a:tr>
              <a:tr h="241300">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Low Spring inflow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High Spring inflow</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3739993"/>
                  </a:ext>
                </a:extLst>
              </a:tr>
              <a:tr h="1098550">
                <a:tc rowSpan="2">
                  <a:txBody>
                    <a:bodyPr/>
                    <a:lstStyle/>
                    <a:p>
                      <a:pPr algn="ctr" fontAlgn="ctr">
                        <a:buNone/>
                      </a:pPr>
                      <a:r>
                        <a:rPr lang="en-US" sz="1100" b="1" i="0" u="none" strike="noStrike">
                          <a:solidFill>
                            <a:srgbClr val="000000"/>
                          </a:solidFill>
                          <a:effectLst/>
                          <a:latin typeface="Aptos Narrow" panose="020B0004020202020204" pitchFamily="34" charset="0"/>
                        </a:rPr>
                        <a:t>ACTION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Low rate of water release </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in Spring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buNone/>
                      </a:pPr>
                      <a:r>
                        <a:rPr lang="en-US" sz="1100" b="0" i="1" u="none" strike="noStrike">
                          <a:solidFill>
                            <a:srgbClr val="000000"/>
                          </a:solidFill>
                          <a:effectLst/>
                          <a:latin typeface="Calibri" panose="020F0502020204030204" pitchFamily="34" charset="0"/>
                        </a:rPr>
                        <a:t>- medium water supply storage for summer irrigation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low generation but medium head for hydropower</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good water level for summer lake recreation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no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ctr">
                        <a:buNone/>
                      </a:pPr>
                      <a:r>
                        <a:rPr lang="en-US" sz="1100" b="0" i="1" u="none" strike="noStrike">
                          <a:solidFill>
                            <a:srgbClr val="FF0000"/>
                          </a:solidFill>
                          <a:effectLst/>
                          <a:latin typeface="Calibri" panose="020F0502020204030204" pitchFamily="34" charset="0"/>
                        </a:rPr>
                        <a:t>- high water supply storage for summer irrigation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low generation but high head for hydropower</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too high water level for summer lake recreation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major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63640595"/>
                  </a:ext>
                </a:extLst>
              </a:tr>
              <a:tr h="1060450">
                <a:tc v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High rate of water release </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in Spring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buNone/>
                      </a:pPr>
                      <a:r>
                        <a:rPr lang="en-US" sz="1100" b="0" i="1" u="none" strike="noStrike">
                          <a:solidFill>
                            <a:srgbClr val="FF0000"/>
                          </a:solidFill>
                          <a:effectLst/>
                          <a:latin typeface="Calibri" panose="020F0502020204030204" pitchFamily="34" charset="0"/>
                        </a:rPr>
                        <a:t>- low water supply storage for summer irrigation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high generation but low head for hydropower</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too low water level for summer lake recreation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minor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ctr">
                        <a:buNone/>
                      </a:pPr>
                      <a:r>
                        <a:rPr lang="en-US" sz="1100" b="0" i="1" u="none" strike="noStrike">
                          <a:solidFill>
                            <a:srgbClr val="000000"/>
                          </a:solidFill>
                          <a:effectLst/>
                          <a:latin typeface="Calibri" panose="020F0502020204030204" pitchFamily="34" charset="0"/>
                        </a:rPr>
                        <a:t>- medium water supply storage for summer irrigation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high generation and medium head for hydropower</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good water level for summer lake recreation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minor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865141268"/>
                  </a:ext>
                </a:extLst>
              </a:tr>
            </a:tbl>
          </a:graphicData>
        </a:graphic>
      </p:graphicFrame>
    </p:spTree>
    <p:extLst>
      <p:ext uri="{BB962C8B-B14F-4D97-AF65-F5344CB8AC3E}">
        <p14:creationId xmlns:p14="http://schemas.microsoft.com/office/powerpoint/2010/main" val="234222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5585-20AE-4BEA-C59D-2DBE4A35F622}"/>
              </a:ext>
            </a:extLst>
          </p:cNvPr>
          <p:cNvSpPr>
            <a:spLocks noGrp="1"/>
          </p:cNvSpPr>
          <p:nvPr>
            <p:ph type="title"/>
          </p:nvPr>
        </p:nvSpPr>
        <p:spPr/>
        <p:txBody>
          <a:bodyPr/>
          <a:lstStyle/>
          <a:p>
            <a:r>
              <a:rPr lang="en-US" dirty="0"/>
              <a:t>Lake Mendocino FIRO Viability Study</a:t>
            </a:r>
          </a:p>
        </p:txBody>
      </p:sp>
      <p:sp>
        <p:nvSpPr>
          <p:cNvPr id="4" name="Slide Number Placeholder 3">
            <a:extLst>
              <a:ext uri="{FF2B5EF4-FFF2-40B4-BE49-F238E27FC236}">
                <a16:creationId xmlns:a16="http://schemas.microsoft.com/office/drawing/2014/main" id="{F640033C-3350-A998-F64A-6E92ACC89F48}"/>
              </a:ext>
            </a:extLst>
          </p:cNvPr>
          <p:cNvSpPr>
            <a:spLocks noGrp="1"/>
          </p:cNvSpPr>
          <p:nvPr>
            <p:ph type="sldNum" sz="quarter" idx="10"/>
          </p:nvPr>
        </p:nvSpPr>
        <p:spPr/>
        <p:txBody>
          <a:bodyPr/>
          <a:lstStyle/>
          <a:p>
            <a:fld id="{D4325D4D-289E-48C1-B277-2BEB492A7D19}" type="slidenum">
              <a:rPr lang="en-US" smtClean="0"/>
              <a:pPr/>
              <a:t>31</a:t>
            </a:fld>
            <a:endParaRPr lang="en-US"/>
          </a:p>
        </p:txBody>
      </p:sp>
      <p:pic>
        <p:nvPicPr>
          <p:cNvPr id="6" name="Content Placeholder 5">
            <a:extLst>
              <a:ext uri="{FF2B5EF4-FFF2-40B4-BE49-F238E27FC236}">
                <a16:creationId xmlns:a16="http://schemas.microsoft.com/office/drawing/2014/main" id="{6EC75683-E707-7834-3844-61CC22B7D3EE}"/>
              </a:ext>
            </a:extLst>
          </p:cNvPr>
          <p:cNvPicPr>
            <a:picLocks noGrp="1" noChangeAspect="1"/>
          </p:cNvPicPr>
          <p:nvPr>
            <p:ph sz="quarter" idx="12"/>
          </p:nvPr>
        </p:nvPicPr>
        <p:blipFill>
          <a:blip r:embed="rId2"/>
          <a:stretch>
            <a:fillRect/>
          </a:stretch>
        </p:blipFill>
        <p:spPr bwMode="auto">
          <a:xfrm>
            <a:off x="5845364" y="149331"/>
            <a:ext cx="3124900" cy="4041669"/>
          </a:xfrm>
          <a:prstGeom prst="rect">
            <a:avLst/>
          </a:prstGeom>
          <a:noFill/>
          <a:ln w="9525">
            <a:solidFill>
              <a:schemeClr val="accent1"/>
            </a:solidFill>
            <a:miter lim="800000"/>
            <a:headEnd/>
            <a:tailEnd/>
          </a:ln>
        </p:spPr>
      </p:pic>
      <p:pic>
        <p:nvPicPr>
          <p:cNvPr id="13" name="Content Placeholder 12">
            <a:extLst>
              <a:ext uri="{FF2B5EF4-FFF2-40B4-BE49-F238E27FC236}">
                <a16:creationId xmlns:a16="http://schemas.microsoft.com/office/drawing/2014/main" id="{39A24A4E-B044-91C5-5EAD-085FD7EE6B5E}"/>
              </a:ext>
            </a:extLst>
          </p:cNvPr>
          <p:cNvPicPr>
            <a:picLocks noGrp="1" noChangeAspect="1"/>
          </p:cNvPicPr>
          <p:nvPr>
            <p:ph sz="quarter" idx="13"/>
          </p:nvPr>
        </p:nvPicPr>
        <p:blipFill>
          <a:blip r:embed="rId3"/>
          <a:stretch>
            <a:fillRect/>
          </a:stretch>
        </p:blipFill>
        <p:spPr bwMode="auto">
          <a:xfrm>
            <a:off x="878382" y="4224549"/>
            <a:ext cx="7359804" cy="21088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9C61FD4-F100-433A-ED13-3A656CF2F687}"/>
              </a:ext>
            </a:extLst>
          </p:cNvPr>
          <p:cNvPicPr>
            <a:picLocks noChangeAspect="1"/>
          </p:cNvPicPr>
          <p:nvPr/>
        </p:nvPicPr>
        <p:blipFill>
          <a:blip r:embed="rId4"/>
          <a:stretch>
            <a:fillRect/>
          </a:stretch>
        </p:blipFill>
        <p:spPr>
          <a:xfrm>
            <a:off x="1882698" y="946165"/>
            <a:ext cx="2585991" cy="3146809"/>
          </a:xfrm>
          <a:prstGeom prst="rect">
            <a:avLst/>
          </a:prstGeom>
          <a:ln>
            <a:solidFill>
              <a:schemeClr val="accent1"/>
            </a:solidFill>
          </a:ln>
        </p:spPr>
      </p:pic>
    </p:spTree>
    <p:extLst>
      <p:ext uri="{BB962C8B-B14F-4D97-AF65-F5344CB8AC3E}">
        <p14:creationId xmlns:p14="http://schemas.microsoft.com/office/powerpoint/2010/main" val="315778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20A9-3721-DD06-8A0D-B53CD4284452}"/>
              </a:ext>
            </a:extLst>
          </p:cNvPr>
          <p:cNvSpPr>
            <a:spLocks noGrp="1"/>
          </p:cNvSpPr>
          <p:nvPr>
            <p:ph type="title"/>
          </p:nvPr>
        </p:nvSpPr>
        <p:spPr>
          <a:xfrm>
            <a:off x="137160" y="182880"/>
            <a:ext cx="8842248" cy="633549"/>
          </a:xfrm>
        </p:spPr>
        <p:txBody>
          <a:bodyPr/>
          <a:lstStyle/>
          <a:p>
            <a:r>
              <a:rPr lang="en-US" b="1"/>
              <a:t>Example 5</a:t>
            </a:r>
            <a:r>
              <a:rPr lang="en-US"/>
              <a:t>:  Seasonal Water Supply Forecasts for CO Farmers</a:t>
            </a:r>
          </a:p>
        </p:txBody>
      </p:sp>
      <p:pic>
        <p:nvPicPr>
          <p:cNvPr id="5" name="Content Placeholder 4">
            <a:extLst>
              <a:ext uri="{FF2B5EF4-FFF2-40B4-BE49-F238E27FC236}">
                <a16:creationId xmlns:a16="http://schemas.microsoft.com/office/drawing/2014/main" id="{905BE933-8FB4-DCE8-C5C2-135F0E38BF8A}"/>
              </a:ext>
            </a:extLst>
          </p:cNvPr>
          <p:cNvPicPr>
            <a:picLocks noGrp="1" noChangeAspect="1"/>
          </p:cNvPicPr>
          <p:nvPr>
            <p:ph idx="1"/>
          </p:nvPr>
        </p:nvPicPr>
        <p:blipFill>
          <a:blip r:embed="rId2"/>
          <a:stretch>
            <a:fillRect/>
          </a:stretch>
        </p:blipFill>
        <p:spPr>
          <a:xfrm>
            <a:off x="1861304" y="816429"/>
            <a:ext cx="6651324" cy="4378850"/>
          </a:xfrm>
          <a:prstGeom prst="rect">
            <a:avLst/>
          </a:prstGeom>
        </p:spPr>
      </p:pic>
      <p:sp>
        <p:nvSpPr>
          <p:cNvPr id="4" name="Slide Number Placeholder 3">
            <a:extLst>
              <a:ext uri="{FF2B5EF4-FFF2-40B4-BE49-F238E27FC236}">
                <a16:creationId xmlns:a16="http://schemas.microsoft.com/office/drawing/2014/main" id="{C1FBAA84-6742-732A-7519-FDCDF87DB245}"/>
              </a:ext>
            </a:extLst>
          </p:cNvPr>
          <p:cNvSpPr>
            <a:spLocks noGrp="1"/>
          </p:cNvSpPr>
          <p:nvPr>
            <p:ph type="sldNum" sz="quarter" idx="10"/>
          </p:nvPr>
        </p:nvSpPr>
        <p:spPr/>
        <p:txBody>
          <a:bodyPr/>
          <a:lstStyle/>
          <a:p>
            <a:fld id="{D4325D4D-289E-48C1-B277-2BEB492A7D19}" type="slidenum">
              <a:rPr lang="en-US" smtClean="0"/>
              <a:pPr/>
              <a:t>32</a:t>
            </a:fld>
            <a:endParaRPr lang="en-US"/>
          </a:p>
        </p:txBody>
      </p:sp>
      <p:sp>
        <p:nvSpPr>
          <p:cNvPr id="6" name="TextBox 5">
            <a:extLst>
              <a:ext uri="{FF2B5EF4-FFF2-40B4-BE49-F238E27FC236}">
                <a16:creationId xmlns:a16="http://schemas.microsoft.com/office/drawing/2014/main" id="{D176228C-6AD9-34A6-6A99-00A85DE49917}"/>
              </a:ext>
            </a:extLst>
          </p:cNvPr>
          <p:cNvSpPr txBox="1"/>
          <p:nvPr/>
        </p:nvSpPr>
        <p:spPr>
          <a:xfrm>
            <a:off x="457200" y="4825947"/>
            <a:ext cx="2530775" cy="369332"/>
          </a:xfrm>
          <a:prstGeom prst="rect">
            <a:avLst/>
          </a:prstGeom>
          <a:noFill/>
        </p:spPr>
        <p:txBody>
          <a:bodyPr wrap="square" rtlCol="0">
            <a:spAutoFit/>
          </a:bodyPr>
          <a:lstStyle/>
          <a:p>
            <a:r>
              <a:rPr lang="en-US" b="1"/>
              <a:t>Actual water supply</a:t>
            </a:r>
            <a:r>
              <a:rPr lang="en-US"/>
              <a:t>:</a:t>
            </a:r>
          </a:p>
        </p:txBody>
      </p:sp>
      <p:sp>
        <p:nvSpPr>
          <p:cNvPr id="7" name="Content Placeholder 2">
            <a:extLst>
              <a:ext uri="{FF2B5EF4-FFF2-40B4-BE49-F238E27FC236}">
                <a16:creationId xmlns:a16="http://schemas.microsoft.com/office/drawing/2014/main" id="{7DBE0A2A-CCFA-8083-8CB2-D177D1B46626}"/>
              </a:ext>
            </a:extLst>
          </p:cNvPr>
          <p:cNvSpPr txBox="1">
            <a:spLocks/>
          </p:cNvSpPr>
          <p:nvPr/>
        </p:nvSpPr>
        <p:spPr bwMode="auto">
          <a:xfrm>
            <a:off x="0" y="5434694"/>
            <a:ext cx="8842248" cy="788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kern="0"/>
              <a:t>“Revealed Preference” Regression Analysis:</a:t>
            </a:r>
          </a:p>
          <a:p>
            <a:pPr marL="0" indent="0">
              <a:buNone/>
            </a:pPr>
            <a:r>
              <a:rPr lang="en-US" i="1" kern="0"/>
              <a:t>          Ag output =  </a:t>
            </a:r>
            <a:r>
              <a:rPr lang="en-US" b="1" i="1" kern="0"/>
              <a:t>a</a:t>
            </a:r>
            <a:r>
              <a:rPr lang="en-US" i="1" kern="0"/>
              <a:t>  +  </a:t>
            </a:r>
            <a:r>
              <a:rPr lang="en-US" b="1" i="1" kern="0"/>
              <a:t>b</a:t>
            </a:r>
            <a:r>
              <a:rPr lang="en-US" i="1" kern="0"/>
              <a:t>(Actual water supply) - </a:t>
            </a:r>
            <a:r>
              <a:rPr lang="en-US" b="1" i="1" kern="0"/>
              <a:t>c</a:t>
            </a:r>
            <a:r>
              <a:rPr lang="en-US" i="1" kern="0"/>
              <a:t>(Forecast error) + d(Other)</a:t>
            </a:r>
          </a:p>
          <a:p>
            <a:endParaRPr lang="en-US" kern="0"/>
          </a:p>
        </p:txBody>
      </p:sp>
      <p:sp>
        <p:nvSpPr>
          <p:cNvPr id="8" name="TextBox 7">
            <a:extLst>
              <a:ext uri="{FF2B5EF4-FFF2-40B4-BE49-F238E27FC236}">
                <a16:creationId xmlns:a16="http://schemas.microsoft.com/office/drawing/2014/main" id="{827B26EB-E933-0C03-D709-34E3D898A4EC}"/>
              </a:ext>
            </a:extLst>
          </p:cNvPr>
          <p:cNvSpPr txBox="1"/>
          <p:nvPr/>
        </p:nvSpPr>
        <p:spPr>
          <a:xfrm>
            <a:off x="3245466" y="4492848"/>
            <a:ext cx="4777305" cy="369332"/>
          </a:xfrm>
          <a:prstGeom prst="rect">
            <a:avLst/>
          </a:prstGeom>
          <a:solidFill>
            <a:schemeClr val="bg1"/>
          </a:solidFill>
        </p:spPr>
        <p:txBody>
          <a:bodyPr wrap="square" rtlCol="0">
            <a:spAutoFit/>
          </a:bodyPr>
          <a:lstStyle/>
          <a:p>
            <a:r>
              <a:rPr lang="en-US" b="1"/>
              <a:t>Decision: </a:t>
            </a:r>
            <a:r>
              <a:rPr lang="en-US" sz="1400"/>
              <a:t>Number of Planted/Irrigated Acres</a:t>
            </a:r>
          </a:p>
        </p:txBody>
      </p:sp>
    </p:spTree>
    <p:extLst>
      <p:ext uri="{BB962C8B-B14F-4D97-AF65-F5344CB8AC3E}">
        <p14:creationId xmlns:p14="http://schemas.microsoft.com/office/powerpoint/2010/main" val="21479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CCD0-5FF2-9443-E9D8-6A4B68E35771}"/>
              </a:ext>
            </a:extLst>
          </p:cNvPr>
          <p:cNvSpPr>
            <a:spLocks noGrp="1"/>
          </p:cNvSpPr>
          <p:nvPr>
            <p:ph type="title"/>
          </p:nvPr>
        </p:nvSpPr>
        <p:spPr/>
        <p:txBody>
          <a:bodyPr/>
          <a:lstStyle/>
          <a:p>
            <a:r>
              <a:rPr lang="en-US"/>
              <a:t>General BCA Requirements and Practices for Federal Agencies</a:t>
            </a:r>
          </a:p>
        </p:txBody>
      </p:sp>
      <p:sp>
        <p:nvSpPr>
          <p:cNvPr id="3" name="Content Placeholder 2">
            <a:extLst>
              <a:ext uri="{FF2B5EF4-FFF2-40B4-BE49-F238E27FC236}">
                <a16:creationId xmlns:a16="http://schemas.microsoft.com/office/drawing/2014/main" id="{0A31FF0C-A4A9-4B77-1B00-96F9BDC0008B}"/>
              </a:ext>
            </a:extLst>
          </p:cNvPr>
          <p:cNvSpPr>
            <a:spLocks noGrp="1"/>
          </p:cNvSpPr>
          <p:nvPr>
            <p:ph idx="1"/>
          </p:nvPr>
        </p:nvSpPr>
        <p:spPr>
          <a:xfrm>
            <a:off x="173736" y="1064418"/>
            <a:ext cx="8842248" cy="4729163"/>
          </a:xfrm>
        </p:spPr>
        <p:txBody>
          <a:bodyPr/>
          <a:lstStyle/>
          <a:p>
            <a:r>
              <a:rPr lang="en-US" sz="2400"/>
              <a:t>E.O. 12866: “Regulatory Planning and Review” </a:t>
            </a:r>
          </a:p>
          <a:p>
            <a:pPr lvl="1"/>
            <a:r>
              <a:rPr lang="en-US" sz="2000"/>
              <a:t>Requires detailed CBA for “significant regulatory actions” by the federal government</a:t>
            </a:r>
          </a:p>
          <a:p>
            <a:endParaRPr lang="en-US" sz="2400"/>
          </a:p>
          <a:p>
            <a:r>
              <a:rPr lang="en-US" sz="2400"/>
              <a:t>E.O. 12893: “Principles for Federal Infrastructure Investments” </a:t>
            </a:r>
          </a:p>
          <a:p>
            <a:pPr lvl="1"/>
            <a:r>
              <a:rPr lang="en-US" sz="2000"/>
              <a:t>Requires federal government to undertake “systematic analysis of expected benefits and costs” of infrastructure investments</a:t>
            </a:r>
          </a:p>
          <a:p>
            <a:pPr lvl="1"/>
            <a:r>
              <a:rPr lang="en-US" sz="2000"/>
              <a:t>States that “benefits and costs should be quantified and monetized to the maximum extent practicable”</a:t>
            </a:r>
          </a:p>
          <a:p>
            <a:pPr lvl="1"/>
            <a:r>
              <a:rPr lang="en-US" sz="2000"/>
              <a:t>Affected investments include “direct spending and grants for transportation, water resources, energy, and environmental protection.”</a:t>
            </a:r>
          </a:p>
          <a:p>
            <a:pPr lvl="1"/>
            <a:r>
              <a:rPr lang="en-US" sz="2000"/>
              <a:t>Office of Management and Budget (OMB) provides guidance on implementation of CBA for infrastructure investments </a:t>
            </a:r>
          </a:p>
        </p:txBody>
      </p:sp>
      <p:sp>
        <p:nvSpPr>
          <p:cNvPr id="4" name="Slide Number Placeholder 3">
            <a:extLst>
              <a:ext uri="{FF2B5EF4-FFF2-40B4-BE49-F238E27FC236}">
                <a16:creationId xmlns:a16="http://schemas.microsoft.com/office/drawing/2014/main" id="{27117D87-5E6E-CF58-6369-0DB600332B2F}"/>
              </a:ext>
            </a:extLst>
          </p:cNvPr>
          <p:cNvSpPr>
            <a:spLocks noGrp="1"/>
          </p:cNvSpPr>
          <p:nvPr>
            <p:ph type="sldNum" sz="quarter" idx="10"/>
          </p:nvPr>
        </p:nvSpPr>
        <p:spPr/>
        <p:txBody>
          <a:bodyPr/>
          <a:lstStyle/>
          <a:p>
            <a:fld id="{D4325D4D-289E-48C1-B277-2BEB492A7D19}" type="slidenum">
              <a:rPr lang="en-US" smtClean="0"/>
              <a:pPr/>
              <a:t>4</a:t>
            </a:fld>
            <a:endParaRPr lang="en-US"/>
          </a:p>
        </p:txBody>
      </p:sp>
    </p:spTree>
    <p:extLst>
      <p:ext uri="{BB962C8B-B14F-4D97-AF65-F5344CB8AC3E}">
        <p14:creationId xmlns:p14="http://schemas.microsoft.com/office/powerpoint/2010/main" val="209543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7CCB-E7E3-3F9D-BB6C-F547A380DC29}"/>
              </a:ext>
            </a:extLst>
          </p:cNvPr>
          <p:cNvSpPr>
            <a:spLocks noGrp="1"/>
          </p:cNvSpPr>
          <p:nvPr>
            <p:ph type="title"/>
          </p:nvPr>
        </p:nvSpPr>
        <p:spPr/>
        <p:txBody>
          <a:bodyPr/>
          <a:lstStyle/>
          <a:p>
            <a:r>
              <a:rPr lang="en-US"/>
              <a:t>BCA Practices by Federal Agencies Applied to Flood Control</a:t>
            </a:r>
          </a:p>
        </p:txBody>
      </p:sp>
      <p:sp>
        <p:nvSpPr>
          <p:cNvPr id="4" name="Slide Number Placeholder 3">
            <a:extLst>
              <a:ext uri="{FF2B5EF4-FFF2-40B4-BE49-F238E27FC236}">
                <a16:creationId xmlns:a16="http://schemas.microsoft.com/office/drawing/2014/main" id="{989DB526-28A4-E59D-220A-A07FA530919E}"/>
              </a:ext>
            </a:extLst>
          </p:cNvPr>
          <p:cNvSpPr>
            <a:spLocks noGrp="1"/>
          </p:cNvSpPr>
          <p:nvPr>
            <p:ph type="sldNum" sz="quarter" idx="10"/>
          </p:nvPr>
        </p:nvSpPr>
        <p:spPr/>
        <p:txBody>
          <a:bodyPr/>
          <a:lstStyle/>
          <a:p>
            <a:fld id="{D4325D4D-289E-48C1-B277-2BEB492A7D19}" type="slidenum">
              <a:rPr lang="en-US" smtClean="0"/>
              <a:pPr/>
              <a:t>5</a:t>
            </a:fld>
            <a:endParaRPr lang="en-US"/>
          </a:p>
        </p:txBody>
      </p:sp>
      <p:graphicFrame>
        <p:nvGraphicFramePr>
          <p:cNvPr id="9" name="Content Placeholder 8">
            <a:extLst>
              <a:ext uri="{FF2B5EF4-FFF2-40B4-BE49-F238E27FC236}">
                <a16:creationId xmlns:a16="http://schemas.microsoft.com/office/drawing/2014/main" id="{DE20F153-CD4A-25BC-C613-D7653C346D2D}"/>
              </a:ext>
            </a:extLst>
          </p:cNvPr>
          <p:cNvGraphicFramePr>
            <a:graphicFrameLocks noGrp="1"/>
          </p:cNvGraphicFramePr>
          <p:nvPr>
            <p:ph idx="1"/>
            <p:extLst>
              <p:ext uri="{D42A27DB-BD31-4B8C-83A1-F6EECF244321}">
                <p14:modId xmlns:p14="http://schemas.microsoft.com/office/powerpoint/2010/main" val="3889343850"/>
              </p:ext>
            </p:extLst>
          </p:nvPr>
        </p:nvGraphicFramePr>
        <p:xfrm>
          <a:off x="445238"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USACE</a:t>
                      </a:r>
                    </a:p>
                  </a:txBody>
                  <a:tcPr/>
                </a:tc>
                <a:extLst>
                  <a:ext uri="{0D108BD9-81ED-4DB2-BD59-A6C34878D82A}">
                    <a16:rowId xmlns:a16="http://schemas.microsoft.com/office/drawing/2014/main" val="742937464"/>
                  </a:ext>
                </a:extLst>
              </a:tr>
              <a:tr h="4502854">
                <a:tc>
                  <a:txBody>
                    <a:bodyPr/>
                    <a:lstStyle/>
                    <a:p>
                      <a:r>
                        <a:rPr lang="en-US" sz="1400"/>
                        <a:t>Since Flood Control Act of 1936, CBA has been a core component of planning and justifying flood management projects under its Civil Works program. </a:t>
                      </a:r>
                    </a:p>
                    <a:p>
                      <a:endParaRPr lang="en-US" sz="1400"/>
                    </a:p>
                    <a:p>
                      <a:r>
                        <a:rPr lang="en-US" sz="1400"/>
                        <a:t>It has widely used CBA to assess the net benefits of flood control infrastructure projects, such as</a:t>
                      </a:r>
                    </a:p>
                    <a:p>
                      <a:pPr marL="342900" indent="-342900">
                        <a:buFont typeface="Arial" panose="020B0604020202020204" pitchFamily="34" charset="0"/>
                        <a:buChar char="•"/>
                      </a:pPr>
                      <a:r>
                        <a:rPr lang="en-US" sz="1400"/>
                        <a:t>reservoirs </a:t>
                      </a:r>
                    </a:p>
                    <a:p>
                      <a:pPr marL="342900" indent="-342900">
                        <a:buFont typeface="Arial" panose="020B0604020202020204" pitchFamily="34" charset="0"/>
                        <a:buChar char="•"/>
                      </a:pPr>
                      <a:r>
                        <a:rPr lang="en-US" sz="1400"/>
                        <a:t>levees</a:t>
                      </a:r>
                    </a:p>
                    <a:p>
                      <a:pPr marL="342900" indent="-342900">
                        <a:buFont typeface="Arial" panose="020B0604020202020204" pitchFamily="34" charset="0"/>
                        <a:buChar char="•"/>
                      </a:pPr>
                      <a:r>
                        <a:rPr lang="en-US" sz="1400"/>
                        <a:t>floodwalls</a:t>
                      </a:r>
                    </a:p>
                    <a:p>
                      <a:pPr marL="342900" indent="-342900">
                        <a:buFont typeface="Arial" panose="020B0604020202020204" pitchFamily="34" charset="0"/>
                        <a:buChar char="•"/>
                      </a:pPr>
                      <a:r>
                        <a:rPr lang="en-US" sz="1400"/>
                        <a:t>seawalls.</a:t>
                      </a:r>
                    </a:p>
                  </a:txBody>
                  <a:tcPr/>
                </a:tc>
                <a:extLst>
                  <a:ext uri="{0D108BD9-81ED-4DB2-BD59-A6C34878D82A}">
                    <a16:rowId xmlns:a16="http://schemas.microsoft.com/office/drawing/2014/main" val="3683704897"/>
                  </a:ext>
                </a:extLst>
              </a:tr>
            </a:tbl>
          </a:graphicData>
        </a:graphic>
      </p:graphicFrame>
      <p:graphicFrame>
        <p:nvGraphicFramePr>
          <p:cNvPr id="10" name="Content Placeholder 8">
            <a:extLst>
              <a:ext uri="{FF2B5EF4-FFF2-40B4-BE49-F238E27FC236}">
                <a16:creationId xmlns:a16="http://schemas.microsoft.com/office/drawing/2014/main" id="{4BF5B9BC-1DEE-D65E-AFB8-676C8E4558B3}"/>
              </a:ext>
            </a:extLst>
          </p:cNvPr>
          <p:cNvGraphicFramePr>
            <a:graphicFrameLocks/>
          </p:cNvGraphicFramePr>
          <p:nvPr>
            <p:extLst>
              <p:ext uri="{D42A27DB-BD31-4B8C-83A1-F6EECF244321}">
                <p14:modId xmlns:p14="http://schemas.microsoft.com/office/powerpoint/2010/main" val="253480686"/>
              </p:ext>
            </p:extLst>
          </p:nvPr>
        </p:nvGraphicFramePr>
        <p:xfrm>
          <a:off x="2569561"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FEMA</a:t>
                      </a:r>
                    </a:p>
                  </a:txBody>
                  <a:tcPr/>
                </a:tc>
                <a:extLst>
                  <a:ext uri="{0D108BD9-81ED-4DB2-BD59-A6C34878D82A}">
                    <a16:rowId xmlns:a16="http://schemas.microsoft.com/office/drawing/2014/main" val="742937464"/>
                  </a:ext>
                </a:extLst>
              </a:tr>
              <a:tr h="4502854">
                <a:tc>
                  <a:txBody>
                    <a:bodyPr/>
                    <a:lstStyle/>
                    <a:p>
                      <a:r>
                        <a:rPr lang="en-US" sz="1400"/>
                        <a:t>For projects seeking funding under its Flood Mitigation Assistance program, FEMA requires applicants to demonstrate that project benefits exceed costs. </a:t>
                      </a:r>
                    </a:p>
                    <a:p>
                      <a:endParaRPr lang="en-US" sz="1400"/>
                    </a:p>
                    <a:p>
                      <a:r>
                        <a:rPr lang="en-US" sz="1400"/>
                        <a:t>Applicants must use FEMA-approved methods and BCA Toolkit (</a:t>
                      </a:r>
                      <a:r>
                        <a:rPr lang="en-US" sz="1400">
                          <a:hlinkClick r:id="rId2"/>
                        </a:rPr>
                        <a:t>FEMA BCA Toolkit</a:t>
                      </a:r>
                      <a:r>
                        <a:rPr lang="en-US" sz="1400"/>
                        <a:t>) to justify projects such as</a:t>
                      </a:r>
                    </a:p>
                    <a:p>
                      <a:pPr marL="285750" indent="-285750">
                        <a:buFont typeface="Arial" panose="020B0604020202020204" pitchFamily="34" charset="0"/>
                        <a:buChar char="•"/>
                      </a:pPr>
                      <a:r>
                        <a:rPr lang="en-US" sz="1400"/>
                        <a:t>elevation of structures</a:t>
                      </a:r>
                    </a:p>
                    <a:p>
                      <a:pPr marL="285750" indent="-285750">
                        <a:buFont typeface="Arial" panose="020B0604020202020204" pitchFamily="34" charset="0"/>
                        <a:buChar char="•"/>
                      </a:pPr>
                      <a:r>
                        <a:rPr lang="en-US" sz="1400"/>
                        <a:t>flood proofing</a:t>
                      </a:r>
                    </a:p>
                    <a:p>
                      <a:pPr marL="285750" indent="-285750">
                        <a:buFont typeface="Arial" panose="020B0604020202020204" pitchFamily="34" charset="0"/>
                        <a:buChar char="•"/>
                      </a:pPr>
                      <a:r>
                        <a:rPr lang="en-US" sz="1400"/>
                        <a:t>stormwater basins</a:t>
                      </a:r>
                    </a:p>
                    <a:p>
                      <a:pPr marL="285750" indent="-285750">
                        <a:buFont typeface="Arial" panose="020B0604020202020204" pitchFamily="34" charset="0"/>
                        <a:buChar char="•"/>
                      </a:pPr>
                      <a:r>
                        <a:rPr lang="en-US" sz="1400"/>
                        <a:t>property acquisition </a:t>
                      </a:r>
                    </a:p>
                  </a:txBody>
                  <a:tcPr/>
                </a:tc>
                <a:extLst>
                  <a:ext uri="{0D108BD9-81ED-4DB2-BD59-A6C34878D82A}">
                    <a16:rowId xmlns:a16="http://schemas.microsoft.com/office/drawing/2014/main" val="3683704897"/>
                  </a:ext>
                </a:extLst>
              </a:tr>
            </a:tbl>
          </a:graphicData>
        </a:graphic>
      </p:graphicFrame>
      <p:graphicFrame>
        <p:nvGraphicFramePr>
          <p:cNvPr id="11" name="Content Placeholder 8">
            <a:extLst>
              <a:ext uri="{FF2B5EF4-FFF2-40B4-BE49-F238E27FC236}">
                <a16:creationId xmlns:a16="http://schemas.microsoft.com/office/drawing/2014/main" id="{3D9C9D62-99E9-7A12-DD52-8FABDE6DC9AB}"/>
              </a:ext>
            </a:extLst>
          </p:cNvPr>
          <p:cNvGraphicFramePr>
            <a:graphicFrameLocks/>
          </p:cNvGraphicFramePr>
          <p:nvPr>
            <p:extLst>
              <p:ext uri="{D42A27DB-BD31-4B8C-83A1-F6EECF244321}">
                <p14:modId xmlns:p14="http://schemas.microsoft.com/office/powerpoint/2010/main" val="3543266798"/>
              </p:ext>
            </p:extLst>
          </p:nvPr>
        </p:nvGraphicFramePr>
        <p:xfrm>
          <a:off x="4709786"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EPA</a:t>
                      </a:r>
                    </a:p>
                  </a:txBody>
                  <a:tcPr/>
                </a:tc>
                <a:extLst>
                  <a:ext uri="{0D108BD9-81ED-4DB2-BD59-A6C34878D82A}">
                    <a16:rowId xmlns:a16="http://schemas.microsoft.com/office/drawing/2014/main" val="742937464"/>
                  </a:ext>
                </a:extLst>
              </a:tr>
              <a:tr h="4502854">
                <a:tc>
                  <a:txBody>
                    <a:bodyPr/>
                    <a:lstStyle/>
                    <a:p>
                      <a:r>
                        <a:rPr lang="en-US" sz="1400"/>
                        <a:t>EPA routinely uses CBA to assess the net benefits of its proposed “economically significant” regulations, (as required by E.O. 12866)</a:t>
                      </a:r>
                    </a:p>
                    <a:p>
                      <a:endParaRPr lang="en-US" sz="1400"/>
                    </a:p>
                    <a:p>
                      <a:r>
                        <a:rPr lang="en-US" sz="1400"/>
                        <a:t>Assessments of EPA stormwater management regulations often involve estimating the costs and flood control benefits of grey and/or green infrastructure approaches</a:t>
                      </a:r>
                    </a:p>
                  </a:txBody>
                  <a:tcPr/>
                </a:tc>
                <a:extLst>
                  <a:ext uri="{0D108BD9-81ED-4DB2-BD59-A6C34878D82A}">
                    <a16:rowId xmlns:a16="http://schemas.microsoft.com/office/drawing/2014/main" val="3683704897"/>
                  </a:ext>
                </a:extLst>
              </a:tr>
            </a:tbl>
          </a:graphicData>
        </a:graphic>
      </p:graphicFrame>
      <p:graphicFrame>
        <p:nvGraphicFramePr>
          <p:cNvPr id="12" name="Content Placeholder 8">
            <a:extLst>
              <a:ext uri="{FF2B5EF4-FFF2-40B4-BE49-F238E27FC236}">
                <a16:creationId xmlns:a16="http://schemas.microsoft.com/office/drawing/2014/main" id="{B514B431-9583-596E-64C0-135C6DDF499C}"/>
              </a:ext>
            </a:extLst>
          </p:cNvPr>
          <p:cNvGraphicFramePr>
            <a:graphicFrameLocks/>
          </p:cNvGraphicFramePr>
          <p:nvPr>
            <p:extLst>
              <p:ext uri="{D42A27DB-BD31-4B8C-83A1-F6EECF244321}">
                <p14:modId xmlns:p14="http://schemas.microsoft.com/office/powerpoint/2010/main" val="2908401362"/>
              </p:ext>
            </p:extLst>
          </p:nvPr>
        </p:nvGraphicFramePr>
        <p:xfrm>
          <a:off x="6818207"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NOAA</a:t>
                      </a:r>
                    </a:p>
                  </a:txBody>
                  <a:tcPr/>
                </a:tc>
                <a:extLst>
                  <a:ext uri="{0D108BD9-81ED-4DB2-BD59-A6C34878D82A}">
                    <a16:rowId xmlns:a16="http://schemas.microsoft.com/office/drawing/2014/main" val="742937464"/>
                  </a:ext>
                </a:extLst>
              </a:tr>
              <a:tr h="4502854">
                <a:tc>
                  <a:txBody>
                    <a:bodyPr/>
                    <a:lstStyle/>
                    <a:p>
                      <a:r>
                        <a:rPr lang="en-US" sz="1400"/>
                        <a:t>NOAA does not have agency-specific requirements for CBA, but activities by its Line Offices can trigger federal CBA requirements (</a:t>
                      </a:r>
                      <a:r>
                        <a:rPr lang="en-US" sz="1400">
                          <a:hlinkClick r:id="rId3"/>
                        </a:rPr>
                        <a:t>Benefit-Cost Analysis: Practitioners Guidance for NOAA's Programs</a:t>
                      </a:r>
                      <a:r>
                        <a:rPr lang="en-US" sz="1400"/>
                        <a:t>)</a:t>
                      </a:r>
                    </a:p>
                    <a:p>
                      <a:endParaRPr lang="en-US" sz="1400"/>
                    </a:p>
                    <a:p>
                      <a:r>
                        <a:rPr lang="en-US" sz="1400"/>
                        <a:t>One example is a CBA for the procurement of G550 aircraft to support NOAA’s hurricane forecasting capability</a:t>
                      </a:r>
                    </a:p>
                  </a:txBody>
                  <a:tcPr/>
                </a:tc>
                <a:extLst>
                  <a:ext uri="{0D108BD9-81ED-4DB2-BD59-A6C34878D82A}">
                    <a16:rowId xmlns:a16="http://schemas.microsoft.com/office/drawing/2014/main" val="3683704897"/>
                  </a:ext>
                </a:extLst>
              </a:tr>
            </a:tbl>
          </a:graphicData>
        </a:graphic>
      </p:graphicFrame>
    </p:spTree>
    <p:extLst>
      <p:ext uri="{BB962C8B-B14F-4D97-AF65-F5344CB8AC3E}">
        <p14:creationId xmlns:p14="http://schemas.microsoft.com/office/powerpoint/2010/main" val="15338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BCAC-B1D4-C582-C328-557B17F25EC6}"/>
              </a:ext>
            </a:extLst>
          </p:cNvPr>
          <p:cNvSpPr>
            <a:spLocks noGrp="1"/>
          </p:cNvSpPr>
          <p:nvPr>
            <p:ph type="title"/>
          </p:nvPr>
        </p:nvSpPr>
        <p:spPr>
          <a:xfrm>
            <a:off x="137160" y="182880"/>
            <a:ext cx="4597678" cy="763285"/>
          </a:xfrm>
        </p:spPr>
        <p:txBody>
          <a:bodyPr/>
          <a:lstStyle/>
          <a:p>
            <a:r>
              <a:rPr lang="en-US"/>
              <a:t>NOAA Guidance on BCA</a:t>
            </a:r>
          </a:p>
        </p:txBody>
      </p:sp>
      <p:sp>
        <p:nvSpPr>
          <p:cNvPr id="3" name="Content Placeholder 2">
            <a:extLst>
              <a:ext uri="{FF2B5EF4-FFF2-40B4-BE49-F238E27FC236}">
                <a16:creationId xmlns:a16="http://schemas.microsoft.com/office/drawing/2014/main" id="{F4BCCDDB-6D37-9943-169A-F8FB777DABB4}"/>
              </a:ext>
            </a:extLst>
          </p:cNvPr>
          <p:cNvSpPr>
            <a:spLocks noGrp="1"/>
          </p:cNvSpPr>
          <p:nvPr>
            <p:ph idx="1"/>
          </p:nvPr>
        </p:nvSpPr>
        <p:spPr>
          <a:xfrm>
            <a:off x="137160" y="1064418"/>
            <a:ext cx="4710414" cy="4729163"/>
          </a:xfrm>
        </p:spPr>
        <p:txBody>
          <a:bodyPr/>
          <a:lstStyle/>
          <a:p>
            <a:pPr marL="0" indent="0">
              <a:buNone/>
            </a:pPr>
            <a:r>
              <a:rPr lang="en-US" dirty="0">
                <a:hlinkClick r:id="rId2"/>
              </a:rPr>
              <a:t>Benefit-Cost Analysis: Practitioners Guidance for NOAA's Programs</a:t>
            </a:r>
            <a:endParaRPr lang="en-US" dirty="0"/>
          </a:p>
          <a:p>
            <a:r>
              <a:rPr lang="en-US" dirty="0"/>
              <a:t>“…provides the fundamentals of the BCA methods that can easily be adapted to the needs of various NOAA Line Offices and programs desiring to compare benefits and costs of their projects as part of their decision making process… For instance, the guidance can be adapted to specific non-regulatory projects, such as investments in green infrastructure, or projects on nature-based solutions that can reduce the impacts of coastal hazards.”</a:t>
            </a:r>
          </a:p>
        </p:txBody>
      </p:sp>
      <p:sp>
        <p:nvSpPr>
          <p:cNvPr id="4" name="Slide Number Placeholder 3">
            <a:extLst>
              <a:ext uri="{FF2B5EF4-FFF2-40B4-BE49-F238E27FC236}">
                <a16:creationId xmlns:a16="http://schemas.microsoft.com/office/drawing/2014/main" id="{C97C46FB-7F17-16C2-28A0-0C01B12AA17A}"/>
              </a:ext>
            </a:extLst>
          </p:cNvPr>
          <p:cNvSpPr>
            <a:spLocks noGrp="1"/>
          </p:cNvSpPr>
          <p:nvPr>
            <p:ph type="sldNum" sz="quarter" idx="10"/>
          </p:nvPr>
        </p:nvSpPr>
        <p:spPr/>
        <p:txBody>
          <a:bodyPr/>
          <a:lstStyle/>
          <a:p>
            <a:fld id="{D4325D4D-289E-48C1-B277-2BEB492A7D19}" type="slidenum">
              <a:rPr lang="en-US" smtClean="0"/>
              <a:pPr/>
              <a:t>6</a:t>
            </a:fld>
            <a:endParaRPr lang="en-US"/>
          </a:p>
        </p:txBody>
      </p:sp>
      <p:pic>
        <p:nvPicPr>
          <p:cNvPr id="6" name="Picture 5">
            <a:extLst>
              <a:ext uri="{FF2B5EF4-FFF2-40B4-BE49-F238E27FC236}">
                <a16:creationId xmlns:a16="http://schemas.microsoft.com/office/drawing/2014/main" id="{3638AAA1-1D30-1FF8-CB9C-F86295BC54EC}"/>
              </a:ext>
            </a:extLst>
          </p:cNvPr>
          <p:cNvPicPr>
            <a:picLocks noChangeAspect="1"/>
          </p:cNvPicPr>
          <p:nvPr/>
        </p:nvPicPr>
        <p:blipFill>
          <a:blip r:embed="rId3"/>
          <a:srcRect l="9634" t="4987" r="8050" b="5102"/>
          <a:stretch>
            <a:fillRect/>
          </a:stretch>
        </p:blipFill>
        <p:spPr>
          <a:xfrm>
            <a:off x="4847573" y="564522"/>
            <a:ext cx="4296427" cy="5455919"/>
          </a:xfrm>
          <a:prstGeom prst="rect">
            <a:avLst/>
          </a:prstGeom>
        </p:spPr>
      </p:pic>
      <p:sp>
        <p:nvSpPr>
          <p:cNvPr id="7" name="Oval 6">
            <a:extLst>
              <a:ext uri="{FF2B5EF4-FFF2-40B4-BE49-F238E27FC236}">
                <a16:creationId xmlns:a16="http://schemas.microsoft.com/office/drawing/2014/main" id="{28530941-EC66-F336-FCA4-91AB54BA3CCD}"/>
              </a:ext>
            </a:extLst>
          </p:cNvPr>
          <p:cNvSpPr/>
          <p:nvPr/>
        </p:nvSpPr>
        <p:spPr bwMode="auto">
          <a:xfrm>
            <a:off x="4723505" y="1807029"/>
            <a:ext cx="1611085" cy="56541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Oval 7">
            <a:extLst>
              <a:ext uri="{FF2B5EF4-FFF2-40B4-BE49-F238E27FC236}">
                <a16:creationId xmlns:a16="http://schemas.microsoft.com/office/drawing/2014/main" id="{A1C17F48-B201-1991-CAAB-D6102D57B649}"/>
              </a:ext>
            </a:extLst>
          </p:cNvPr>
          <p:cNvSpPr/>
          <p:nvPr/>
        </p:nvSpPr>
        <p:spPr bwMode="auto">
          <a:xfrm>
            <a:off x="6105991" y="5355772"/>
            <a:ext cx="1611085" cy="56541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3776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9D3A-7069-CC7D-EF58-06BE5015AD4E}"/>
              </a:ext>
            </a:extLst>
          </p:cNvPr>
          <p:cNvSpPr>
            <a:spLocks noGrp="1"/>
          </p:cNvSpPr>
          <p:nvPr>
            <p:ph type="title"/>
          </p:nvPr>
        </p:nvSpPr>
        <p:spPr>
          <a:xfrm>
            <a:off x="137159" y="182880"/>
            <a:ext cx="10484912" cy="763285"/>
          </a:xfrm>
        </p:spPr>
        <p:txBody>
          <a:bodyPr/>
          <a:lstStyle/>
          <a:p>
            <a:r>
              <a:rPr lang="en-US" sz="2700"/>
              <a:t>Benefits of Flood Control Projects: Types of Avoided Damages/Losses</a:t>
            </a:r>
          </a:p>
        </p:txBody>
      </p:sp>
      <p:graphicFrame>
        <p:nvGraphicFramePr>
          <p:cNvPr id="5" name="Content Placeholder 4">
            <a:extLst>
              <a:ext uri="{FF2B5EF4-FFF2-40B4-BE49-F238E27FC236}">
                <a16:creationId xmlns:a16="http://schemas.microsoft.com/office/drawing/2014/main" id="{D5EDA5A7-74F0-4A80-A066-414ACA00DB96}"/>
              </a:ext>
            </a:extLst>
          </p:cNvPr>
          <p:cNvGraphicFramePr>
            <a:graphicFrameLocks noGrp="1"/>
          </p:cNvGraphicFramePr>
          <p:nvPr>
            <p:ph idx="1"/>
            <p:extLst>
              <p:ext uri="{D42A27DB-BD31-4B8C-83A1-F6EECF244321}">
                <p14:modId xmlns:p14="http://schemas.microsoft.com/office/powerpoint/2010/main" val="1575000967"/>
              </p:ext>
            </p:extLst>
          </p:nvPr>
        </p:nvGraphicFramePr>
        <p:xfrm>
          <a:off x="291166" y="946165"/>
          <a:ext cx="8561667" cy="5426456"/>
        </p:xfrm>
        <a:graphic>
          <a:graphicData uri="http://schemas.openxmlformats.org/drawingml/2006/table">
            <a:tbl>
              <a:tblPr firstRow="1" firstCol="1" bandRow="1">
                <a:tableStyleId>{5C22544A-7EE6-4342-B048-85BDC9FD1C3A}</a:tableStyleId>
              </a:tblPr>
              <a:tblGrid>
                <a:gridCol w="1315490">
                  <a:extLst>
                    <a:ext uri="{9D8B030D-6E8A-4147-A177-3AD203B41FA5}">
                      <a16:colId xmlns:a16="http://schemas.microsoft.com/office/drawing/2014/main" val="3413766042"/>
                    </a:ext>
                  </a:extLst>
                </a:gridCol>
                <a:gridCol w="2011910">
                  <a:extLst>
                    <a:ext uri="{9D8B030D-6E8A-4147-A177-3AD203B41FA5}">
                      <a16:colId xmlns:a16="http://schemas.microsoft.com/office/drawing/2014/main" val="3412698386"/>
                    </a:ext>
                  </a:extLst>
                </a:gridCol>
                <a:gridCol w="3162300">
                  <a:extLst>
                    <a:ext uri="{9D8B030D-6E8A-4147-A177-3AD203B41FA5}">
                      <a16:colId xmlns:a16="http://schemas.microsoft.com/office/drawing/2014/main" val="573011715"/>
                    </a:ext>
                  </a:extLst>
                </a:gridCol>
                <a:gridCol w="2071967">
                  <a:extLst>
                    <a:ext uri="{9D8B030D-6E8A-4147-A177-3AD203B41FA5}">
                      <a16:colId xmlns:a16="http://schemas.microsoft.com/office/drawing/2014/main" val="1586871863"/>
                    </a:ext>
                  </a:extLst>
                </a:gridCol>
              </a:tblGrid>
              <a:tr h="515309">
                <a:tc>
                  <a:txBody>
                    <a:bodyPr/>
                    <a:lstStyle/>
                    <a:p>
                      <a:pPr marL="0" marR="0" algn="ctr">
                        <a:lnSpc>
                          <a:spcPct val="115000"/>
                        </a:lnSpc>
                        <a:spcAft>
                          <a:spcPts val="1000"/>
                        </a:spcAft>
                        <a:buNone/>
                      </a:pPr>
                      <a:r>
                        <a:rPr lang="en-US"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Tangible direct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Tangible indirect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Intangible human and other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242486980"/>
                  </a:ext>
                </a:extLst>
              </a:tr>
              <a:tr h="2340099">
                <a:tc>
                  <a:txBody>
                    <a:bodyPr/>
                    <a:lstStyle/>
                    <a:p>
                      <a:pPr marL="0" marR="0">
                        <a:lnSpc>
                          <a:spcPct val="115000"/>
                        </a:lnSpc>
                        <a:spcAft>
                          <a:spcPts val="1000"/>
                        </a:spcAft>
                        <a:buNone/>
                      </a:pPr>
                      <a:r>
                        <a:rPr lang="en-US" sz="1600">
                          <a:effectLst/>
                        </a:rPr>
                        <a:t>Primary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indent="0">
                        <a:lnSpc>
                          <a:spcPct val="100000"/>
                        </a:lnSpc>
                        <a:spcAft>
                          <a:spcPts val="0"/>
                        </a:spcAft>
                        <a:buFont typeface="Arial" panose="020B0604020202020204" pitchFamily="34" charset="0"/>
                        <a:buNone/>
                      </a:pPr>
                      <a:r>
                        <a:rPr lang="en-US" sz="1600">
                          <a:effectLst/>
                        </a:rPr>
                        <a:t>Damage to</a:t>
                      </a:r>
                    </a:p>
                    <a:p>
                      <a:pPr marL="285750" marR="0" indent="-285750">
                        <a:lnSpc>
                          <a:spcPct val="100000"/>
                        </a:lnSpc>
                        <a:spcAft>
                          <a:spcPts val="0"/>
                        </a:spcAft>
                        <a:buFont typeface="Arial" panose="020B0604020202020204" pitchFamily="34" charset="0"/>
                        <a:buChar char="•"/>
                      </a:pPr>
                      <a:r>
                        <a:rPr lang="en-US" sz="1600">
                          <a:effectLst/>
                        </a:rPr>
                        <a:t>Building structures</a:t>
                      </a:r>
                    </a:p>
                    <a:p>
                      <a:pPr marL="285750" marR="0" indent="-285750">
                        <a:lnSpc>
                          <a:spcPct val="100000"/>
                        </a:lnSpc>
                        <a:spcAft>
                          <a:spcPts val="0"/>
                        </a:spcAft>
                        <a:buFont typeface="Arial" panose="020B0604020202020204" pitchFamily="34" charset="0"/>
                        <a:buChar char="•"/>
                      </a:pPr>
                      <a:r>
                        <a:rPr lang="en-US" sz="1600">
                          <a:effectLst/>
                        </a:rPr>
                        <a:t>Building contents</a:t>
                      </a:r>
                    </a:p>
                    <a:p>
                      <a:pPr marL="285750" marR="0" indent="-285750">
                        <a:lnSpc>
                          <a:spcPct val="100000"/>
                        </a:lnSpc>
                        <a:spcAft>
                          <a:spcPts val="0"/>
                        </a:spcAft>
                        <a:buFont typeface="Arial" panose="020B0604020202020204" pitchFamily="34" charset="0"/>
                        <a:buChar char="•"/>
                      </a:pPr>
                      <a:r>
                        <a:rPr lang="en-US" sz="1600">
                          <a:effectLst/>
                        </a:rPr>
                        <a:t>Public infrastructure (e.g. roads, bridges)</a:t>
                      </a:r>
                    </a:p>
                    <a:p>
                      <a:pPr marL="285750" marR="0" indent="-285750">
                        <a:lnSpc>
                          <a:spcPct val="100000"/>
                        </a:lnSpc>
                        <a:spcAft>
                          <a:spcPts val="0"/>
                        </a:spcAft>
                        <a:buFont typeface="Arial" panose="020B0604020202020204" pitchFamily="34" charset="0"/>
                        <a:buChar char="•"/>
                      </a:pPr>
                      <a:r>
                        <a:rPr lang="en-US" sz="1600">
                          <a:effectLst/>
                        </a:rPr>
                        <a:t>Crops and livestock</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indent="0">
                        <a:lnSpc>
                          <a:spcPct val="100000"/>
                        </a:lnSpc>
                        <a:spcAft>
                          <a:spcPts val="0"/>
                        </a:spcAft>
                        <a:buFont typeface="Arial" panose="020B0604020202020204" pitchFamily="34" charset="0"/>
                        <a:buNone/>
                      </a:pPr>
                      <a:r>
                        <a:rPr lang="en-US" sz="1600">
                          <a:effectLst/>
                        </a:rPr>
                        <a:t>Loss of, or disruption to:</a:t>
                      </a:r>
                    </a:p>
                    <a:p>
                      <a:pPr marL="285750" marR="0" indent="-285750">
                        <a:lnSpc>
                          <a:spcPct val="100000"/>
                        </a:lnSpc>
                        <a:spcAft>
                          <a:spcPts val="0"/>
                        </a:spcAft>
                        <a:buFont typeface="Arial" panose="020B0604020202020204" pitchFamily="34" charset="0"/>
                        <a:buChar char="•"/>
                      </a:pPr>
                      <a:r>
                        <a:rPr lang="en-US" sz="1600">
                          <a:effectLst/>
                        </a:rPr>
                        <a:t>Ag production</a:t>
                      </a:r>
                    </a:p>
                    <a:p>
                      <a:pPr marL="285750" marR="0" indent="-285750">
                        <a:lnSpc>
                          <a:spcPct val="100000"/>
                        </a:lnSpc>
                        <a:spcAft>
                          <a:spcPts val="0"/>
                        </a:spcAft>
                        <a:buFont typeface="Arial" panose="020B0604020202020204" pitchFamily="34" charset="0"/>
                        <a:buChar char="•"/>
                      </a:pPr>
                      <a:r>
                        <a:rPr lang="en-US" sz="1600">
                          <a:effectLst/>
                        </a:rPr>
                        <a:t>Industrial production</a:t>
                      </a:r>
                    </a:p>
                    <a:p>
                      <a:pPr marL="285750" marR="0" indent="-285750">
                        <a:lnSpc>
                          <a:spcPct val="100000"/>
                        </a:lnSpc>
                        <a:spcAft>
                          <a:spcPts val="0"/>
                        </a:spcAft>
                        <a:buFont typeface="Arial" panose="020B0604020202020204" pitchFamily="34" charset="0"/>
                        <a:buChar char="•"/>
                      </a:pPr>
                      <a:r>
                        <a:rPr lang="en-US" sz="1600">
                          <a:effectLst/>
                        </a:rPr>
                        <a:t>Communications and connectivity (e.g. road, rail and telecommunications)</a:t>
                      </a:r>
                    </a:p>
                    <a:p>
                      <a:pPr marL="285750" marR="0" indent="-285750">
                        <a:lnSpc>
                          <a:spcPct val="100000"/>
                        </a:lnSpc>
                        <a:spcAft>
                          <a:spcPts val="0"/>
                        </a:spcAft>
                        <a:buFont typeface="Arial" panose="020B0604020202020204" pitchFamily="34" charset="0"/>
                        <a:buChar char="•"/>
                      </a:pPr>
                      <a:r>
                        <a:rPr lang="en-US" sz="1600">
                          <a:effectLst/>
                        </a:rPr>
                        <a:t>Health care and education services</a:t>
                      </a:r>
                    </a:p>
                    <a:p>
                      <a:pPr marL="285750" marR="0" indent="-285750">
                        <a:lnSpc>
                          <a:spcPct val="100000"/>
                        </a:lnSpc>
                        <a:spcAft>
                          <a:spcPts val="0"/>
                        </a:spcAft>
                        <a:buFont typeface="Arial" panose="020B0604020202020204" pitchFamily="34" charset="0"/>
                        <a:buChar char="•"/>
                      </a:pPr>
                      <a:r>
                        <a:rPr lang="en-US" sz="1600">
                          <a:effectLst/>
                        </a:rPr>
                        <a:t>Utility supplies (e.g. electricity)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Loss of life</a:t>
                      </a:r>
                    </a:p>
                    <a:p>
                      <a:pPr marL="285750" marR="0" indent="-285750">
                        <a:lnSpc>
                          <a:spcPct val="100000"/>
                        </a:lnSpc>
                        <a:spcAft>
                          <a:spcPts val="0"/>
                        </a:spcAft>
                        <a:buFont typeface="Arial" panose="020B0604020202020204" pitchFamily="34" charset="0"/>
                        <a:buChar char="•"/>
                      </a:pPr>
                      <a:r>
                        <a:rPr lang="en-US" sz="1600">
                          <a:effectLst/>
                        </a:rPr>
                        <a:t>Physical injury</a:t>
                      </a:r>
                    </a:p>
                    <a:p>
                      <a:pPr marL="285750" marR="0" indent="-285750">
                        <a:lnSpc>
                          <a:spcPct val="100000"/>
                        </a:lnSpc>
                        <a:spcAft>
                          <a:spcPts val="0"/>
                        </a:spcAft>
                        <a:buFont typeface="Arial" panose="020B0604020202020204" pitchFamily="34" charset="0"/>
                        <a:buChar char="•"/>
                      </a:pPr>
                      <a:r>
                        <a:rPr lang="en-US" sz="1600">
                          <a:effectLst/>
                        </a:rPr>
                        <a:t>Loss of heritage or archaeological sites</a:t>
                      </a:r>
                    </a:p>
                    <a:p>
                      <a:pPr marL="285750" marR="0" indent="-285750">
                        <a:lnSpc>
                          <a:spcPct val="100000"/>
                        </a:lnSpc>
                        <a:spcAft>
                          <a:spcPts val="0"/>
                        </a:spcAft>
                        <a:buFont typeface="Arial" panose="020B0604020202020204" pitchFamily="34" charset="0"/>
                        <a:buChar char="•"/>
                      </a:pPr>
                      <a:r>
                        <a:rPr lang="en-US" sz="1600">
                          <a:effectLst/>
                        </a:rPr>
                        <a:t>Loss to natural environment</a:t>
                      </a:r>
                    </a:p>
                    <a:p>
                      <a:pPr marL="285750" marR="0" indent="-285750">
                        <a:lnSpc>
                          <a:spcPct val="100000"/>
                        </a:lnSpc>
                        <a:spcAft>
                          <a:spcPts val="0"/>
                        </a:spcAft>
                        <a:buFont typeface="Arial" panose="020B0604020202020204" pitchFamily="34" charset="0"/>
                        <a:buChar char="•"/>
                      </a:pPr>
                      <a:r>
                        <a:rPr lang="en-US" sz="1600">
                          <a:effectLst/>
                        </a:rPr>
                        <a:t>Loss to recreation</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2659466200"/>
                  </a:ext>
                </a:extLst>
              </a:tr>
              <a:tr h="2352287">
                <a:tc>
                  <a:txBody>
                    <a:bodyPr/>
                    <a:lstStyle/>
                    <a:p>
                      <a:pPr marL="0" marR="0">
                        <a:lnSpc>
                          <a:spcPct val="115000"/>
                        </a:lnSpc>
                        <a:spcAft>
                          <a:spcPts val="1000"/>
                        </a:spcAft>
                        <a:buNone/>
                      </a:pPr>
                      <a:r>
                        <a:rPr lang="en-US" sz="1600">
                          <a:effectLst/>
                        </a:rPr>
                        <a:t>Secondary &amp; Tertiary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Flood-caused fire damage</a:t>
                      </a:r>
                    </a:p>
                    <a:p>
                      <a:pPr marL="285750" marR="0" indent="-285750">
                        <a:lnSpc>
                          <a:spcPct val="100000"/>
                        </a:lnSpc>
                        <a:spcAft>
                          <a:spcPts val="0"/>
                        </a:spcAft>
                        <a:buFont typeface="Arial" panose="020B0604020202020204" pitchFamily="34" charset="0"/>
                        <a:buChar char="•"/>
                      </a:pPr>
                      <a:r>
                        <a:rPr lang="en-US" sz="1600">
                          <a:effectLst/>
                        </a:rPr>
                        <a:t>Debris accumulation</a:t>
                      </a:r>
                    </a:p>
                    <a:p>
                      <a:pPr marL="285750" marR="0" indent="-285750">
                        <a:lnSpc>
                          <a:spcPct val="100000"/>
                        </a:lnSpc>
                        <a:spcAft>
                          <a:spcPts val="0"/>
                        </a:spcAft>
                        <a:buFont typeface="Arial" panose="020B0604020202020204" pitchFamily="34" charset="0"/>
                        <a:buChar char="•"/>
                      </a:pPr>
                      <a:r>
                        <a:rPr lang="en-US" sz="1600">
                          <a:effectLst/>
                        </a:rPr>
                        <a:t>Soil erosion</a:t>
                      </a:r>
                    </a:p>
                    <a:p>
                      <a:pPr marL="285750" marR="0" indent="-285750">
                        <a:lnSpc>
                          <a:spcPct val="100000"/>
                        </a:lnSpc>
                        <a:spcAft>
                          <a:spcPts val="0"/>
                        </a:spcAft>
                        <a:buFont typeface="Arial" panose="020B0604020202020204" pitchFamily="34" charset="0"/>
                        <a:buChar char="•"/>
                      </a:pPr>
                      <a:r>
                        <a:rPr lang="en-US" sz="1600">
                          <a:effectLst/>
                        </a:rPr>
                        <a:t>Contamination of land and water supplies</a:t>
                      </a:r>
                    </a:p>
                    <a:p>
                      <a:pPr marL="285750" marR="0" indent="-285750">
                        <a:lnSpc>
                          <a:spcPct val="100000"/>
                        </a:lnSpc>
                        <a:spcAft>
                          <a:spcPts val="0"/>
                        </a:spcAft>
                        <a:buFont typeface="Arial" panose="020B0604020202020204" pitchFamily="34" charset="0"/>
                        <a:buChar char="•"/>
                      </a:pPr>
                      <a:endParaRPr lang="en-US" sz="1600">
                        <a:effectLst/>
                      </a:endParaRPr>
                    </a:p>
                    <a:p>
                      <a:pPr marL="0" marR="0">
                        <a:lnSpc>
                          <a:spcPct val="115000"/>
                        </a:lnSpc>
                        <a:spcAft>
                          <a:spcPts val="1000"/>
                        </a:spcAft>
                        <a:buNone/>
                      </a:pP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Loss of income and productivity  in affected sectors</a:t>
                      </a:r>
                    </a:p>
                    <a:p>
                      <a:pPr marL="285750" marR="0" indent="-285750">
                        <a:lnSpc>
                          <a:spcPct val="100000"/>
                        </a:lnSpc>
                        <a:spcAft>
                          <a:spcPts val="0"/>
                        </a:spcAft>
                        <a:buFont typeface="Arial" panose="020B0604020202020204" pitchFamily="34" charset="0"/>
                        <a:buChar char="•"/>
                      </a:pPr>
                      <a:r>
                        <a:rPr lang="en-US" sz="1600">
                          <a:effectLst/>
                        </a:rPr>
                        <a:t>Increased traffic congestion costs</a:t>
                      </a:r>
                    </a:p>
                    <a:p>
                      <a:pPr marL="285750" marR="0" indent="-285750">
                        <a:lnSpc>
                          <a:spcPct val="100000"/>
                        </a:lnSpc>
                        <a:spcAft>
                          <a:spcPts val="0"/>
                        </a:spcAft>
                        <a:buFont typeface="Arial" panose="020B0604020202020204" pitchFamily="34" charset="0"/>
                        <a:buChar char="•"/>
                      </a:pPr>
                      <a:r>
                        <a:rPr lang="en-US" sz="1600">
                          <a:effectLst/>
                        </a:rPr>
                        <a:t>Food and other shortages</a:t>
                      </a:r>
                    </a:p>
                    <a:p>
                      <a:pPr marL="285750" marR="0" indent="-285750">
                        <a:lnSpc>
                          <a:spcPct val="100000"/>
                        </a:lnSpc>
                        <a:spcAft>
                          <a:spcPts val="0"/>
                        </a:spcAft>
                        <a:buFont typeface="Arial" panose="020B0604020202020204" pitchFamily="34" charset="0"/>
                        <a:buChar char="•"/>
                      </a:pPr>
                      <a:r>
                        <a:rPr lang="en-US" sz="1600">
                          <a:effectLst/>
                        </a:rPr>
                        <a:t>Ripple effects in “downstream” economic sectors</a:t>
                      </a:r>
                      <a:br>
                        <a:rPr lang="en-US" sz="1600">
                          <a:effectLst/>
                        </a:rPr>
                      </a:b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Psychological stress and trauma</a:t>
                      </a:r>
                    </a:p>
                    <a:p>
                      <a:pPr marL="285750" marR="0" indent="-285750">
                        <a:lnSpc>
                          <a:spcPct val="100000"/>
                        </a:lnSpc>
                        <a:spcAft>
                          <a:spcPts val="0"/>
                        </a:spcAft>
                        <a:buFont typeface="Arial" panose="020B0604020202020204" pitchFamily="34" charset="0"/>
                        <a:buChar char="•"/>
                      </a:pPr>
                      <a:r>
                        <a:rPr lang="en-US" sz="1600">
                          <a:effectLst/>
                        </a:rPr>
                        <a:t>Illnesses related to flood hazards</a:t>
                      </a:r>
                    </a:p>
                    <a:p>
                      <a:pPr marL="285750" marR="0" indent="-285750">
                        <a:lnSpc>
                          <a:spcPct val="100000"/>
                        </a:lnSpc>
                        <a:spcAft>
                          <a:spcPts val="0"/>
                        </a:spcAft>
                        <a:buFont typeface="Arial" panose="020B0604020202020204" pitchFamily="34" charset="0"/>
                        <a:buChar char="•"/>
                      </a:pPr>
                      <a:r>
                        <a:rPr lang="en-US" sz="1600">
                          <a:effectLst/>
                        </a:rPr>
                        <a:t>Increased homelessness</a:t>
                      </a:r>
                    </a:p>
                    <a:p>
                      <a:pPr marL="285750" marR="0" indent="-285750">
                        <a:lnSpc>
                          <a:spcPct val="100000"/>
                        </a:lnSpc>
                        <a:spcAft>
                          <a:spcPts val="0"/>
                        </a:spcAft>
                        <a:buFont typeface="Arial" panose="020B0604020202020204" pitchFamily="34" charset="0"/>
                        <a:buChar char="•"/>
                      </a:pPr>
                      <a:r>
                        <a:rPr lang="en-US" sz="1600">
                          <a:effectLst/>
                        </a:rPr>
                        <a:t>Displacement and disconnection of communities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3778640202"/>
                  </a:ext>
                </a:extLst>
              </a:tr>
            </a:tbl>
          </a:graphicData>
        </a:graphic>
      </p:graphicFrame>
      <p:sp>
        <p:nvSpPr>
          <p:cNvPr id="4" name="Slide Number Placeholder 3">
            <a:extLst>
              <a:ext uri="{FF2B5EF4-FFF2-40B4-BE49-F238E27FC236}">
                <a16:creationId xmlns:a16="http://schemas.microsoft.com/office/drawing/2014/main" id="{E5A910AA-8AB6-0B86-8BB1-FC9C0A2FF4F6}"/>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369639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AD5E-EDB6-CA89-CCF8-7DF5ACEA9EC2}"/>
              </a:ext>
            </a:extLst>
          </p:cNvPr>
          <p:cNvSpPr>
            <a:spLocks noGrp="1"/>
          </p:cNvSpPr>
          <p:nvPr>
            <p:ph type="title"/>
          </p:nvPr>
        </p:nvSpPr>
        <p:spPr/>
        <p:txBody>
          <a:bodyPr/>
          <a:lstStyle/>
          <a:p>
            <a:r>
              <a:rPr lang="en-US"/>
              <a:t>Tools for Estimating Benefits of Flood Control Projects</a:t>
            </a:r>
          </a:p>
        </p:txBody>
      </p:sp>
      <p:sp>
        <p:nvSpPr>
          <p:cNvPr id="3" name="Content Placeholder 2">
            <a:extLst>
              <a:ext uri="{FF2B5EF4-FFF2-40B4-BE49-F238E27FC236}">
                <a16:creationId xmlns:a16="http://schemas.microsoft.com/office/drawing/2014/main" id="{64A208C7-1212-AFBA-E36E-2175153AA369}"/>
              </a:ext>
            </a:extLst>
          </p:cNvPr>
          <p:cNvSpPr>
            <a:spLocks noGrp="1"/>
          </p:cNvSpPr>
          <p:nvPr>
            <p:ph idx="1"/>
          </p:nvPr>
        </p:nvSpPr>
        <p:spPr/>
        <p:txBody>
          <a:bodyPr/>
          <a:lstStyle/>
          <a:p>
            <a:r>
              <a:rPr lang="en-US"/>
              <a:t>FEMA’s HAZUS </a:t>
            </a:r>
            <a:r>
              <a:rPr lang="en-US" err="1">
                <a:hlinkClick r:id="rId2"/>
              </a:rPr>
              <a:t>Hazus</a:t>
            </a:r>
            <a:r>
              <a:rPr lang="en-US">
                <a:hlinkClick r:id="rId2"/>
              </a:rPr>
              <a:t> | FEMA.gov</a:t>
            </a:r>
            <a:endParaRPr lang="en-US"/>
          </a:p>
          <a:p>
            <a:r>
              <a:rPr lang="en-US"/>
              <a:t>USACE  </a:t>
            </a:r>
            <a:r>
              <a:rPr lang="en-US">
                <a:hlinkClick r:id="rId3"/>
              </a:rPr>
              <a:t>HEC-FDA</a:t>
            </a:r>
            <a:endParaRPr lang="en-US"/>
          </a:p>
          <a:p>
            <a:endParaRPr lang="en-US"/>
          </a:p>
          <a:p>
            <a:r>
              <a:rPr lang="en-US"/>
              <a:t>Existing tools are primarily designed and used for estimating the benefits of structural flood control measures</a:t>
            </a:r>
          </a:p>
          <a:p>
            <a:pPr lvl="1"/>
            <a:r>
              <a:rPr lang="en-US"/>
              <a:t>Dams and Reservoirs</a:t>
            </a:r>
          </a:p>
          <a:p>
            <a:pPr lvl="1"/>
            <a:r>
              <a:rPr lang="en-US"/>
              <a:t>Levees and Floodwalls</a:t>
            </a:r>
          </a:p>
          <a:p>
            <a:pPr lvl="1"/>
            <a:r>
              <a:rPr lang="en-US"/>
              <a:t>River Channelization and Diversions</a:t>
            </a:r>
          </a:p>
          <a:p>
            <a:pPr lvl="1"/>
            <a:r>
              <a:rPr lang="en-US"/>
              <a:t>Urban Drainage Systems</a:t>
            </a:r>
          </a:p>
          <a:p>
            <a:pPr lvl="1"/>
            <a:r>
              <a:rPr lang="en-US"/>
              <a:t>Green Infrastructure</a:t>
            </a:r>
          </a:p>
          <a:p>
            <a:r>
              <a:rPr lang="en-US"/>
              <a:t>Limited focus on how human decisions and behaviors are affected by the flood control measures</a:t>
            </a:r>
          </a:p>
          <a:p>
            <a:pPr lvl="1"/>
            <a:r>
              <a:rPr lang="en-US"/>
              <a:t>Decisions and behaviors are central to the benefits of non-structural information-based approaches such as flood forecasts and early warning systems </a:t>
            </a:r>
          </a:p>
          <a:p>
            <a:endParaRPr lang="en-US"/>
          </a:p>
        </p:txBody>
      </p:sp>
      <p:sp>
        <p:nvSpPr>
          <p:cNvPr id="4" name="Slide Number Placeholder 3">
            <a:extLst>
              <a:ext uri="{FF2B5EF4-FFF2-40B4-BE49-F238E27FC236}">
                <a16:creationId xmlns:a16="http://schemas.microsoft.com/office/drawing/2014/main" id="{58ABFBBA-F481-B771-BF86-ED99C5F91FF1}"/>
              </a:ext>
            </a:extLst>
          </p:cNvPr>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302843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73F9-41B9-CF90-E77B-332BE6E7C8D8}"/>
              </a:ext>
            </a:extLst>
          </p:cNvPr>
          <p:cNvSpPr>
            <a:spLocks noGrp="1"/>
          </p:cNvSpPr>
          <p:nvPr>
            <p:ph type="title"/>
          </p:nvPr>
        </p:nvSpPr>
        <p:spPr/>
        <p:txBody>
          <a:bodyPr/>
          <a:lstStyle/>
          <a:p>
            <a:r>
              <a:rPr lang="en-US"/>
              <a:t>Pre-flood Protective (precautionary, temporary, advance, emergency, damage-avoidance, mitigation) Measures</a:t>
            </a:r>
          </a:p>
        </p:txBody>
      </p:sp>
      <p:graphicFrame>
        <p:nvGraphicFramePr>
          <p:cNvPr id="5" name="Content Placeholder 4">
            <a:extLst>
              <a:ext uri="{FF2B5EF4-FFF2-40B4-BE49-F238E27FC236}">
                <a16:creationId xmlns:a16="http://schemas.microsoft.com/office/drawing/2014/main" id="{9A621C06-EDAF-F58C-4D1E-1FA87BDBDB76}"/>
              </a:ext>
            </a:extLst>
          </p:cNvPr>
          <p:cNvGraphicFramePr>
            <a:graphicFrameLocks noGrp="1"/>
          </p:cNvGraphicFramePr>
          <p:nvPr>
            <p:ph idx="1"/>
            <p:extLst>
              <p:ext uri="{D42A27DB-BD31-4B8C-83A1-F6EECF244321}">
                <p14:modId xmlns:p14="http://schemas.microsoft.com/office/powerpoint/2010/main" val="109029465"/>
              </p:ext>
            </p:extLst>
          </p:nvPr>
        </p:nvGraphicFramePr>
        <p:xfrm>
          <a:off x="164592" y="946165"/>
          <a:ext cx="8842248" cy="5429583"/>
        </p:xfrm>
        <a:graphic>
          <a:graphicData uri="http://schemas.openxmlformats.org/drawingml/2006/table">
            <a:tbl>
              <a:tblPr firstRow="1" bandRow="1">
                <a:tableStyleId>{5C22544A-7EE6-4342-B048-85BDC9FD1C3A}</a:tableStyleId>
              </a:tblPr>
              <a:tblGrid>
                <a:gridCol w="4169413">
                  <a:extLst>
                    <a:ext uri="{9D8B030D-6E8A-4147-A177-3AD203B41FA5}">
                      <a16:colId xmlns:a16="http://schemas.microsoft.com/office/drawing/2014/main" val="2481326676"/>
                    </a:ext>
                  </a:extLst>
                </a:gridCol>
                <a:gridCol w="2204581">
                  <a:extLst>
                    <a:ext uri="{9D8B030D-6E8A-4147-A177-3AD203B41FA5}">
                      <a16:colId xmlns:a16="http://schemas.microsoft.com/office/drawing/2014/main" val="1221548916"/>
                    </a:ext>
                  </a:extLst>
                </a:gridCol>
                <a:gridCol w="2468254">
                  <a:extLst>
                    <a:ext uri="{9D8B030D-6E8A-4147-A177-3AD203B41FA5}">
                      <a16:colId xmlns:a16="http://schemas.microsoft.com/office/drawing/2014/main" val="3671047349"/>
                    </a:ext>
                  </a:extLst>
                </a:gridCol>
              </a:tblGrid>
              <a:tr h="921807">
                <a:tc>
                  <a:txBody>
                    <a:bodyPr/>
                    <a:lstStyle/>
                    <a:p>
                      <a:r>
                        <a:rPr lang="en-US" sz="2000"/>
                        <a:t>Types of measures</a:t>
                      </a:r>
                    </a:p>
                  </a:txBody>
                  <a:tcPr/>
                </a:tc>
                <a:tc>
                  <a:txBody>
                    <a:bodyPr/>
                    <a:lstStyle/>
                    <a:p>
                      <a:r>
                        <a:rPr lang="en-US" sz="2000"/>
                        <a:t>Types of decision makers</a:t>
                      </a:r>
                    </a:p>
                  </a:txBody>
                  <a:tcPr/>
                </a:tc>
                <a:tc>
                  <a:txBody>
                    <a:bodyPr/>
                    <a:lstStyle/>
                    <a:p>
                      <a:r>
                        <a:rPr lang="en-US" sz="2000"/>
                        <a:t>Types of costs</a:t>
                      </a:r>
                    </a:p>
                  </a:txBody>
                  <a:tcPr/>
                </a:tc>
                <a:extLst>
                  <a:ext uri="{0D108BD9-81ED-4DB2-BD59-A6C34878D82A}">
                    <a16:rowId xmlns:a16="http://schemas.microsoft.com/office/drawing/2014/main" val="1602791067"/>
                  </a:ext>
                </a:extLst>
              </a:tr>
              <a:tr h="4507776">
                <a:tc>
                  <a:txBody>
                    <a:bodyPr/>
                    <a:lstStyle/>
                    <a:p>
                      <a:pPr marL="342900" indent="-342900">
                        <a:buFont typeface="Arial" panose="020B0604020202020204" pitchFamily="34" charset="0"/>
                        <a:buChar char="•"/>
                      </a:pPr>
                      <a:r>
                        <a:rPr lang="en-US" sz="1800"/>
                        <a:t>install temporary barriers</a:t>
                      </a:r>
                    </a:p>
                    <a:p>
                      <a:pPr marL="342900" indent="-342900">
                        <a:buFont typeface="Arial" panose="020B0604020202020204" pitchFamily="34" charset="0"/>
                        <a:buChar char="•"/>
                      </a:pPr>
                      <a:r>
                        <a:rPr lang="en-US" sz="1800"/>
                        <a:t>remove property from flood-risk areas</a:t>
                      </a:r>
                    </a:p>
                    <a:p>
                      <a:pPr marL="342900" indent="-342900">
                        <a:buFont typeface="Arial" panose="020B0604020202020204" pitchFamily="34" charset="0"/>
                        <a:buChar char="•"/>
                      </a:pPr>
                      <a:r>
                        <a:rPr lang="en-US" sz="1800"/>
                        <a:t>evacuate people</a:t>
                      </a:r>
                    </a:p>
                    <a:p>
                      <a:pPr marL="342900" indent="-342900">
                        <a:buFont typeface="Arial" panose="020B0604020202020204" pitchFamily="34" charset="0"/>
                        <a:buChar char="•"/>
                      </a:pPr>
                      <a:r>
                        <a:rPr lang="en-US" sz="1800"/>
                        <a:t>redirect traffic</a:t>
                      </a:r>
                    </a:p>
                    <a:p>
                      <a:pPr marL="342900" indent="-342900">
                        <a:buFont typeface="Arial" panose="020B0604020202020204" pitchFamily="34" charset="0"/>
                        <a:buChar char="•"/>
                      </a:pPr>
                      <a:r>
                        <a:rPr lang="en-US" sz="1800"/>
                        <a:t>empty reservoirs</a:t>
                      </a:r>
                    </a:p>
                    <a:p>
                      <a:pPr marL="342900" indent="-342900">
                        <a:buFont typeface="Arial" panose="020B0604020202020204" pitchFamily="34" charset="0"/>
                        <a:buChar char="•"/>
                      </a:pPr>
                      <a:r>
                        <a:rPr lang="en-US" sz="1800"/>
                        <a:t>preposition emergency resources</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cancel gatherings and other activities in flood zone</a:t>
                      </a:r>
                    </a:p>
                    <a:p>
                      <a:pPr marL="342900" indent="-342900">
                        <a:buFont typeface="Arial" panose="020B0604020202020204" pitchFamily="34" charset="0"/>
                        <a:buChar char="•"/>
                      </a:pPr>
                      <a:r>
                        <a:rPr lang="en-US" sz="1800"/>
                        <a:t>remove debris or hazardous materials form flood-risk areas</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install temporary pumps</a:t>
                      </a:r>
                    </a:p>
                    <a:p>
                      <a:pPr marL="342900" indent="-342900">
                        <a:buFont typeface="Arial" panose="020B0604020202020204" pitchFamily="34" charset="0"/>
                        <a:buChar char="•"/>
                      </a:pPr>
                      <a:r>
                        <a:rPr lang="en-US" sz="1800"/>
                        <a:t>disconnect appliances </a:t>
                      </a:r>
                      <a:r>
                        <a:rPr lang="en-US" sz="1800" err="1"/>
                        <a:t>etc</a:t>
                      </a:r>
                      <a:endParaRPr lang="en-US" sz="1800"/>
                    </a:p>
                    <a:p>
                      <a:pPr marL="342900" indent="-342900">
                        <a:buFont typeface="Arial" panose="020B0604020202020204" pitchFamily="34" charset="0"/>
                        <a:buChar char="•"/>
                      </a:pPr>
                      <a:r>
                        <a:rPr lang="en-US" sz="1800"/>
                        <a:t>issue warnings and other risk communication</a:t>
                      </a:r>
                    </a:p>
                  </a:txBody>
                  <a:tcPr/>
                </a:tc>
                <a:tc>
                  <a:txBody>
                    <a:bodyPr/>
                    <a:lstStyle/>
                    <a:p>
                      <a:pPr marL="342900" indent="-342900">
                        <a:buFont typeface="Arial" panose="020B0604020202020204" pitchFamily="34" charset="0"/>
                        <a:buChar char="•"/>
                      </a:pPr>
                      <a:r>
                        <a:rPr lang="en-US" sz="1800"/>
                        <a:t>residents</a:t>
                      </a:r>
                    </a:p>
                    <a:p>
                      <a:pPr marL="342900" indent="-342900">
                        <a:buFont typeface="Arial" panose="020B0604020202020204" pitchFamily="34" charset="0"/>
                        <a:buChar char="•"/>
                      </a:pPr>
                      <a:r>
                        <a:rPr lang="en-US" sz="1800"/>
                        <a:t>businesses</a:t>
                      </a:r>
                    </a:p>
                    <a:p>
                      <a:pPr marL="342900" indent="-342900">
                        <a:buFont typeface="Arial" panose="020B0604020202020204" pitchFamily="34" charset="0"/>
                        <a:buChar char="•"/>
                      </a:pPr>
                      <a:r>
                        <a:rPr lang="en-US" sz="1800"/>
                        <a:t>emergency managers</a:t>
                      </a:r>
                    </a:p>
                    <a:p>
                      <a:pPr marL="342900" indent="-342900">
                        <a:buFont typeface="Arial" panose="020B0604020202020204" pitchFamily="34" charset="0"/>
                        <a:buChar char="•"/>
                      </a:pPr>
                      <a:r>
                        <a:rPr lang="en-US" sz="1800"/>
                        <a:t>reservoir operators</a:t>
                      </a:r>
                    </a:p>
                  </a:txBody>
                  <a:tcPr/>
                </a:tc>
                <a:tc>
                  <a:txBody>
                    <a:bodyPr/>
                    <a:lstStyle/>
                    <a:p>
                      <a:pPr marL="342900" indent="-342900">
                        <a:buFont typeface="Arial" panose="020B0604020202020204" pitchFamily="34" charset="0"/>
                        <a:buChar char="•"/>
                      </a:pPr>
                      <a:r>
                        <a:rPr lang="en-US" sz="1800"/>
                        <a:t>equipment, materials</a:t>
                      </a:r>
                    </a:p>
                    <a:p>
                      <a:pPr marL="342900" indent="-342900">
                        <a:buFont typeface="Arial" panose="020B0604020202020204" pitchFamily="34" charset="0"/>
                        <a:buChar char="•"/>
                      </a:pPr>
                      <a:r>
                        <a:rPr lang="en-US" sz="1800"/>
                        <a:t>labor and other time costs</a:t>
                      </a:r>
                    </a:p>
                    <a:p>
                      <a:pPr marL="342900" indent="-342900">
                        <a:buFont typeface="Arial" panose="020B0604020202020204" pitchFamily="34" charset="0"/>
                        <a:buChar char="•"/>
                      </a:pPr>
                      <a:r>
                        <a:rPr lang="en-US" sz="1800"/>
                        <a:t>disruption of productive or valued activities</a:t>
                      </a:r>
                    </a:p>
                    <a:p>
                      <a:pPr marL="342900" indent="-342900">
                        <a:buFont typeface="Arial" panose="020B0604020202020204" pitchFamily="34" charset="0"/>
                        <a:buChar char="•"/>
                      </a:pPr>
                      <a:r>
                        <a:rPr lang="en-US" sz="1800"/>
                        <a:t>opportunity cost of reservoir storage</a:t>
                      </a:r>
                    </a:p>
                    <a:p>
                      <a:pPr marL="342900" indent="-342900">
                        <a:buFont typeface="Arial" panose="020B0604020202020204" pitchFamily="34" charset="0"/>
                        <a:buChar char="•"/>
                      </a:pPr>
                      <a:r>
                        <a:rPr lang="en-US" sz="1800"/>
                        <a:t>flood damage from advance reservoir releases</a:t>
                      </a:r>
                    </a:p>
                    <a:p>
                      <a:endParaRPr lang="en-US" sz="1800"/>
                    </a:p>
                  </a:txBody>
                  <a:tcPr/>
                </a:tc>
                <a:extLst>
                  <a:ext uri="{0D108BD9-81ED-4DB2-BD59-A6C34878D82A}">
                    <a16:rowId xmlns:a16="http://schemas.microsoft.com/office/drawing/2014/main" val="2269164662"/>
                  </a:ext>
                </a:extLst>
              </a:tr>
            </a:tbl>
          </a:graphicData>
        </a:graphic>
      </p:graphicFrame>
      <p:sp>
        <p:nvSpPr>
          <p:cNvPr id="4" name="Slide Number Placeholder 3">
            <a:extLst>
              <a:ext uri="{FF2B5EF4-FFF2-40B4-BE49-F238E27FC236}">
                <a16:creationId xmlns:a16="http://schemas.microsoft.com/office/drawing/2014/main" id="{9B5ACD30-C7D8-4243-16DD-D8C5FD3E2E64}"/>
              </a:ext>
            </a:extLst>
          </p:cNvPr>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1275268771"/>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  Read-Only" id="{712E466D-72F2-4439-9AEB-DB763C36C94B}" vid="{7EAAD8C6-4A90-4C4C-BE04-67AACE1E33D9}"/>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  Read-Only" id="{712E466D-72F2-4439-9AEB-DB763C36C94B}" vid="{73B0887B-92AF-498E-A380-D1D96AECC14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a3c9b4-8b02-4c41-88cd-f597f4c32ac1" xsi:nil="true"/>
    <lcf76f155ced4ddcb4097134ff3c332f xmlns="ca0fed63-f8f8-456a-b6b7-b4c943a8a4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668A9B8341BD4BBEF229D7DE28C4A9" ma:contentTypeVersion="16" ma:contentTypeDescription="Create a new document." ma:contentTypeScope="" ma:versionID="398d91100c08f95d3bf2ef3773b370ed">
  <xsd:schema xmlns:xsd="http://www.w3.org/2001/XMLSchema" xmlns:xs="http://www.w3.org/2001/XMLSchema" xmlns:p="http://schemas.microsoft.com/office/2006/metadata/properties" xmlns:ns2="ca0fed63-f8f8-456a-b6b7-b4c943a8a45c" xmlns:ns3="dba3c9b4-8b02-4c41-88cd-f597f4c32ac1" targetNamespace="http://schemas.microsoft.com/office/2006/metadata/properties" ma:root="true" ma:fieldsID="0a2831f2f42a1e729d74c9be458b5363" ns2:_="" ns3:_="">
    <xsd:import namespace="ca0fed63-f8f8-456a-b6b7-b4c943a8a45c"/>
    <xsd:import namespace="dba3c9b4-8b02-4c41-88cd-f597f4c32a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fed63-f8f8-456a-b6b7-b4c943a8a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3c9b4-8b02-4c41-88cd-f597f4c32ac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c7dbfe4-1689-4f4d-a029-79d730808f7f}" ma:internalName="TaxCatchAll" ma:showField="CatchAllData" ma:web="dba3c9b4-8b02-4c41-88cd-f597f4c32ac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http://schemas.microsoft.com/office/2006/documentManagement/types"/>
    <ds:schemaRef ds:uri="http://purl.org/dc/terms/"/>
    <ds:schemaRef ds:uri="http://www.w3.org/XML/1998/namespace"/>
    <ds:schemaRef ds:uri="ca0fed63-f8f8-456a-b6b7-b4c943a8a45c"/>
    <ds:schemaRef ds:uri="http://schemas.openxmlformats.org/package/2006/metadata/core-properties"/>
    <ds:schemaRef ds:uri="http://purl.org/dc/dcmitype/"/>
    <ds:schemaRef ds:uri="http://schemas.microsoft.com/office/infopath/2007/PartnerControls"/>
    <ds:schemaRef ds:uri="dba3c9b4-8b02-4c41-88cd-f597f4c32ac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FB83EDA-9309-4A5F-8CE0-89832308FDB3}">
  <ds:schemaRefs>
    <ds:schemaRef ds:uri="ca0fed63-f8f8-456a-b6b7-b4c943a8a45c"/>
    <ds:schemaRef ds:uri="dba3c9b4-8b02-4c41-88cd-f597f4c32a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AGU2024 Van Houtven VOI</Template>
  <TotalTime>1820</TotalTime>
  <Words>3198</Words>
  <Application>Microsoft Office PowerPoint</Application>
  <PresentationFormat>On-screen Show (4:3)</PresentationFormat>
  <Paragraphs>453</Paragraphs>
  <Slides>32</Slides>
  <Notes>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RTI Corporate (White)</vt:lpstr>
      <vt:lpstr>RTI Corporate Blue)</vt:lpstr>
      <vt:lpstr>Why and How to Use Economics to Evaluate Forecasts and Value Their Impacts</vt:lpstr>
      <vt:lpstr>Outline of Workshop</vt:lpstr>
      <vt:lpstr>Types of Economic Analyses for Public Sector Decision</vt:lpstr>
      <vt:lpstr>General BCA Requirements and Practices for Federal Agencies</vt:lpstr>
      <vt:lpstr>BCA Practices by Federal Agencies Applied to Flood Control</vt:lpstr>
      <vt:lpstr>NOAA Guidance on BCA</vt:lpstr>
      <vt:lpstr>Benefits of Flood Control Projects: Types of Avoided Damages/Losses</vt:lpstr>
      <vt:lpstr>Tools for Estimating Benefits of Flood Control Projects</vt:lpstr>
      <vt:lpstr>Pre-flood Protective (precautionary, temporary, advance, emergency, damage-avoidance, mitigation) Measures</vt:lpstr>
      <vt:lpstr>Conceptual Framework for Valuing Information: Value Chain</vt:lpstr>
      <vt:lpstr>Conceptual Framework: Value-of-Information (“cost-loss”)</vt:lpstr>
      <vt:lpstr>Decision Model:  Expected Value (EV) Maximization</vt:lpstr>
      <vt:lpstr>Example 1: 2x2 Cost-Loss Model of Flood Forecast VOI</vt:lpstr>
      <vt:lpstr>Questions</vt:lpstr>
      <vt:lpstr>Incorporating Economic Value into a Forecast Evaluation Metric</vt:lpstr>
      <vt:lpstr>Graphical Representation of Results</vt:lpstr>
      <vt:lpstr>Example 2: Mississippi River Flood Forecast for St Paul, MN</vt:lpstr>
      <vt:lpstr>City of St Paul Flood Management</vt:lpstr>
      <vt:lpstr>Case Study Includes Three Main Types of Protective Measures </vt:lpstr>
      <vt:lpstr>Payoff Matrixes for Selected Protective Actions</vt:lpstr>
      <vt:lpstr>Results: Value of Perfect Forecast Information ($’000 per year)</vt:lpstr>
      <vt:lpstr>Imperfect Forecast: Simulation of forecast error in the contingency matrix</vt:lpstr>
      <vt:lpstr>Value of Imperfect Forecast Information: Sensitivity Analysis with Simulated Forecast Errors (and Case 3 Counterfactual)</vt:lpstr>
      <vt:lpstr>Key Conclusions</vt:lpstr>
      <vt:lpstr>Example 3:  Low-Flow Forecasts for Lower Mississippi River </vt:lpstr>
      <vt:lpstr>Payoff Matrix for Barge Restriction Decisions Under Low-flow Uncertainty</vt:lpstr>
      <vt:lpstr>We developed a cost model to simulate the impact of low flow restrictions on river transportation costs</vt:lpstr>
      <vt:lpstr>The difference between the actual river stage and the restriction visually represents money being “left on the table”.  </vt:lpstr>
      <vt:lpstr>Example 4:  Forecast-Informed Reservoir Operations (FIRO) </vt:lpstr>
      <vt:lpstr>Payoff Matrix for Reservoir Release Decisions Under Inflow Uncertainty</vt:lpstr>
      <vt:lpstr>Lake Mendocino FIRO Viability Study</vt:lpstr>
      <vt:lpstr>Example 5:  Seasonal Water Supply Forecasts for CO Farmers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Information and the Benefits of Flood Forecasts</dc:title>
  <dc:creator>Van Houtven, George</dc:creator>
  <cp:lastModifiedBy>Van Houtven, George</cp:lastModifiedBy>
  <cp:revision>3</cp:revision>
  <dcterms:created xsi:type="dcterms:W3CDTF">2024-11-14T22:07:52Z</dcterms:created>
  <dcterms:modified xsi:type="dcterms:W3CDTF">2026-06-18T18:02:25Z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0x0101000C668A9B8341BD4BBEF229D7DE28C4A9</vt:lpwstr>
  </property>
</Properties>
</file>