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91" r:id="rId4"/>
    <p:sldMasterId id="2147484013" r:id="rId5"/>
  </p:sldMasterIdLst>
  <p:notesMasterIdLst>
    <p:notesMasterId r:id="rId38"/>
  </p:notesMasterIdLst>
  <p:handoutMasterIdLst>
    <p:handoutMasterId r:id="rId39"/>
  </p:handoutMasterIdLst>
  <p:sldIdLst>
    <p:sldId id="660" r:id="rId6"/>
    <p:sldId id="674" r:id="rId7"/>
    <p:sldId id="682" r:id="rId8"/>
    <p:sldId id="686" r:id="rId9"/>
    <p:sldId id="685" r:id="rId10"/>
    <p:sldId id="2142533323" r:id="rId11"/>
    <p:sldId id="688" r:id="rId12"/>
    <p:sldId id="693" r:id="rId13"/>
    <p:sldId id="689" r:id="rId14"/>
    <p:sldId id="676" r:id="rId15"/>
    <p:sldId id="668" r:id="rId16"/>
    <p:sldId id="691" r:id="rId17"/>
    <p:sldId id="2142533324" r:id="rId18"/>
    <p:sldId id="2142533325" r:id="rId19"/>
    <p:sldId id="694" r:id="rId20"/>
    <p:sldId id="2142533326" r:id="rId21"/>
    <p:sldId id="661" r:id="rId22"/>
    <p:sldId id="662" r:id="rId23"/>
    <p:sldId id="663" r:id="rId24"/>
    <p:sldId id="665" r:id="rId25"/>
    <p:sldId id="670" r:id="rId26"/>
    <p:sldId id="672" r:id="rId27"/>
    <p:sldId id="671" r:id="rId28"/>
    <p:sldId id="667" r:id="rId29"/>
    <p:sldId id="696" r:id="rId30"/>
    <p:sldId id="695" r:id="rId31"/>
    <p:sldId id="699" r:id="rId32"/>
    <p:sldId id="2142533321" r:id="rId33"/>
    <p:sldId id="697" r:id="rId34"/>
    <p:sldId id="698" r:id="rId35"/>
    <p:sldId id="2142533322" r:id="rId36"/>
    <p:sldId id="678" r:id="rId37"/>
  </p:sldIdLst>
  <p:sldSz cx="9144000" cy="6858000" type="screen4x3"/>
  <p:notesSz cx="6985000" cy="9283700"/>
  <p:defaultTextStyle>
    <a:defPPr>
      <a:defRPr lang="en-US"/>
    </a:defPPr>
    <a:lvl1pPr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1pPr>
    <a:lvl2pPr marL="4572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p:defaultTextStyle>
  <p:extLst>
    <p:ext uri="{EFAFB233-063F-42B5-8137-9DF3F51BA10A}">
      <p15:sldGuideLst xmlns:p15="http://schemas.microsoft.com/office/powerpoint/2012/main">
        <p15:guide id="1" orient="horz" pos="473" userDrawn="1">
          <p15:clr>
            <a:srgbClr val="A4A3A4"/>
          </p15:clr>
        </p15:guide>
        <p15:guide id="2" pos="2880" userDrawn="1">
          <p15:clr>
            <a:srgbClr val="A4A3A4"/>
          </p15:clr>
        </p15:guide>
        <p15:guide id="3" orient="horz" pos="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347E"/>
    <a:srgbClr val="0F264A"/>
    <a:srgbClr val="00A3E0"/>
    <a:srgbClr val="D0DF00"/>
    <a:srgbClr val="C4A05A"/>
    <a:srgbClr val="B0008E"/>
    <a:srgbClr val="EA7600"/>
    <a:srgbClr val="CE0E2D"/>
    <a:srgbClr val="3EB2C7"/>
    <a:srgbClr val="E7E9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C689D4-EAA0-4FCE-8BD8-04CD917AC96F}" v="250" dt="2026-05-25T20:58:39.0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028" autoAdjust="0"/>
  </p:normalViewPr>
  <p:slideViewPr>
    <p:cSldViewPr snapToGrid="0">
      <p:cViewPr varScale="1">
        <p:scale>
          <a:sx n="57" d="100"/>
          <a:sy n="57" d="100"/>
        </p:scale>
        <p:origin x="1540" y="36"/>
      </p:cViewPr>
      <p:guideLst>
        <p:guide orient="horz" pos="473"/>
        <p:guide pos="2880"/>
        <p:guide orient="horz" pos="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pidus, Daniel" userId="867fa3a4-96a3-4c0c-8295-5e28bfd447fb" providerId="ADAL" clId="{BBE5B18D-31FB-492D-ABF8-563F1D9122D7}"/>
    <pc:docChg chg="undo custSel addSld delSld modSld sldOrd">
      <pc:chgData name="Lapidus, Daniel" userId="867fa3a4-96a3-4c0c-8295-5e28bfd447fb" providerId="ADAL" clId="{BBE5B18D-31FB-492D-ABF8-563F1D9122D7}" dt="2026-05-24T00:34:32.790" v="7340" actId="20577"/>
      <pc:docMkLst>
        <pc:docMk/>
      </pc:docMkLst>
      <pc:sldChg chg="modSp">
        <pc:chgData name="Lapidus, Daniel" userId="867fa3a4-96a3-4c0c-8295-5e28bfd447fb" providerId="ADAL" clId="{BBE5B18D-31FB-492D-ABF8-563F1D9122D7}" dt="2026-05-21T20:59:39.366" v="2" actId="20577"/>
        <pc:sldMkLst>
          <pc:docMk/>
          <pc:sldMk cId="1103660321" sldId="667"/>
        </pc:sldMkLst>
        <pc:spChg chg="mod">
          <ac:chgData name="Lapidus, Daniel" userId="867fa3a4-96a3-4c0c-8295-5e28bfd447fb" providerId="ADAL" clId="{BBE5B18D-31FB-492D-ABF8-563F1D9122D7}" dt="2026-05-21T20:59:39.366" v="2" actId="20577"/>
          <ac:spMkLst>
            <pc:docMk/>
            <pc:sldMk cId="1103660321" sldId="667"/>
            <ac:spMk id="3" creationId="{4E9A2322-A235-3B19-8002-DF355AA73705}"/>
          </ac:spMkLst>
        </pc:spChg>
      </pc:sldChg>
      <pc:sldChg chg="modSp mod">
        <pc:chgData name="Lapidus, Daniel" userId="867fa3a4-96a3-4c0c-8295-5e28bfd447fb" providerId="ADAL" clId="{BBE5B18D-31FB-492D-ABF8-563F1D9122D7}" dt="2026-05-23T20:32:26.907" v="5361" actId="20577"/>
        <pc:sldMkLst>
          <pc:docMk/>
          <pc:sldMk cId="1286494227" sldId="695"/>
        </pc:sldMkLst>
        <pc:graphicFrameChg chg="modGraphic">
          <ac:chgData name="Lapidus, Daniel" userId="867fa3a4-96a3-4c0c-8295-5e28bfd447fb" providerId="ADAL" clId="{BBE5B18D-31FB-492D-ABF8-563F1D9122D7}" dt="2026-05-23T20:32:26.907" v="5361" actId="20577"/>
          <ac:graphicFrameMkLst>
            <pc:docMk/>
            <pc:sldMk cId="1286494227" sldId="695"/>
            <ac:graphicFrameMk id="10" creationId="{E8D6F4FE-EDEF-D83A-2AB7-92F02D7D4FC9}"/>
          </ac:graphicFrameMkLst>
        </pc:graphicFrameChg>
      </pc:sldChg>
      <pc:sldChg chg="modSp mod">
        <pc:chgData name="Lapidus, Daniel" userId="867fa3a4-96a3-4c0c-8295-5e28bfd447fb" providerId="ADAL" clId="{BBE5B18D-31FB-492D-ABF8-563F1D9122D7}" dt="2026-05-24T00:34:32.790" v="7340" actId="20577"/>
        <pc:sldMkLst>
          <pc:docMk/>
          <pc:sldMk cId="2650777499" sldId="696"/>
        </pc:sldMkLst>
        <pc:spChg chg="mod">
          <ac:chgData name="Lapidus, Daniel" userId="867fa3a4-96a3-4c0c-8295-5e28bfd447fb" providerId="ADAL" clId="{BBE5B18D-31FB-492D-ABF8-563F1D9122D7}" dt="2026-05-21T21:04:29.111" v="18" actId="20577"/>
          <ac:spMkLst>
            <pc:docMk/>
            <pc:sldMk cId="2650777499" sldId="696"/>
            <ac:spMk id="2" creationId="{144C1BB1-BE70-B16C-7EAA-77CE3DD89E8A}"/>
          </ac:spMkLst>
        </pc:spChg>
        <pc:spChg chg="mod">
          <ac:chgData name="Lapidus, Daniel" userId="867fa3a4-96a3-4c0c-8295-5e28bfd447fb" providerId="ADAL" clId="{BBE5B18D-31FB-492D-ABF8-563F1D9122D7}" dt="2026-05-24T00:34:32.790" v="7340" actId="20577"/>
          <ac:spMkLst>
            <pc:docMk/>
            <pc:sldMk cId="2650777499" sldId="696"/>
            <ac:spMk id="3" creationId="{370DA48A-64DA-0832-DE98-1C3CD780B6D2}"/>
          </ac:spMkLst>
        </pc:spChg>
      </pc:sldChg>
      <pc:sldChg chg="addSp delSp modSp mod modClrScheme chgLayout">
        <pc:chgData name="Lapidus, Daniel" userId="867fa3a4-96a3-4c0c-8295-5e28bfd447fb" providerId="ADAL" clId="{BBE5B18D-31FB-492D-ABF8-563F1D9122D7}" dt="2026-05-23T20:49:26.610" v="5816" actId="26606"/>
        <pc:sldMkLst>
          <pc:docMk/>
          <pc:sldMk cId="2390394915" sldId="697"/>
        </pc:sldMkLst>
        <pc:spChg chg="mod">
          <ac:chgData name="Lapidus, Daniel" userId="867fa3a4-96a3-4c0c-8295-5e28bfd447fb" providerId="ADAL" clId="{BBE5B18D-31FB-492D-ABF8-563F1D9122D7}" dt="2026-05-23T20:49:26.610" v="5816" actId="26606"/>
          <ac:spMkLst>
            <pc:docMk/>
            <pc:sldMk cId="2390394915" sldId="697"/>
            <ac:spMk id="2" creationId="{397F0670-9CED-D603-800C-C6277467677B}"/>
          </ac:spMkLst>
        </pc:spChg>
        <pc:spChg chg="add del">
          <ac:chgData name="Lapidus, Daniel" userId="867fa3a4-96a3-4c0c-8295-5e28bfd447fb" providerId="ADAL" clId="{BBE5B18D-31FB-492D-ABF8-563F1D9122D7}" dt="2026-05-23T20:49:26.610" v="5816" actId="26606"/>
          <ac:spMkLst>
            <pc:docMk/>
            <pc:sldMk cId="2390394915" sldId="697"/>
            <ac:spMk id="3" creationId="{DABC200A-E404-2B10-4558-54CF9FD544CB}"/>
          </ac:spMkLst>
        </pc:spChg>
        <pc:spChg chg="mod">
          <ac:chgData name="Lapidus, Daniel" userId="867fa3a4-96a3-4c0c-8295-5e28bfd447fb" providerId="ADAL" clId="{BBE5B18D-31FB-492D-ABF8-563F1D9122D7}" dt="2026-05-23T20:49:26.610" v="5816" actId="26606"/>
          <ac:spMkLst>
            <pc:docMk/>
            <pc:sldMk cId="2390394915" sldId="697"/>
            <ac:spMk id="4" creationId="{F5F02426-66A0-8F66-E373-64F3D592755B}"/>
          </ac:spMkLst>
        </pc:spChg>
      </pc:sldChg>
      <pc:sldChg chg="addSp delSp modSp add mod">
        <pc:chgData name="Lapidus, Daniel" userId="867fa3a4-96a3-4c0c-8295-5e28bfd447fb" providerId="ADAL" clId="{BBE5B18D-31FB-492D-ABF8-563F1D9122D7}" dt="2026-05-23T20:46:07.027" v="5746" actId="1076"/>
        <pc:sldMkLst>
          <pc:docMk/>
          <pc:sldMk cId="484067736" sldId="699"/>
        </pc:sldMkLst>
        <pc:spChg chg="mod">
          <ac:chgData name="Lapidus, Daniel" userId="867fa3a4-96a3-4c0c-8295-5e28bfd447fb" providerId="ADAL" clId="{BBE5B18D-31FB-492D-ABF8-563F1D9122D7}" dt="2026-05-23T20:45:32.653" v="5742" actId="20577"/>
          <ac:spMkLst>
            <pc:docMk/>
            <pc:sldMk cId="484067736" sldId="699"/>
            <ac:spMk id="2" creationId="{DF956BCA-1357-4117-C5ED-E6B9B3738E25}"/>
          </ac:spMkLst>
        </pc:spChg>
        <pc:picChg chg="add mod">
          <ac:chgData name="Lapidus, Daniel" userId="867fa3a4-96a3-4c0c-8295-5e28bfd447fb" providerId="ADAL" clId="{BBE5B18D-31FB-492D-ABF8-563F1D9122D7}" dt="2026-05-23T20:46:07.027" v="5746" actId="1076"/>
          <ac:picMkLst>
            <pc:docMk/>
            <pc:sldMk cId="484067736" sldId="699"/>
            <ac:picMk id="6" creationId="{28D7378B-E7B7-B63C-366F-C5161D6471B4}"/>
          </ac:picMkLst>
        </pc:picChg>
      </pc:sldChg>
      <pc:sldChg chg="addSp delSp modSp add mod">
        <pc:chgData name="Lapidus, Daniel" userId="867fa3a4-96a3-4c0c-8295-5e28bfd447fb" providerId="ADAL" clId="{BBE5B18D-31FB-492D-ABF8-563F1D9122D7}" dt="2026-05-23T20:48:36.150" v="5811" actId="20577"/>
        <pc:sldMkLst>
          <pc:docMk/>
          <pc:sldMk cId="4102910634" sldId="2142533321"/>
        </pc:sldMkLst>
        <pc:spChg chg="mod">
          <ac:chgData name="Lapidus, Daniel" userId="867fa3a4-96a3-4c0c-8295-5e28bfd447fb" providerId="ADAL" clId="{BBE5B18D-31FB-492D-ABF8-563F1D9122D7}" dt="2026-05-23T20:48:36.150" v="5811" actId="20577"/>
          <ac:spMkLst>
            <pc:docMk/>
            <pc:sldMk cId="4102910634" sldId="2142533321"/>
            <ac:spMk id="2" creationId="{AE62E449-89F4-07A3-1082-B7D848B0F103}"/>
          </ac:spMkLst>
        </pc:spChg>
        <pc:graphicFrameChg chg="add mod">
          <ac:chgData name="Lapidus, Daniel" userId="867fa3a4-96a3-4c0c-8295-5e28bfd447fb" providerId="ADAL" clId="{BBE5B18D-31FB-492D-ABF8-563F1D9122D7}" dt="2026-05-23T20:48:04.168" v="5769" actId="1076"/>
          <ac:graphicFrameMkLst>
            <pc:docMk/>
            <pc:sldMk cId="4102910634" sldId="2142533321"/>
            <ac:graphicFrameMk id="11" creationId="{D0360ADD-356B-6107-CD4B-E60828E4EAFE}"/>
          </ac:graphicFrameMkLst>
        </pc:graphicFrameChg>
        <pc:cxnChg chg="add mod">
          <ac:chgData name="Lapidus, Daniel" userId="867fa3a4-96a3-4c0c-8295-5e28bfd447fb" providerId="ADAL" clId="{BBE5B18D-31FB-492D-ABF8-563F1D9122D7}" dt="2026-05-23T20:48:04.168" v="5769" actId="1076"/>
          <ac:cxnSpMkLst>
            <pc:docMk/>
            <pc:sldMk cId="4102910634" sldId="2142533321"/>
            <ac:cxnSpMk id="12" creationId="{BFCD71D7-56A9-A869-1FCB-58D22A197D0D}"/>
          </ac:cxnSpMkLst>
        </pc:cxnChg>
        <pc:cxnChg chg="add mod">
          <ac:chgData name="Lapidus, Daniel" userId="867fa3a4-96a3-4c0c-8295-5e28bfd447fb" providerId="ADAL" clId="{BBE5B18D-31FB-492D-ABF8-563F1D9122D7}" dt="2026-05-23T20:48:04.168" v="5769" actId="1076"/>
          <ac:cxnSpMkLst>
            <pc:docMk/>
            <pc:sldMk cId="4102910634" sldId="2142533321"/>
            <ac:cxnSpMk id="13" creationId="{9D131ADF-15C9-B33E-3FA6-7481DD28F1D9}"/>
          </ac:cxnSpMkLst>
        </pc:cxnChg>
        <pc:cxnChg chg="add mod">
          <ac:chgData name="Lapidus, Daniel" userId="867fa3a4-96a3-4c0c-8295-5e28bfd447fb" providerId="ADAL" clId="{BBE5B18D-31FB-492D-ABF8-563F1D9122D7}" dt="2026-05-23T20:48:04.168" v="5769" actId="1076"/>
          <ac:cxnSpMkLst>
            <pc:docMk/>
            <pc:sldMk cId="4102910634" sldId="2142533321"/>
            <ac:cxnSpMk id="14" creationId="{792174C4-DB87-E19D-0A39-80622B3EA719}"/>
          </ac:cxnSpMkLst>
        </pc:cxnChg>
        <pc:cxnChg chg="add mod">
          <ac:chgData name="Lapidus, Daniel" userId="867fa3a4-96a3-4c0c-8295-5e28bfd447fb" providerId="ADAL" clId="{BBE5B18D-31FB-492D-ABF8-563F1D9122D7}" dt="2026-05-23T20:48:04.168" v="5769" actId="1076"/>
          <ac:cxnSpMkLst>
            <pc:docMk/>
            <pc:sldMk cId="4102910634" sldId="2142533321"/>
            <ac:cxnSpMk id="15" creationId="{229B1528-8AA9-6469-33EE-A4263EBA7E7E}"/>
          </ac:cxnSpMkLst>
        </pc:cxnChg>
      </pc:sldChg>
    </pc:docChg>
  </pc:docChgLst>
  <pc:docChgLst>
    <pc:chgData name="Van Houtven, George" userId="75ba7936-2c9b-4b14-829b-fc56d7a9fcca" providerId="ADAL" clId="{989BFFAC-523B-4617-8981-D8E217BDEEFB}"/>
    <pc:docChg chg="undo custSel addSld delSld modSld sldOrd">
      <pc:chgData name="Van Houtven, George" userId="75ba7936-2c9b-4b14-829b-fc56d7a9fcca" providerId="ADAL" clId="{989BFFAC-523B-4617-8981-D8E217BDEEFB}" dt="2026-05-26T13:48:59.672" v="15136" actId="20577"/>
      <pc:docMkLst>
        <pc:docMk/>
      </pc:docMkLst>
      <pc:sldChg chg="modSp mod">
        <pc:chgData name="Van Houtven, George" userId="75ba7936-2c9b-4b14-829b-fc56d7a9fcca" providerId="ADAL" clId="{989BFFAC-523B-4617-8981-D8E217BDEEFB}" dt="2026-05-14T16:01:55.435" v="11422" actId="6549"/>
        <pc:sldMkLst>
          <pc:docMk/>
          <pc:sldMk cId="2662268664" sldId="661"/>
        </pc:sldMkLst>
        <pc:spChg chg="mod">
          <ac:chgData name="Van Houtven, George" userId="75ba7936-2c9b-4b14-829b-fc56d7a9fcca" providerId="ADAL" clId="{989BFFAC-523B-4617-8981-D8E217BDEEFB}" dt="2026-05-14T16:01:55.435" v="11422" actId="6549"/>
          <ac:spMkLst>
            <pc:docMk/>
            <pc:sldMk cId="2662268664" sldId="661"/>
            <ac:spMk id="3" creationId="{B6AF05DF-098B-698F-130A-E8F9AD803B35}"/>
          </ac:spMkLst>
        </pc:spChg>
      </pc:sldChg>
      <pc:sldChg chg="del">
        <pc:chgData name="Van Houtven, George" userId="75ba7936-2c9b-4b14-829b-fc56d7a9fcca" providerId="ADAL" clId="{989BFFAC-523B-4617-8981-D8E217BDEEFB}" dt="2026-05-25T18:56:08.725" v="14638" actId="2696"/>
        <pc:sldMkLst>
          <pc:docMk/>
          <pc:sldMk cId="103685660" sldId="664"/>
        </pc:sldMkLst>
      </pc:sldChg>
      <pc:sldChg chg="modSp ord modAnim">
        <pc:chgData name="Van Houtven, George" userId="75ba7936-2c9b-4b14-829b-fc56d7a9fcca" providerId="ADAL" clId="{989BFFAC-523B-4617-8981-D8E217BDEEFB}" dt="2026-05-25T18:58:42.327" v="14641" actId="6549"/>
        <pc:sldMkLst>
          <pc:docMk/>
          <pc:sldMk cId="1103660321" sldId="667"/>
        </pc:sldMkLst>
        <pc:spChg chg="mod">
          <ac:chgData name="Van Houtven, George" userId="75ba7936-2c9b-4b14-829b-fc56d7a9fcca" providerId="ADAL" clId="{989BFFAC-523B-4617-8981-D8E217BDEEFB}" dt="2026-05-25T18:58:42.327" v="14641" actId="6549"/>
          <ac:spMkLst>
            <pc:docMk/>
            <pc:sldMk cId="1103660321" sldId="667"/>
            <ac:spMk id="3" creationId="{4E9A2322-A235-3B19-8002-DF355AA73705}"/>
          </ac:spMkLst>
        </pc:spChg>
      </pc:sldChg>
      <pc:sldChg chg="addSp delSp modSp mod delAnim modAnim">
        <pc:chgData name="Van Houtven, George" userId="75ba7936-2c9b-4b14-829b-fc56d7a9fcca" providerId="ADAL" clId="{989BFFAC-523B-4617-8981-D8E217BDEEFB}" dt="2026-05-20T12:01:34.060" v="14590" actId="208"/>
        <pc:sldMkLst>
          <pc:docMk/>
          <pc:sldMk cId="2443238611" sldId="668"/>
        </pc:sldMkLst>
        <pc:spChg chg="add mod ord">
          <ac:chgData name="Van Houtven, George" userId="75ba7936-2c9b-4b14-829b-fc56d7a9fcca" providerId="ADAL" clId="{989BFFAC-523B-4617-8981-D8E217BDEEFB}" dt="2026-04-26T20:49:58.227" v="5952" actId="1076"/>
          <ac:spMkLst>
            <pc:docMk/>
            <pc:sldMk cId="2443238611" sldId="668"/>
            <ac:spMk id="8" creationId="{9A2755B1-2DBA-13FC-1B13-6D8A2C5432E8}"/>
          </ac:spMkLst>
        </pc:spChg>
        <pc:spChg chg="ord">
          <ac:chgData name="Van Houtven, George" userId="75ba7936-2c9b-4b14-829b-fc56d7a9fcca" providerId="ADAL" clId="{989BFFAC-523B-4617-8981-D8E217BDEEFB}" dt="2026-05-20T10:57:28.039" v="14537" actId="167"/>
          <ac:spMkLst>
            <pc:docMk/>
            <pc:sldMk cId="2443238611" sldId="668"/>
            <ac:spMk id="38" creationId="{EC874F59-2C91-46B4-C1FC-080DB7BADC2E}"/>
          </ac:spMkLst>
        </pc:spChg>
        <pc:spChg chg="mod">
          <ac:chgData name="Van Houtven, George" userId="75ba7936-2c9b-4b14-829b-fc56d7a9fcca" providerId="ADAL" clId="{989BFFAC-523B-4617-8981-D8E217BDEEFB}" dt="2026-05-20T12:01:34.060" v="14590" actId="208"/>
          <ac:spMkLst>
            <pc:docMk/>
            <pc:sldMk cId="2443238611" sldId="668"/>
            <ac:spMk id="51" creationId="{83B1EF6F-CCCE-39E9-6298-3F6CB2CDFDDA}"/>
          </ac:spMkLst>
        </pc:spChg>
        <pc:spChg chg="mod">
          <ac:chgData name="Van Houtven, George" userId="75ba7936-2c9b-4b14-829b-fc56d7a9fcca" providerId="ADAL" clId="{989BFFAC-523B-4617-8981-D8E217BDEEFB}" dt="2026-05-20T12:01:22.606" v="14589" actId="208"/>
          <ac:spMkLst>
            <pc:docMk/>
            <pc:sldMk cId="2443238611" sldId="668"/>
            <ac:spMk id="53" creationId="{E0D36025-BEAC-6C1C-4888-6343A840A1B4}"/>
          </ac:spMkLst>
        </pc:spChg>
        <pc:picChg chg="mod ord">
          <ac:chgData name="Van Houtven, George" userId="75ba7936-2c9b-4b14-829b-fc56d7a9fcca" providerId="ADAL" clId="{989BFFAC-523B-4617-8981-D8E217BDEEFB}" dt="2026-05-20T10:57:50.400" v="14538" actId="1076"/>
          <ac:picMkLst>
            <pc:docMk/>
            <pc:sldMk cId="2443238611" sldId="668"/>
            <ac:picMk id="10" creationId="{1A3AA392-5D27-5E32-5D13-BD986A4B0191}"/>
          </ac:picMkLst>
        </pc:picChg>
      </pc:sldChg>
      <pc:sldChg chg="del">
        <pc:chgData name="Van Houtven, George" userId="75ba7936-2c9b-4b14-829b-fc56d7a9fcca" providerId="ADAL" clId="{989BFFAC-523B-4617-8981-D8E217BDEEFB}" dt="2026-05-25T18:55:59.443" v="14637" actId="2696"/>
        <pc:sldMkLst>
          <pc:docMk/>
          <pc:sldMk cId="3966034819" sldId="669"/>
        </pc:sldMkLst>
      </pc:sldChg>
      <pc:sldChg chg="del">
        <pc:chgData name="Van Houtven, George" userId="75ba7936-2c9b-4b14-829b-fc56d7a9fcca" providerId="ADAL" clId="{989BFFAC-523B-4617-8981-D8E217BDEEFB}" dt="2026-05-25T18:57:21.939" v="14639" actId="2696"/>
        <pc:sldMkLst>
          <pc:docMk/>
          <pc:sldMk cId="2964025700" sldId="673"/>
        </pc:sldMkLst>
      </pc:sldChg>
      <pc:sldChg chg="modSp mod">
        <pc:chgData name="Van Houtven, George" userId="75ba7936-2c9b-4b14-829b-fc56d7a9fcca" providerId="ADAL" clId="{989BFFAC-523B-4617-8981-D8E217BDEEFB}" dt="2026-05-14T16:42:10.579" v="13651" actId="20577"/>
        <pc:sldMkLst>
          <pc:docMk/>
          <pc:sldMk cId="3867026501" sldId="674"/>
        </pc:sldMkLst>
        <pc:spChg chg="mod">
          <ac:chgData name="Van Houtven, George" userId="75ba7936-2c9b-4b14-829b-fc56d7a9fcca" providerId="ADAL" clId="{989BFFAC-523B-4617-8981-D8E217BDEEFB}" dt="2026-05-14T16:29:26.755" v="12672" actId="20577"/>
          <ac:spMkLst>
            <pc:docMk/>
            <pc:sldMk cId="3867026501" sldId="674"/>
            <ac:spMk id="2" creationId="{3D42CFFD-4C14-4B3A-9A75-B3D140431C78}"/>
          </ac:spMkLst>
        </pc:spChg>
        <pc:spChg chg="mod">
          <ac:chgData name="Van Houtven, George" userId="75ba7936-2c9b-4b14-829b-fc56d7a9fcca" providerId="ADAL" clId="{989BFFAC-523B-4617-8981-D8E217BDEEFB}" dt="2026-05-14T16:42:10.579" v="13651" actId="20577"/>
          <ac:spMkLst>
            <pc:docMk/>
            <pc:sldMk cId="3867026501" sldId="674"/>
            <ac:spMk id="3" creationId="{C3DEFB27-09FF-9EA2-300F-26B13AFB1E67}"/>
          </ac:spMkLst>
        </pc:spChg>
      </pc:sldChg>
      <pc:sldChg chg="modSp mod">
        <pc:chgData name="Van Houtven, George" userId="75ba7936-2c9b-4b14-829b-fc56d7a9fcca" providerId="ADAL" clId="{989BFFAC-523B-4617-8981-D8E217BDEEFB}" dt="2026-05-14T14:57:38.656" v="11184" actId="20577"/>
        <pc:sldMkLst>
          <pc:docMk/>
          <pc:sldMk cId="3898278030" sldId="676"/>
        </pc:sldMkLst>
        <pc:spChg chg="mod">
          <ac:chgData name="Van Houtven, George" userId="75ba7936-2c9b-4b14-829b-fc56d7a9fcca" providerId="ADAL" clId="{989BFFAC-523B-4617-8981-D8E217BDEEFB}" dt="2026-05-14T14:57:38.656" v="11184" actId="20577"/>
          <ac:spMkLst>
            <pc:docMk/>
            <pc:sldMk cId="3898278030" sldId="676"/>
            <ac:spMk id="2" creationId="{F70077EB-0231-4ED2-B789-53BD9078992C}"/>
          </ac:spMkLst>
        </pc:spChg>
      </pc:sldChg>
      <pc:sldChg chg="modSp mod">
        <pc:chgData name="Van Houtven, George" userId="75ba7936-2c9b-4b14-829b-fc56d7a9fcca" providerId="ADAL" clId="{989BFFAC-523B-4617-8981-D8E217BDEEFB}" dt="2026-05-14T16:06:59.614" v="11673" actId="113"/>
        <pc:sldMkLst>
          <pc:docMk/>
          <pc:sldMk cId="2147922567" sldId="678"/>
        </pc:sldMkLst>
        <pc:spChg chg="mod">
          <ac:chgData name="Van Houtven, George" userId="75ba7936-2c9b-4b14-829b-fc56d7a9fcca" providerId="ADAL" clId="{989BFFAC-523B-4617-8981-D8E217BDEEFB}" dt="2026-05-14T16:06:59.614" v="11673" actId="113"/>
          <ac:spMkLst>
            <pc:docMk/>
            <pc:sldMk cId="2147922567" sldId="678"/>
            <ac:spMk id="2" creationId="{A63E20A9-3721-DD06-8A0D-B53CD4284452}"/>
          </ac:spMkLst>
        </pc:spChg>
      </pc:sldChg>
      <pc:sldChg chg="modSp mod modNotesTx">
        <pc:chgData name="Van Houtven, George" userId="75ba7936-2c9b-4b14-829b-fc56d7a9fcca" providerId="ADAL" clId="{989BFFAC-523B-4617-8981-D8E217BDEEFB}" dt="2026-05-26T13:45:18.698" v="15089" actId="20577"/>
        <pc:sldMkLst>
          <pc:docMk/>
          <pc:sldMk cId="871733497" sldId="682"/>
        </pc:sldMkLst>
        <pc:spChg chg="mod">
          <ac:chgData name="Van Houtven, George" userId="75ba7936-2c9b-4b14-829b-fc56d7a9fcca" providerId="ADAL" clId="{989BFFAC-523B-4617-8981-D8E217BDEEFB}" dt="2026-05-13T16:42:09.133" v="10552" actId="20577"/>
          <ac:spMkLst>
            <pc:docMk/>
            <pc:sldMk cId="871733497" sldId="682"/>
            <ac:spMk id="2" creationId="{7F0D9B8D-A56C-B1A3-DCF0-79D2B4E3A109}"/>
          </ac:spMkLst>
        </pc:spChg>
        <pc:spChg chg="mod">
          <ac:chgData name="Van Houtven, George" userId="75ba7936-2c9b-4b14-829b-fc56d7a9fcca" providerId="ADAL" clId="{989BFFAC-523B-4617-8981-D8E217BDEEFB}" dt="2026-05-13T16:42:27.947" v="10562" actId="20577"/>
          <ac:spMkLst>
            <pc:docMk/>
            <pc:sldMk cId="871733497" sldId="682"/>
            <ac:spMk id="3" creationId="{43BCC18C-DA45-E595-EA3E-93D76588C8B6}"/>
          </ac:spMkLst>
        </pc:spChg>
      </pc:sldChg>
      <pc:sldChg chg="addSp delSp modSp mod modAnim">
        <pc:chgData name="Van Houtven, George" userId="75ba7936-2c9b-4b14-829b-fc56d7a9fcca" providerId="ADAL" clId="{989BFFAC-523B-4617-8981-D8E217BDEEFB}" dt="2026-04-27T18:18:20.633" v="7685" actId="6549"/>
        <pc:sldMkLst>
          <pc:docMk/>
          <pc:sldMk cId="1533889114" sldId="685"/>
        </pc:sldMkLst>
        <pc:graphicFrameChg chg="add mod ord modGraphic">
          <ac:chgData name="Van Houtven, George" userId="75ba7936-2c9b-4b14-829b-fc56d7a9fcca" providerId="ADAL" clId="{989BFFAC-523B-4617-8981-D8E217BDEEFB}" dt="2026-04-27T18:06:57.426" v="7675" actId="1076"/>
          <ac:graphicFrameMkLst>
            <pc:docMk/>
            <pc:sldMk cId="1533889114" sldId="685"/>
            <ac:graphicFrameMk id="9" creationId="{DE20F153-CD4A-25BC-C613-D7653C346D2D}"/>
          </ac:graphicFrameMkLst>
        </pc:graphicFrameChg>
        <pc:graphicFrameChg chg="add mod modGraphic">
          <ac:chgData name="Van Houtven, George" userId="75ba7936-2c9b-4b14-829b-fc56d7a9fcca" providerId="ADAL" clId="{989BFFAC-523B-4617-8981-D8E217BDEEFB}" dt="2026-04-27T18:18:20.633" v="7685" actId="6549"/>
          <ac:graphicFrameMkLst>
            <pc:docMk/>
            <pc:sldMk cId="1533889114" sldId="685"/>
            <ac:graphicFrameMk id="10" creationId="{4BF5B9BC-1DEE-D65E-AFB8-676C8E4558B3}"/>
          </ac:graphicFrameMkLst>
        </pc:graphicFrameChg>
        <pc:graphicFrameChg chg="add mod modGraphic">
          <ac:chgData name="Van Houtven, George" userId="75ba7936-2c9b-4b14-829b-fc56d7a9fcca" providerId="ADAL" clId="{989BFFAC-523B-4617-8981-D8E217BDEEFB}" dt="2026-04-27T18:06:57.426" v="7675" actId="1076"/>
          <ac:graphicFrameMkLst>
            <pc:docMk/>
            <pc:sldMk cId="1533889114" sldId="685"/>
            <ac:graphicFrameMk id="11" creationId="{3D9C9D62-99E9-7A12-DD52-8FABDE6DC9AB}"/>
          </ac:graphicFrameMkLst>
        </pc:graphicFrameChg>
        <pc:graphicFrameChg chg="add mod modGraphic">
          <ac:chgData name="Van Houtven, George" userId="75ba7936-2c9b-4b14-829b-fc56d7a9fcca" providerId="ADAL" clId="{989BFFAC-523B-4617-8981-D8E217BDEEFB}" dt="2026-04-27T18:06:57.426" v="7675" actId="1076"/>
          <ac:graphicFrameMkLst>
            <pc:docMk/>
            <pc:sldMk cId="1533889114" sldId="685"/>
            <ac:graphicFrameMk id="12" creationId="{B514B431-9583-596E-64C0-135C6DDF499C}"/>
          </ac:graphicFrameMkLst>
        </pc:graphicFrameChg>
      </pc:sldChg>
      <pc:sldChg chg="modSp mod modNotesTx">
        <pc:chgData name="Van Houtven, George" userId="75ba7936-2c9b-4b14-829b-fc56d7a9fcca" providerId="ADAL" clId="{989BFFAC-523B-4617-8981-D8E217BDEEFB}" dt="2026-05-26T13:48:59.672" v="15136" actId="20577"/>
        <pc:sldMkLst>
          <pc:docMk/>
          <pc:sldMk cId="2095436004" sldId="686"/>
        </pc:sldMkLst>
        <pc:spChg chg="mod">
          <ac:chgData name="Van Houtven, George" userId="75ba7936-2c9b-4b14-829b-fc56d7a9fcca" providerId="ADAL" clId="{989BFFAC-523B-4617-8981-D8E217BDEEFB}" dt="2026-05-14T14:38:28.387" v="10979" actId="20577"/>
          <ac:spMkLst>
            <pc:docMk/>
            <pc:sldMk cId="2095436004" sldId="686"/>
            <ac:spMk id="2" creationId="{FD01CCD0-5FF2-9443-E9D8-6A4B68E35771}"/>
          </ac:spMkLst>
        </pc:spChg>
        <pc:spChg chg="mod">
          <ac:chgData name="Van Houtven, George" userId="75ba7936-2c9b-4b14-829b-fc56d7a9fcca" providerId="ADAL" clId="{989BFFAC-523B-4617-8981-D8E217BDEEFB}" dt="2026-05-14T14:38:01.414" v="10965" actId="1076"/>
          <ac:spMkLst>
            <pc:docMk/>
            <pc:sldMk cId="2095436004" sldId="686"/>
            <ac:spMk id="3" creationId="{0A31FF0C-A4A9-4B77-1B00-96F9BDC0008B}"/>
          </ac:spMkLst>
        </pc:spChg>
      </pc:sldChg>
      <pc:sldChg chg="addSp modSp new del mod">
        <pc:chgData name="Van Houtven, George" userId="75ba7936-2c9b-4b14-829b-fc56d7a9fcca" providerId="ADAL" clId="{989BFFAC-523B-4617-8981-D8E217BDEEFB}" dt="2026-05-25T20:41:35.765" v="14757" actId="2696"/>
        <pc:sldMkLst>
          <pc:docMk/>
          <pc:sldMk cId="249015351" sldId="687"/>
        </pc:sldMkLst>
      </pc:sldChg>
      <pc:sldChg chg="addSp delSp modSp new mod">
        <pc:chgData name="Van Houtven, George" userId="75ba7936-2c9b-4b14-829b-fc56d7a9fcca" providerId="ADAL" clId="{989BFFAC-523B-4617-8981-D8E217BDEEFB}" dt="2026-05-14T14:55:49.716" v="11102" actId="255"/>
        <pc:sldMkLst>
          <pc:docMk/>
          <pc:sldMk cId="3696392597" sldId="688"/>
        </pc:sldMkLst>
        <pc:spChg chg="mod">
          <ac:chgData name="Van Houtven, George" userId="75ba7936-2c9b-4b14-829b-fc56d7a9fcca" providerId="ADAL" clId="{989BFFAC-523B-4617-8981-D8E217BDEEFB}" dt="2026-05-14T14:55:49.716" v="11102" actId="255"/>
          <ac:spMkLst>
            <pc:docMk/>
            <pc:sldMk cId="3696392597" sldId="688"/>
            <ac:spMk id="2" creationId="{F2B79D3A-7069-CC7D-EF58-06BE5015AD4E}"/>
          </ac:spMkLst>
        </pc:spChg>
        <pc:graphicFrameChg chg="add mod modGraphic">
          <ac:chgData name="Van Houtven, George" userId="75ba7936-2c9b-4b14-829b-fc56d7a9fcca" providerId="ADAL" clId="{989BFFAC-523B-4617-8981-D8E217BDEEFB}" dt="2026-04-27T19:09:45.986" v="7748" actId="20577"/>
          <ac:graphicFrameMkLst>
            <pc:docMk/>
            <pc:sldMk cId="3696392597" sldId="688"/>
            <ac:graphicFrameMk id="5" creationId="{D5EDA5A7-74F0-4A80-A066-414ACA00DB96}"/>
          </ac:graphicFrameMkLst>
        </pc:graphicFrameChg>
      </pc:sldChg>
      <pc:sldChg chg="addSp delSp modSp new mod">
        <pc:chgData name="Van Houtven, George" userId="75ba7936-2c9b-4b14-829b-fc56d7a9fcca" providerId="ADAL" clId="{989BFFAC-523B-4617-8981-D8E217BDEEFB}" dt="2026-04-27T19:23:34.956" v="7760" actId="20577"/>
        <pc:sldMkLst>
          <pc:docMk/>
          <pc:sldMk cId="1275268771" sldId="689"/>
        </pc:sldMkLst>
        <pc:spChg chg="mod">
          <ac:chgData name="Van Houtven, George" userId="75ba7936-2c9b-4b14-829b-fc56d7a9fcca" providerId="ADAL" clId="{989BFFAC-523B-4617-8981-D8E217BDEEFB}" dt="2026-04-27T19:23:34.956" v="7760" actId="20577"/>
          <ac:spMkLst>
            <pc:docMk/>
            <pc:sldMk cId="1275268771" sldId="689"/>
            <ac:spMk id="2" creationId="{6CD173F9-41B9-CF90-E77B-332BE6E7C8D8}"/>
          </ac:spMkLst>
        </pc:spChg>
        <pc:graphicFrameChg chg="add mod ord modGraphic">
          <ac:chgData name="Van Houtven, George" userId="75ba7936-2c9b-4b14-829b-fc56d7a9fcca" providerId="ADAL" clId="{989BFFAC-523B-4617-8981-D8E217BDEEFB}" dt="2026-04-27T18:05:27.223" v="7673" actId="20577"/>
          <ac:graphicFrameMkLst>
            <pc:docMk/>
            <pc:sldMk cId="1275268771" sldId="689"/>
            <ac:graphicFrameMk id="5" creationId="{9A621C06-EDAF-F58C-4D1E-1FA87BDBDB76}"/>
          </ac:graphicFrameMkLst>
        </pc:graphicFrameChg>
      </pc:sldChg>
      <pc:sldChg chg="modSp new del mod modAnim">
        <pc:chgData name="Van Houtven, George" userId="75ba7936-2c9b-4b14-829b-fc56d7a9fcca" providerId="ADAL" clId="{989BFFAC-523B-4617-8981-D8E217BDEEFB}" dt="2026-05-25T20:42:16.981" v="14759" actId="2696"/>
        <pc:sldMkLst>
          <pc:docMk/>
          <pc:sldMk cId="2482960068" sldId="690"/>
        </pc:sldMkLst>
      </pc:sldChg>
      <pc:sldChg chg="modSp new mod modAnim">
        <pc:chgData name="Van Houtven, George" userId="75ba7936-2c9b-4b14-829b-fc56d7a9fcca" providerId="ADAL" clId="{989BFFAC-523B-4617-8981-D8E217BDEEFB}" dt="2026-05-20T11:02:58.903" v="14586" actId="20577"/>
        <pc:sldMkLst>
          <pc:docMk/>
          <pc:sldMk cId="1553451744" sldId="691"/>
        </pc:sldMkLst>
        <pc:spChg chg="mod">
          <ac:chgData name="Van Houtven, George" userId="75ba7936-2c9b-4b14-829b-fc56d7a9fcca" providerId="ADAL" clId="{989BFFAC-523B-4617-8981-D8E217BDEEFB}" dt="2026-04-30T20:25:48.254" v="9364" actId="20577"/>
          <ac:spMkLst>
            <pc:docMk/>
            <pc:sldMk cId="1553451744" sldId="691"/>
            <ac:spMk id="2" creationId="{CD35DDF6-B02A-CF93-C0DD-2F1BAA3B1228}"/>
          </ac:spMkLst>
        </pc:spChg>
        <pc:spChg chg="mod">
          <ac:chgData name="Van Houtven, George" userId="75ba7936-2c9b-4b14-829b-fc56d7a9fcca" providerId="ADAL" clId="{989BFFAC-523B-4617-8981-D8E217BDEEFB}" dt="2026-05-20T11:02:58.903" v="14586" actId="20577"/>
          <ac:spMkLst>
            <pc:docMk/>
            <pc:sldMk cId="1553451744" sldId="691"/>
            <ac:spMk id="3" creationId="{F4E14015-554E-5B20-47F3-BC9AEC51E970}"/>
          </ac:spMkLst>
        </pc:spChg>
      </pc:sldChg>
      <pc:sldChg chg="modSp new del mod modAnim">
        <pc:chgData name="Van Houtven, George" userId="75ba7936-2c9b-4b14-829b-fc56d7a9fcca" providerId="ADAL" clId="{989BFFAC-523B-4617-8981-D8E217BDEEFB}" dt="2026-05-25T20:43:50.987" v="14761" actId="2696"/>
        <pc:sldMkLst>
          <pc:docMk/>
          <pc:sldMk cId="3918576353" sldId="692"/>
        </pc:sldMkLst>
      </pc:sldChg>
      <pc:sldChg chg="modSp new mod">
        <pc:chgData name="Van Houtven, George" userId="75ba7936-2c9b-4b14-829b-fc56d7a9fcca" providerId="ADAL" clId="{989BFFAC-523B-4617-8981-D8E217BDEEFB}" dt="2026-05-14T14:56:27.674" v="11163" actId="20577"/>
        <pc:sldMkLst>
          <pc:docMk/>
          <pc:sldMk cId="3028432229" sldId="693"/>
        </pc:sldMkLst>
        <pc:spChg chg="mod">
          <ac:chgData name="Van Houtven, George" userId="75ba7936-2c9b-4b14-829b-fc56d7a9fcca" providerId="ADAL" clId="{989BFFAC-523B-4617-8981-D8E217BDEEFB}" dt="2026-05-14T14:56:27.674" v="11163" actId="20577"/>
          <ac:spMkLst>
            <pc:docMk/>
            <pc:sldMk cId="3028432229" sldId="693"/>
            <ac:spMk id="2" creationId="{A07CAD5E-EDB6-CA89-CCF8-7DF5ACEA9EC2}"/>
          </ac:spMkLst>
        </pc:spChg>
        <pc:spChg chg="mod">
          <ac:chgData name="Van Houtven, George" userId="75ba7936-2c9b-4b14-829b-fc56d7a9fcca" providerId="ADAL" clId="{989BFFAC-523B-4617-8981-D8E217BDEEFB}" dt="2026-04-27T19:49:38.446" v="8332" actId="20577"/>
          <ac:spMkLst>
            <pc:docMk/>
            <pc:sldMk cId="3028432229" sldId="693"/>
            <ac:spMk id="3" creationId="{64A208C7-1212-AFBA-E36E-2175153AA369}"/>
          </ac:spMkLst>
        </pc:spChg>
      </pc:sldChg>
      <pc:sldChg chg="addSp modSp new mod modAnim">
        <pc:chgData name="Van Houtven, George" userId="75ba7936-2c9b-4b14-829b-fc56d7a9fcca" providerId="ADAL" clId="{989BFFAC-523B-4617-8981-D8E217BDEEFB}" dt="2026-05-25T18:55:25.252" v="14636" actId="1076"/>
        <pc:sldMkLst>
          <pc:docMk/>
          <pc:sldMk cId="1267871216" sldId="694"/>
        </pc:sldMkLst>
        <pc:spChg chg="mod">
          <ac:chgData name="Van Houtven, George" userId="75ba7936-2c9b-4b14-829b-fc56d7a9fcca" providerId="ADAL" clId="{989BFFAC-523B-4617-8981-D8E217BDEEFB}" dt="2026-04-30T20:30:52.852" v="9374" actId="20577"/>
          <ac:spMkLst>
            <pc:docMk/>
            <pc:sldMk cId="1267871216" sldId="694"/>
            <ac:spMk id="2" creationId="{2CC52674-4D6F-23BB-7327-2095BD0181AA}"/>
          </ac:spMkLst>
        </pc:spChg>
        <pc:spChg chg="mod">
          <ac:chgData name="Van Houtven, George" userId="75ba7936-2c9b-4b14-829b-fc56d7a9fcca" providerId="ADAL" clId="{989BFFAC-523B-4617-8981-D8E217BDEEFB}" dt="2026-05-25T18:51:20.796" v="14592"/>
          <ac:spMkLst>
            <pc:docMk/>
            <pc:sldMk cId="1267871216" sldId="694"/>
            <ac:spMk id="3" creationId="{0E87FE38-92B7-AD46-589E-C691A30631D7}"/>
          </ac:spMkLst>
        </pc:spChg>
        <pc:spChg chg="add mod">
          <ac:chgData name="Van Houtven, George" userId="75ba7936-2c9b-4b14-829b-fc56d7a9fcca" providerId="ADAL" clId="{989BFFAC-523B-4617-8981-D8E217BDEEFB}" dt="2026-05-25T18:55:25.252" v="14636" actId="1076"/>
          <ac:spMkLst>
            <pc:docMk/>
            <pc:sldMk cId="1267871216" sldId="694"/>
            <ac:spMk id="5" creationId="{0B1B218D-E34C-F7D4-464E-403059A5ECE9}"/>
          </ac:spMkLst>
        </pc:spChg>
      </pc:sldChg>
      <pc:sldChg chg="addSp delSp modSp new mod modAnim">
        <pc:chgData name="Van Houtven, George" userId="75ba7936-2c9b-4b14-829b-fc56d7a9fcca" providerId="ADAL" clId="{989BFFAC-523B-4617-8981-D8E217BDEEFB}" dt="2026-05-12T10:03:19.326" v="9588" actId="20577"/>
        <pc:sldMkLst>
          <pc:docMk/>
          <pc:sldMk cId="1286494227" sldId="695"/>
        </pc:sldMkLst>
        <pc:spChg chg="mod">
          <ac:chgData name="Van Houtven, George" userId="75ba7936-2c9b-4b14-829b-fc56d7a9fcca" providerId="ADAL" clId="{989BFFAC-523B-4617-8981-D8E217BDEEFB}" dt="2026-05-12T10:00:21.274" v="9569" actId="20577"/>
          <ac:spMkLst>
            <pc:docMk/>
            <pc:sldMk cId="1286494227" sldId="695"/>
            <ac:spMk id="2" creationId="{5ED86504-EAE1-CB58-A3A1-9254B9FE6FF6}"/>
          </ac:spMkLst>
        </pc:spChg>
        <pc:graphicFrameChg chg="add mod modGraphic">
          <ac:chgData name="Van Houtven, George" userId="75ba7936-2c9b-4b14-829b-fc56d7a9fcca" providerId="ADAL" clId="{989BFFAC-523B-4617-8981-D8E217BDEEFB}" dt="2026-05-12T10:03:19.326" v="9588" actId="20577"/>
          <ac:graphicFrameMkLst>
            <pc:docMk/>
            <pc:sldMk cId="1286494227" sldId="695"/>
            <ac:graphicFrameMk id="10" creationId="{E8D6F4FE-EDEF-D83A-2AB7-92F02D7D4FC9}"/>
          </ac:graphicFrameMkLst>
        </pc:graphicFrameChg>
      </pc:sldChg>
      <pc:sldChg chg="modSp new mod">
        <pc:chgData name="Van Houtven, George" userId="75ba7936-2c9b-4b14-829b-fc56d7a9fcca" providerId="ADAL" clId="{989BFFAC-523B-4617-8981-D8E217BDEEFB}" dt="2026-05-14T16:02:40.540" v="11480" actId="14100"/>
        <pc:sldMkLst>
          <pc:docMk/>
          <pc:sldMk cId="2650777499" sldId="696"/>
        </pc:sldMkLst>
        <pc:spChg chg="mod">
          <ac:chgData name="Van Houtven, George" userId="75ba7936-2c9b-4b14-829b-fc56d7a9fcca" providerId="ADAL" clId="{989BFFAC-523B-4617-8981-D8E217BDEEFB}" dt="2026-05-14T16:02:36.932" v="11479" actId="14100"/>
          <ac:spMkLst>
            <pc:docMk/>
            <pc:sldMk cId="2650777499" sldId="696"/>
            <ac:spMk id="2" creationId="{144C1BB1-BE70-B16C-7EAA-77CE3DD89E8A}"/>
          </ac:spMkLst>
        </pc:spChg>
        <pc:spChg chg="mod">
          <ac:chgData name="Van Houtven, George" userId="75ba7936-2c9b-4b14-829b-fc56d7a9fcca" providerId="ADAL" clId="{989BFFAC-523B-4617-8981-D8E217BDEEFB}" dt="2026-05-14T16:02:40.540" v="11480" actId="14100"/>
          <ac:spMkLst>
            <pc:docMk/>
            <pc:sldMk cId="2650777499" sldId="696"/>
            <ac:spMk id="3" creationId="{370DA48A-64DA-0832-DE98-1C3CD780B6D2}"/>
          </ac:spMkLst>
        </pc:spChg>
      </pc:sldChg>
      <pc:sldChg chg="modSp add mod">
        <pc:chgData name="Van Houtven, George" userId="75ba7936-2c9b-4b14-829b-fc56d7a9fcca" providerId="ADAL" clId="{989BFFAC-523B-4617-8981-D8E217BDEEFB}" dt="2026-05-14T16:21:26.052" v="12624" actId="115"/>
        <pc:sldMkLst>
          <pc:docMk/>
          <pc:sldMk cId="2390394915" sldId="697"/>
        </pc:sldMkLst>
        <pc:spChg chg="mod">
          <ac:chgData name="Van Houtven, George" userId="75ba7936-2c9b-4b14-829b-fc56d7a9fcca" providerId="ADAL" clId="{989BFFAC-523B-4617-8981-D8E217BDEEFB}" dt="2026-05-14T16:03:44.588" v="11579" actId="6549"/>
          <ac:spMkLst>
            <pc:docMk/>
            <pc:sldMk cId="2390394915" sldId="697"/>
            <ac:spMk id="2" creationId="{397F0670-9CED-D603-800C-C6277467677B}"/>
          </ac:spMkLst>
        </pc:spChg>
      </pc:sldChg>
      <pc:sldChg chg="addSp delSp modSp add mod">
        <pc:chgData name="Van Houtven, George" userId="75ba7936-2c9b-4b14-829b-fc56d7a9fcca" providerId="ADAL" clId="{989BFFAC-523B-4617-8981-D8E217BDEEFB}" dt="2026-05-14T16:23:47.356" v="12639" actId="6549"/>
        <pc:sldMkLst>
          <pc:docMk/>
          <pc:sldMk cId="2342224985" sldId="698"/>
        </pc:sldMkLst>
        <pc:spChg chg="mod">
          <ac:chgData name="Van Houtven, George" userId="75ba7936-2c9b-4b14-829b-fc56d7a9fcca" providerId="ADAL" clId="{989BFFAC-523B-4617-8981-D8E217BDEEFB}" dt="2026-05-14T16:23:47.356" v="12639" actId="6549"/>
          <ac:spMkLst>
            <pc:docMk/>
            <pc:sldMk cId="2342224985" sldId="698"/>
            <ac:spMk id="2" creationId="{9DAB4167-DC1A-E473-E176-90CB8C94FE7B}"/>
          </ac:spMkLst>
        </pc:spChg>
        <pc:graphicFrameChg chg="add mod modGraphic">
          <ac:chgData name="Van Houtven, George" userId="75ba7936-2c9b-4b14-829b-fc56d7a9fcca" providerId="ADAL" clId="{989BFFAC-523B-4617-8981-D8E217BDEEFB}" dt="2026-05-14T16:06:22.338" v="11655" actId="14100"/>
          <ac:graphicFrameMkLst>
            <pc:docMk/>
            <pc:sldMk cId="2342224985" sldId="698"/>
            <ac:graphicFrameMk id="6" creationId="{38AFE7FF-AC74-2EB2-26EE-9547B1131038}"/>
          </ac:graphicFrameMkLst>
        </pc:graphicFrameChg>
      </pc:sldChg>
      <pc:sldChg chg="addSp delSp modSp new mod modClrScheme chgLayout">
        <pc:chgData name="Van Houtven, George" userId="75ba7936-2c9b-4b14-829b-fc56d7a9fcca" providerId="ADAL" clId="{989BFFAC-523B-4617-8981-D8E217BDEEFB}" dt="2026-05-25T19:23:38.928" v="14755" actId="1076"/>
        <pc:sldMkLst>
          <pc:docMk/>
          <pc:sldMk cId="3157786516" sldId="2142533322"/>
        </pc:sldMkLst>
        <pc:spChg chg="mod ord">
          <ac:chgData name="Van Houtven, George" userId="75ba7936-2c9b-4b14-829b-fc56d7a9fcca" providerId="ADAL" clId="{989BFFAC-523B-4617-8981-D8E217BDEEFB}" dt="2026-05-25T19:18:17.218" v="14733" actId="700"/>
          <ac:spMkLst>
            <pc:docMk/>
            <pc:sldMk cId="3157786516" sldId="2142533322"/>
            <ac:spMk id="2" creationId="{FA6D5585-20AE-4BEA-C59D-2DBE4A35F622}"/>
          </ac:spMkLst>
        </pc:spChg>
        <pc:spChg chg="del">
          <ac:chgData name="Van Houtven, George" userId="75ba7936-2c9b-4b14-829b-fc56d7a9fcca" providerId="ADAL" clId="{989BFFAC-523B-4617-8981-D8E217BDEEFB}" dt="2026-05-25T19:13:59.220" v="14643" actId="22"/>
          <ac:spMkLst>
            <pc:docMk/>
            <pc:sldMk cId="3157786516" sldId="2142533322"/>
            <ac:spMk id="3" creationId="{9DE09757-E091-9C2E-70AB-2EF3A1ABB5F4}"/>
          </ac:spMkLst>
        </pc:spChg>
        <pc:spChg chg="mod ord">
          <ac:chgData name="Van Houtven, George" userId="75ba7936-2c9b-4b14-829b-fc56d7a9fcca" providerId="ADAL" clId="{989BFFAC-523B-4617-8981-D8E217BDEEFB}" dt="2026-05-25T19:18:17.218" v="14733" actId="700"/>
          <ac:spMkLst>
            <pc:docMk/>
            <pc:sldMk cId="3157786516" sldId="2142533322"/>
            <ac:spMk id="4" creationId="{F640033C-3350-A998-F64A-6E92ACC89F48}"/>
          </ac:spMkLst>
        </pc:spChg>
        <pc:spChg chg="add del mod ord">
          <ac:chgData name="Van Houtven, George" userId="75ba7936-2c9b-4b14-829b-fc56d7a9fcca" providerId="ADAL" clId="{989BFFAC-523B-4617-8981-D8E217BDEEFB}" dt="2026-05-25T19:22:29.215" v="14743" actId="22"/>
          <ac:spMkLst>
            <pc:docMk/>
            <pc:sldMk cId="3157786516" sldId="2142533322"/>
            <ac:spMk id="11" creationId="{7B79A037-672A-B7F0-EBDC-45E402F62FDE}"/>
          </ac:spMkLst>
        </pc:spChg>
        <pc:picChg chg="add mod ord">
          <ac:chgData name="Van Houtven, George" userId="75ba7936-2c9b-4b14-829b-fc56d7a9fcca" providerId="ADAL" clId="{989BFFAC-523B-4617-8981-D8E217BDEEFB}" dt="2026-05-25T19:18:56.354" v="14740" actId="14100"/>
          <ac:picMkLst>
            <pc:docMk/>
            <pc:sldMk cId="3157786516" sldId="2142533322"/>
            <ac:picMk id="6" creationId="{6EC75683-E707-7834-3844-61CC22B7D3EE}"/>
          </ac:picMkLst>
        </pc:picChg>
        <pc:picChg chg="add del">
          <ac:chgData name="Van Houtven, George" userId="75ba7936-2c9b-4b14-829b-fc56d7a9fcca" providerId="ADAL" clId="{989BFFAC-523B-4617-8981-D8E217BDEEFB}" dt="2026-05-25T19:15:12.879" v="14645" actId="22"/>
          <ac:picMkLst>
            <pc:docMk/>
            <pc:sldMk cId="3157786516" sldId="2142533322"/>
            <ac:picMk id="8" creationId="{ABD0305F-14BA-7AD3-115A-D0DB4C3A99AF}"/>
          </ac:picMkLst>
        </pc:picChg>
        <pc:picChg chg="add mod">
          <ac:chgData name="Van Houtven, George" userId="75ba7936-2c9b-4b14-829b-fc56d7a9fcca" providerId="ADAL" clId="{989BFFAC-523B-4617-8981-D8E217BDEEFB}" dt="2026-05-25T19:23:32.584" v="14754" actId="1076"/>
          <ac:picMkLst>
            <pc:docMk/>
            <pc:sldMk cId="3157786516" sldId="2142533322"/>
            <ac:picMk id="10" creationId="{39C61FD4-F100-433A-ED13-3A656CF2F687}"/>
          </ac:picMkLst>
        </pc:picChg>
        <pc:picChg chg="add mod ord">
          <ac:chgData name="Van Houtven, George" userId="75ba7936-2c9b-4b14-829b-fc56d7a9fcca" providerId="ADAL" clId="{989BFFAC-523B-4617-8981-D8E217BDEEFB}" dt="2026-05-25T19:23:38.928" v="14755" actId="1076"/>
          <ac:picMkLst>
            <pc:docMk/>
            <pc:sldMk cId="3157786516" sldId="2142533322"/>
            <ac:picMk id="13" creationId="{39A24A4E-B044-91C5-5EAD-085FD7EE6B5E}"/>
          </ac:picMkLst>
        </pc:picChg>
      </pc:sldChg>
      <pc:sldChg chg="add">
        <pc:chgData name="Van Houtven, George" userId="75ba7936-2c9b-4b14-829b-fc56d7a9fcca" providerId="ADAL" clId="{989BFFAC-523B-4617-8981-D8E217BDEEFB}" dt="2026-05-25T20:41:31.846" v="14756"/>
        <pc:sldMkLst>
          <pc:docMk/>
          <pc:sldMk cId="2377659059" sldId="2142533323"/>
        </pc:sldMkLst>
      </pc:sldChg>
      <pc:sldChg chg="add">
        <pc:chgData name="Van Houtven, George" userId="75ba7936-2c9b-4b14-829b-fc56d7a9fcca" providerId="ADAL" clId="{989BFFAC-523B-4617-8981-D8E217BDEEFB}" dt="2026-05-25T20:42:10.672" v="14758"/>
        <pc:sldMkLst>
          <pc:docMk/>
          <pc:sldMk cId="3480543716" sldId="2142533324"/>
        </pc:sldMkLst>
      </pc:sldChg>
      <pc:sldChg chg="add">
        <pc:chgData name="Van Houtven, George" userId="75ba7936-2c9b-4b14-829b-fc56d7a9fcca" providerId="ADAL" clId="{989BFFAC-523B-4617-8981-D8E217BDEEFB}" dt="2026-05-25T20:43:47.391" v="14760"/>
        <pc:sldMkLst>
          <pc:docMk/>
          <pc:sldMk cId="3377088433" sldId="2142533325"/>
        </pc:sldMkLst>
      </pc:sldChg>
      <pc:sldChg chg="addSp modSp new mod">
        <pc:chgData name="Van Houtven, George" userId="75ba7936-2c9b-4b14-829b-fc56d7a9fcca" providerId="ADAL" clId="{989BFFAC-523B-4617-8981-D8E217BDEEFB}" dt="2026-05-25T20:58:39.068" v="14838" actId="20577"/>
        <pc:sldMkLst>
          <pc:docMk/>
          <pc:sldMk cId="1347076994" sldId="2142533326"/>
        </pc:sldMkLst>
        <pc:spChg chg="mod">
          <ac:chgData name="Van Houtven, George" userId="75ba7936-2c9b-4b14-829b-fc56d7a9fcca" providerId="ADAL" clId="{989BFFAC-523B-4617-8981-D8E217BDEEFB}" dt="2026-05-25T20:58:39.068" v="14838" actId="20577"/>
          <ac:spMkLst>
            <pc:docMk/>
            <pc:sldMk cId="1347076994" sldId="2142533326"/>
            <ac:spMk id="2" creationId="{32ECBC5C-B172-8316-89F7-B74D5AB38E1D}"/>
          </ac:spMkLst>
        </pc:spChg>
        <pc:graphicFrameChg chg="add mod">
          <ac:chgData name="Van Houtven, George" userId="75ba7936-2c9b-4b14-829b-fc56d7a9fcca" providerId="ADAL" clId="{989BFFAC-523B-4617-8981-D8E217BDEEFB}" dt="2026-05-25T20:58:05.432" v="14770" actId="1076"/>
          <ac:graphicFrameMkLst>
            <pc:docMk/>
            <pc:sldMk cId="1347076994" sldId="2142533326"/>
            <ac:graphicFrameMk id="5" creationId="{4154349B-B13E-F1F1-A7CC-E925CD5D7239}"/>
          </ac:graphicFrameMkLst>
        </pc:graphicFrameChg>
        <pc:graphicFrameChg chg="add mod">
          <ac:chgData name="Van Houtven, George" userId="75ba7936-2c9b-4b14-829b-fc56d7a9fcca" providerId="ADAL" clId="{989BFFAC-523B-4617-8981-D8E217BDEEFB}" dt="2026-05-25T20:58:20.973" v="14775" actId="14100"/>
          <ac:graphicFrameMkLst>
            <pc:docMk/>
            <pc:sldMk cId="1347076994" sldId="2142533326"/>
            <ac:graphicFrameMk id="6" creationId="{14A51F6B-BE16-D0DC-FE7E-F56A56AB3205}"/>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researchtriangleinstitute.sharepoint.com/sites/CIROHBasecamp/Shared%20Documents/Projects/37906%20Benefits%20of%20Low-Flow%20Forecasts%20in%20LMR/Conferences/DevCon26/2x2%20cost-loss%20VOI%20flood%20forecast%20model%20GVH.xlsm"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researchtriangleinstitute.sharepoint.com/sites/CIROHBasecamp/Shared%20Documents/Projects/37906%20Benefits%20of%20Low-Flow%20Forecasts%20in%20LMR/Conferences/DevCon26/2x2%20cost-loss%20VOI%20flood%20forecast%20model%20GVH.xlsm"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Sheet1!$B$1</c:f>
              <c:strCache>
                <c:ptCount val="1"/>
                <c:pt idx="0">
                  <c:v>VOPI</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Sheet1!$A$2:$A$201</c:f>
              <c:numCache>
                <c:formatCode>General</c:formatCode>
                <c:ptCount val="200"/>
                <c:pt idx="0">
                  <c:v>0</c:v>
                </c:pt>
                <c:pt idx="1">
                  <c:v>5</c:v>
                </c:pt>
                <c:pt idx="2">
                  <c:v>7</c:v>
                </c:pt>
                <c:pt idx="3">
                  <c:v>10</c:v>
                </c:pt>
                <c:pt idx="4">
                  <c:v>15</c:v>
                </c:pt>
                <c:pt idx="5">
                  <c:v>20</c:v>
                </c:pt>
                <c:pt idx="6">
                  <c:v>25</c:v>
                </c:pt>
                <c:pt idx="7">
                  <c:v>30</c:v>
                </c:pt>
                <c:pt idx="8">
                  <c:v>35</c:v>
                </c:pt>
                <c:pt idx="9">
                  <c:v>40</c:v>
                </c:pt>
                <c:pt idx="10">
                  <c:v>45</c:v>
                </c:pt>
                <c:pt idx="11">
                  <c:v>50</c:v>
                </c:pt>
                <c:pt idx="12">
                  <c:v>55</c:v>
                </c:pt>
                <c:pt idx="13">
                  <c:v>60</c:v>
                </c:pt>
                <c:pt idx="14">
                  <c:v>65</c:v>
                </c:pt>
                <c:pt idx="15">
                  <c:v>70</c:v>
                </c:pt>
                <c:pt idx="16">
                  <c:v>75</c:v>
                </c:pt>
                <c:pt idx="17">
                  <c:v>80</c:v>
                </c:pt>
                <c:pt idx="18">
                  <c:v>85</c:v>
                </c:pt>
                <c:pt idx="19">
                  <c:v>90</c:v>
                </c:pt>
                <c:pt idx="20">
                  <c:v>95</c:v>
                </c:pt>
                <c:pt idx="21">
                  <c:v>100</c:v>
                </c:pt>
                <c:pt idx="22">
                  <c:v>105</c:v>
                </c:pt>
                <c:pt idx="23">
                  <c:v>110</c:v>
                </c:pt>
                <c:pt idx="24">
                  <c:v>115</c:v>
                </c:pt>
                <c:pt idx="25">
                  <c:v>120</c:v>
                </c:pt>
                <c:pt idx="26">
                  <c:v>125</c:v>
                </c:pt>
                <c:pt idx="27">
                  <c:v>130</c:v>
                </c:pt>
                <c:pt idx="28">
                  <c:v>135</c:v>
                </c:pt>
                <c:pt idx="29">
                  <c:v>140</c:v>
                </c:pt>
                <c:pt idx="30">
                  <c:v>145</c:v>
                </c:pt>
                <c:pt idx="31">
                  <c:v>150</c:v>
                </c:pt>
                <c:pt idx="32">
                  <c:v>155</c:v>
                </c:pt>
                <c:pt idx="33">
                  <c:v>160</c:v>
                </c:pt>
                <c:pt idx="34">
                  <c:v>165</c:v>
                </c:pt>
                <c:pt idx="35">
                  <c:v>170</c:v>
                </c:pt>
                <c:pt idx="36">
                  <c:v>175</c:v>
                </c:pt>
                <c:pt idx="37">
                  <c:v>180</c:v>
                </c:pt>
                <c:pt idx="38">
                  <c:v>185</c:v>
                </c:pt>
                <c:pt idx="39">
                  <c:v>190</c:v>
                </c:pt>
                <c:pt idx="40">
                  <c:v>195</c:v>
                </c:pt>
                <c:pt idx="41">
                  <c:v>200</c:v>
                </c:pt>
              </c:numCache>
            </c:numRef>
          </c:xVal>
          <c:yVal>
            <c:numRef>
              <c:f>Sheet1!$B$2:$B$201</c:f>
              <c:numCache>
                <c:formatCode>General</c:formatCode>
                <c:ptCount val="200"/>
                <c:pt idx="0">
                  <c:v>0</c:v>
                </c:pt>
                <c:pt idx="1">
                  <c:v>0</c:v>
                </c:pt>
                <c:pt idx="2">
                  <c:v>0</c:v>
                </c:pt>
                <c:pt idx="3">
                  <c:v>0.30000000000000004</c:v>
                </c:pt>
                <c:pt idx="4">
                  <c:v>0.8</c:v>
                </c:pt>
                <c:pt idx="5">
                  <c:v>1.3</c:v>
                </c:pt>
                <c:pt idx="6">
                  <c:v>1.8</c:v>
                </c:pt>
                <c:pt idx="7">
                  <c:v>2.3000000000000003</c:v>
                </c:pt>
                <c:pt idx="8">
                  <c:v>2.8000000000000003</c:v>
                </c:pt>
                <c:pt idx="9">
                  <c:v>3.3000000000000003</c:v>
                </c:pt>
                <c:pt idx="10">
                  <c:v>3.8000000000000003</c:v>
                </c:pt>
                <c:pt idx="11">
                  <c:v>4.3</c:v>
                </c:pt>
                <c:pt idx="12">
                  <c:v>4.8000000000000007</c:v>
                </c:pt>
                <c:pt idx="13">
                  <c:v>5.3000000000000007</c:v>
                </c:pt>
                <c:pt idx="14">
                  <c:v>5.8000000000000007</c:v>
                </c:pt>
                <c:pt idx="15">
                  <c:v>6.3000000000000007</c:v>
                </c:pt>
                <c:pt idx="16">
                  <c:v>6.3</c:v>
                </c:pt>
                <c:pt idx="17">
                  <c:v>6.3</c:v>
                </c:pt>
                <c:pt idx="18">
                  <c:v>6.3</c:v>
                </c:pt>
                <c:pt idx="19">
                  <c:v>6.3</c:v>
                </c:pt>
                <c:pt idx="20">
                  <c:v>6.3</c:v>
                </c:pt>
                <c:pt idx="21">
                  <c:v>6.3</c:v>
                </c:pt>
                <c:pt idx="22">
                  <c:v>6.3</c:v>
                </c:pt>
                <c:pt idx="23">
                  <c:v>6.3</c:v>
                </c:pt>
                <c:pt idx="24">
                  <c:v>6.3</c:v>
                </c:pt>
                <c:pt idx="25">
                  <c:v>6.3</c:v>
                </c:pt>
                <c:pt idx="26">
                  <c:v>6.3</c:v>
                </c:pt>
                <c:pt idx="27">
                  <c:v>6.3</c:v>
                </c:pt>
                <c:pt idx="28">
                  <c:v>6.3</c:v>
                </c:pt>
                <c:pt idx="29">
                  <c:v>6.3</c:v>
                </c:pt>
                <c:pt idx="30">
                  <c:v>6.3</c:v>
                </c:pt>
                <c:pt idx="31">
                  <c:v>6.3</c:v>
                </c:pt>
                <c:pt idx="32">
                  <c:v>6.3</c:v>
                </c:pt>
                <c:pt idx="33">
                  <c:v>6.3</c:v>
                </c:pt>
                <c:pt idx="34">
                  <c:v>6.3</c:v>
                </c:pt>
                <c:pt idx="35">
                  <c:v>6.3</c:v>
                </c:pt>
                <c:pt idx="36">
                  <c:v>6.3</c:v>
                </c:pt>
                <c:pt idx="37">
                  <c:v>6.3</c:v>
                </c:pt>
                <c:pt idx="38">
                  <c:v>6.3</c:v>
                </c:pt>
                <c:pt idx="39">
                  <c:v>6.3</c:v>
                </c:pt>
                <c:pt idx="40">
                  <c:v>6.3</c:v>
                </c:pt>
                <c:pt idx="41">
                  <c:v>6.3</c:v>
                </c:pt>
              </c:numCache>
            </c:numRef>
          </c:yVal>
          <c:smooth val="0"/>
          <c:extLst>
            <c:ext xmlns:c16="http://schemas.microsoft.com/office/drawing/2014/chart" uri="{C3380CC4-5D6E-409C-BE32-E72D297353CC}">
              <c16:uniqueId val="{00000000-27C2-41B2-8474-0C4C90279EDB}"/>
            </c:ext>
          </c:extLst>
        </c:ser>
        <c:ser>
          <c:idx val="1"/>
          <c:order val="1"/>
          <c:tx>
            <c:strRef>
              <c:f>Sheet1!$C$1</c:f>
              <c:strCache>
                <c:ptCount val="1"/>
                <c:pt idx="0">
                  <c:v>VOI</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Sheet1!$A$2:$A$201</c:f>
              <c:numCache>
                <c:formatCode>General</c:formatCode>
                <c:ptCount val="200"/>
                <c:pt idx="0">
                  <c:v>0</c:v>
                </c:pt>
                <c:pt idx="1">
                  <c:v>5</c:v>
                </c:pt>
                <c:pt idx="2">
                  <c:v>7</c:v>
                </c:pt>
                <c:pt idx="3">
                  <c:v>10</c:v>
                </c:pt>
                <c:pt idx="4">
                  <c:v>15</c:v>
                </c:pt>
                <c:pt idx="5">
                  <c:v>20</c:v>
                </c:pt>
                <c:pt idx="6">
                  <c:v>25</c:v>
                </c:pt>
                <c:pt idx="7">
                  <c:v>30</c:v>
                </c:pt>
                <c:pt idx="8">
                  <c:v>35</c:v>
                </c:pt>
                <c:pt idx="9">
                  <c:v>40</c:v>
                </c:pt>
                <c:pt idx="10">
                  <c:v>45</c:v>
                </c:pt>
                <c:pt idx="11">
                  <c:v>50</c:v>
                </c:pt>
                <c:pt idx="12">
                  <c:v>55</c:v>
                </c:pt>
                <c:pt idx="13">
                  <c:v>60</c:v>
                </c:pt>
                <c:pt idx="14">
                  <c:v>65</c:v>
                </c:pt>
                <c:pt idx="15">
                  <c:v>70</c:v>
                </c:pt>
                <c:pt idx="16">
                  <c:v>75</c:v>
                </c:pt>
                <c:pt idx="17">
                  <c:v>80</c:v>
                </c:pt>
                <c:pt idx="18">
                  <c:v>85</c:v>
                </c:pt>
                <c:pt idx="19">
                  <c:v>90</c:v>
                </c:pt>
                <c:pt idx="20">
                  <c:v>95</c:v>
                </c:pt>
                <c:pt idx="21">
                  <c:v>100</c:v>
                </c:pt>
                <c:pt idx="22">
                  <c:v>105</c:v>
                </c:pt>
                <c:pt idx="23">
                  <c:v>110</c:v>
                </c:pt>
                <c:pt idx="24">
                  <c:v>115</c:v>
                </c:pt>
                <c:pt idx="25">
                  <c:v>120</c:v>
                </c:pt>
                <c:pt idx="26">
                  <c:v>125</c:v>
                </c:pt>
                <c:pt idx="27">
                  <c:v>130</c:v>
                </c:pt>
                <c:pt idx="28">
                  <c:v>135</c:v>
                </c:pt>
                <c:pt idx="29">
                  <c:v>140</c:v>
                </c:pt>
                <c:pt idx="30">
                  <c:v>145</c:v>
                </c:pt>
                <c:pt idx="31">
                  <c:v>150</c:v>
                </c:pt>
                <c:pt idx="32">
                  <c:v>155</c:v>
                </c:pt>
                <c:pt idx="33">
                  <c:v>160</c:v>
                </c:pt>
                <c:pt idx="34">
                  <c:v>165</c:v>
                </c:pt>
                <c:pt idx="35">
                  <c:v>170</c:v>
                </c:pt>
                <c:pt idx="36">
                  <c:v>175</c:v>
                </c:pt>
                <c:pt idx="37">
                  <c:v>180</c:v>
                </c:pt>
                <c:pt idx="38">
                  <c:v>185</c:v>
                </c:pt>
                <c:pt idx="39">
                  <c:v>190</c:v>
                </c:pt>
                <c:pt idx="40">
                  <c:v>195</c:v>
                </c:pt>
                <c:pt idx="41">
                  <c:v>200</c:v>
                </c:pt>
              </c:numCache>
            </c:numRef>
          </c:xVal>
          <c:yVal>
            <c:numRef>
              <c:f>Sheet1!$C$2:$C$201</c:f>
              <c:numCache>
                <c:formatCode>General</c:formatCode>
                <c:ptCount val="200"/>
                <c:pt idx="0">
                  <c:v>0</c:v>
                </c:pt>
                <c:pt idx="1">
                  <c:v>0</c:v>
                </c:pt>
                <c:pt idx="2">
                  <c:v>0</c:v>
                </c:pt>
                <c:pt idx="3">
                  <c:v>0</c:v>
                </c:pt>
                <c:pt idx="4">
                  <c:v>0.27</c:v>
                </c:pt>
                <c:pt idx="5">
                  <c:v>0.56999999999999995</c:v>
                </c:pt>
                <c:pt idx="6">
                  <c:v>0.87000000000000011</c:v>
                </c:pt>
                <c:pt idx="7">
                  <c:v>1.17</c:v>
                </c:pt>
                <c:pt idx="8">
                  <c:v>1.4699999999999998</c:v>
                </c:pt>
                <c:pt idx="9">
                  <c:v>1.77</c:v>
                </c:pt>
                <c:pt idx="10">
                  <c:v>2.0699999999999998</c:v>
                </c:pt>
                <c:pt idx="11">
                  <c:v>2.3699999999999997</c:v>
                </c:pt>
                <c:pt idx="12">
                  <c:v>2.67</c:v>
                </c:pt>
                <c:pt idx="13">
                  <c:v>2.9699999999999993</c:v>
                </c:pt>
                <c:pt idx="14">
                  <c:v>3.2699999999999996</c:v>
                </c:pt>
                <c:pt idx="15">
                  <c:v>3.5699999999999994</c:v>
                </c:pt>
                <c:pt idx="16">
                  <c:v>3.3699999999999997</c:v>
                </c:pt>
                <c:pt idx="17">
                  <c:v>3.17</c:v>
                </c:pt>
                <c:pt idx="18">
                  <c:v>2.9699999999999998</c:v>
                </c:pt>
                <c:pt idx="19">
                  <c:v>2.7699999999999996</c:v>
                </c:pt>
                <c:pt idx="20">
                  <c:v>2.57</c:v>
                </c:pt>
                <c:pt idx="21">
                  <c:v>2.3699999999999997</c:v>
                </c:pt>
                <c:pt idx="22">
                  <c:v>2.1699999999999995</c:v>
                </c:pt>
                <c:pt idx="23">
                  <c:v>1.9699999999999995</c:v>
                </c:pt>
                <c:pt idx="24">
                  <c:v>1.7699999999999994</c:v>
                </c:pt>
                <c:pt idx="25">
                  <c:v>1.57</c:v>
                </c:pt>
                <c:pt idx="26">
                  <c:v>1.37</c:v>
                </c:pt>
                <c:pt idx="27">
                  <c:v>1.17</c:v>
                </c:pt>
                <c:pt idx="28">
                  <c:v>0.96999999999999986</c:v>
                </c:pt>
                <c:pt idx="29">
                  <c:v>0.76999999999999968</c:v>
                </c:pt>
                <c:pt idx="30">
                  <c:v>0.56999999999999962</c:v>
                </c:pt>
                <c:pt idx="31">
                  <c:v>0.3699999999999995</c:v>
                </c:pt>
                <c:pt idx="32">
                  <c:v>0.17000000000000021</c:v>
                </c:pt>
                <c:pt idx="33">
                  <c:v>0</c:v>
                </c:pt>
                <c:pt idx="34">
                  <c:v>0</c:v>
                </c:pt>
                <c:pt idx="35">
                  <c:v>0</c:v>
                </c:pt>
                <c:pt idx="36">
                  <c:v>0</c:v>
                </c:pt>
                <c:pt idx="37">
                  <c:v>0</c:v>
                </c:pt>
                <c:pt idx="38">
                  <c:v>0</c:v>
                </c:pt>
                <c:pt idx="39">
                  <c:v>0</c:v>
                </c:pt>
                <c:pt idx="40">
                  <c:v>0</c:v>
                </c:pt>
                <c:pt idx="41">
                  <c:v>0</c:v>
                </c:pt>
              </c:numCache>
            </c:numRef>
          </c:yVal>
          <c:smooth val="0"/>
          <c:extLst>
            <c:ext xmlns:c16="http://schemas.microsoft.com/office/drawing/2014/chart" uri="{C3380CC4-5D6E-409C-BE32-E72D297353CC}">
              <c16:uniqueId val="{00000001-27C2-41B2-8474-0C4C90279EDB}"/>
            </c:ext>
          </c:extLst>
        </c:ser>
        <c:dLbls>
          <c:showLegendKey val="0"/>
          <c:showVal val="0"/>
          <c:showCatName val="0"/>
          <c:showSerName val="0"/>
          <c:showPercent val="0"/>
          <c:showBubbleSize val="0"/>
        </c:dLbls>
        <c:axId val="676638120"/>
        <c:axId val="676620480"/>
      </c:scatterChart>
      <c:valAx>
        <c:axId val="676638120"/>
        <c:scaling>
          <c:orientation val="minMax"/>
          <c:max val="2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1"/>
                  <a:t>La</a:t>
                </a:r>
              </a:p>
              <a:p>
                <a:pPr>
                  <a:defRPr/>
                </a:pPr>
                <a:r>
                  <a:rPr lang="en-US" b="1"/>
                  <a:t>(assuming</a:t>
                </a:r>
                <a:r>
                  <a:rPr lang="en-US" b="1" baseline="0"/>
                  <a:t> C = $7)</a:t>
                </a:r>
                <a:endParaRPr lang="en-US" b="1"/>
              </a:p>
            </c:rich>
          </c:tx>
          <c:layout>
            <c:manualLayout>
              <c:xMode val="edge"/>
              <c:yMode val="edge"/>
              <c:x val="0.37197580534439606"/>
              <c:y val="0.8147916676717942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6620480"/>
        <c:crosses val="autoZero"/>
        <c:crossBetween val="midCat"/>
      </c:valAx>
      <c:valAx>
        <c:axId val="67662048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6638120"/>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Sheet1!$G$1</c:f>
              <c:strCache>
                <c:ptCount val="1"/>
                <c:pt idx="0">
                  <c:v>VOPI</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Sheet1!$F$2:$F$62</c:f>
              <c:numCache>
                <c:formatCode>General</c:formatCode>
                <c:ptCount val="6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numCache>
            </c:numRef>
          </c:xVal>
          <c:yVal>
            <c:numRef>
              <c:f>Sheet1!$G$2:$G$62</c:f>
              <c:numCache>
                <c:formatCode>General</c:formatCode>
                <c:ptCount val="61"/>
                <c:pt idx="0">
                  <c:v>0</c:v>
                </c:pt>
                <c:pt idx="1">
                  <c:v>0.9</c:v>
                </c:pt>
                <c:pt idx="2">
                  <c:v>1.8</c:v>
                </c:pt>
                <c:pt idx="3">
                  <c:v>2.7</c:v>
                </c:pt>
                <c:pt idx="4">
                  <c:v>3.6</c:v>
                </c:pt>
                <c:pt idx="5">
                  <c:v>4.5</c:v>
                </c:pt>
                <c:pt idx="6">
                  <c:v>4.4000000000000004</c:v>
                </c:pt>
                <c:pt idx="7">
                  <c:v>4.3</c:v>
                </c:pt>
                <c:pt idx="8">
                  <c:v>4.2</c:v>
                </c:pt>
                <c:pt idx="9">
                  <c:v>4.1000000000000005</c:v>
                </c:pt>
                <c:pt idx="10">
                  <c:v>4</c:v>
                </c:pt>
                <c:pt idx="11">
                  <c:v>3.9000000000000004</c:v>
                </c:pt>
                <c:pt idx="12">
                  <c:v>3.8000000000000003</c:v>
                </c:pt>
                <c:pt idx="13">
                  <c:v>3.7</c:v>
                </c:pt>
                <c:pt idx="14">
                  <c:v>3.6</c:v>
                </c:pt>
                <c:pt idx="15">
                  <c:v>3.5</c:v>
                </c:pt>
                <c:pt idx="16">
                  <c:v>3.4000000000000004</c:v>
                </c:pt>
                <c:pt idx="17">
                  <c:v>3.3000000000000003</c:v>
                </c:pt>
                <c:pt idx="18">
                  <c:v>3.2</c:v>
                </c:pt>
                <c:pt idx="19">
                  <c:v>3.1</c:v>
                </c:pt>
                <c:pt idx="20">
                  <c:v>3</c:v>
                </c:pt>
                <c:pt idx="21">
                  <c:v>2.9000000000000004</c:v>
                </c:pt>
                <c:pt idx="22">
                  <c:v>2.8000000000000003</c:v>
                </c:pt>
                <c:pt idx="23">
                  <c:v>2.7</c:v>
                </c:pt>
                <c:pt idx="24">
                  <c:v>2.6</c:v>
                </c:pt>
                <c:pt idx="25">
                  <c:v>2.5</c:v>
                </c:pt>
                <c:pt idx="26">
                  <c:v>2.4000000000000004</c:v>
                </c:pt>
                <c:pt idx="27">
                  <c:v>2.3000000000000003</c:v>
                </c:pt>
                <c:pt idx="28">
                  <c:v>2.2000000000000002</c:v>
                </c:pt>
                <c:pt idx="29">
                  <c:v>2.1</c:v>
                </c:pt>
                <c:pt idx="30">
                  <c:v>2</c:v>
                </c:pt>
                <c:pt idx="31">
                  <c:v>1.9000000000000001</c:v>
                </c:pt>
                <c:pt idx="32">
                  <c:v>1.8</c:v>
                </c:pt>
                <c:pt idx="33">
                  <c:v>1.7000000000000002</c:v>
                </c:pt>
                <c:pt idx="34">
                  <c:v>1.6</c:v>
                </c:pt>
                <c:pt idx="35">
                  <c:v>1.5</c:v>
                </c:pt>
                <c:pt idx="36">
                  <c:v>1.4000000000000001</c:v>
                </c:pt>
                <c:pt idx="37">
                  <c:v>1.3</c:v>
                </c:pt>
                <c:pt idx="38">
                  <c:v>1.2000000000000002</c:v>
                </c:pt>
                <c:pt idx="39">
                  <c:v>1.1000000000000001</c:v>
                </c:pt>
                <c:pt idx="40">
                  <c:v>1</c:v>
                </c:pt>
                <c:pt idx="41">
                  <c:v>0.9</c:v>
                </c:pt>
                <c:pt idx="42">
                  <c:v>0.8</c:v>
                </c:pt>
                <c:pt idx="43">
                  <c:v>0.70000000000000007</c:v>
                </c:pt>
                <c:pt idx="44">
                  <c:v>0.60000000000000009</c:v>
                </c:pt>
                <c:pt idx="45">
                  <c:v>0.5</c:v>
                </c:pt>
                <c:pt idx="46">
                  <c:v>0.4</c:v>
                </c:pt>
                <c:pt idx="47">
                  <c:v>0.30000000000000004</c:v>
                </c:pt>
                <c:pt idx="48">
                  <c:v>0.2</c:v>
                </c:pt>
                <c:pt idx="49">
                  <c:v>0.1</c:v>
                </c:pt>
                <c:pt idx="50">
                  <c:v>0</c:v>
                </c:pt>
                <c:pt idx="51">
                  <c:v>0</c:v>
                </c:pt>
                <c:pt idx="52">
                  <c:v>0</c:v>
                </c:pt>
                <c:pt idx="53">
                  <c:v>0</c:v>
                </c:pt>
                <c:pt idx="54">
                  <c:v>0</c:v>
                </c:pt>
                <c:pt idx="55">
                  <c:v>0</c:v>
                </c:pt>
                <c:pt idx="56">
                  <c:v>0</c:v>
                </c:pt>
                <c:pt idx="57">
                  <c:v>0</c:v>
                </c:pt>
                <c:pt idx="58">
                  <c:v>0</c:v>
                </c:pt>
                <c:pt idx="59">
                  <c:v>0</c:v>
                </c:pt>
                <c:pt idx="60">
                  <c:v>0</c:v>
                </c:pt>
              </c:numCache>
            </c:numRef>
          </c:yVal>
          <c:smooth val="0"/>
          <c:extLst>
            <c:ext xmlns:c16="http://schemas.microsoft.com/office/drawing/2014/chart" uri="{C3380CC4-5D6E-409C-BE32-E72D297353CC}">
              <c16:uniqueId val="{00000000-F368-457A-83CB-A847407A80B7}"/>
            </c:ext>
          </c:extLst>
        </c:ser>
        <c:ser>
          <c:idx val="1"/>
          <c:order val="1"/>
          <c:tx>
            <c:strRef>
              <c:f>Sheet1!$H$1</c:f>
              <c:strCache>
                <c:ptCount val="1"/>
                <c:pt idx="0">
                  <c:v>VOI</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Sheet1!$F$2:$F$62</c:f>
              <c:numCache>
                <c:formatCode>General</c:formatCode>
                <c:ptCount val="6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numCache>
            </c:numRef>
          </c:xVal>
          <c:yVal>
            <c:numRef>
              <c:f>Sheet1!$H$2:$H$62</c:f>
              <c:numCache>
                <c:formatCode>General</c:formatCode>
                <c:ptCount val="61"/>
                <c:pt idx="0">
                  <c:v>0</c:v>
                </c:pt>
                <c:pt idx="1">
                  <c:v>0</c:v>
                </c:pt>
                <c:pt idx="2">
                  <c:v>0</c:v>
                </c:pt>
                <c:pt idx="3">
                  <c:v>0.72999999999999987</c:v>
                </c:pt>
                <c:pt idx="4">
                  <c:v>1.64</c:v>
                </c:pt>
                <c:pt idx="5">
                  <c:v>2.5499999999999998</c:v>
                </c:pt>
                <c:pt idx="6">
                  <c:v>2.46</c:v>
                </c:pt>
                <c:pt idx="7">
                  <c:v>2.3699999999999997</c:v>
                </c:pt>
                <c:pt idx="8">
                  <c:v>2.2799999999999998</c:v>
                </c:pt>
                <c:pt idx="9">
                  <c:v>2.19</c:v>
                </c:pt>
                <c:pt idx="10">
                  <c:v>2.0999999999999996</c:v>
                </c:pt>
                <c:pt idx="11">
                  <c:v>2.0099999999999998</c:v>
                </c:pt>
                <c:pt idx="12">
                  <c:v>1.92</c:v>
                </c:pt>
                <c:pt idx="13">
                  <c:v>1.8299999999999998</c:v>
                </c:pt>
                <c:pt idx="14">
                  <c:v>1.7400000000000002</c:v>
                </c:pt>
                <c:pt idx="15">
                  <c:v>1.65</c:v>
                </c:pt>
                <c:pt idx="16">
                  <c:v>1.5599999999999998</c:v>
                </c:pt>
                <c:pt idx="17">
                  <c:v>1.4700000000000002</c:v>
                </c:pt>
                <c:pt idx="18">
                  <c:v>1.38</c:v>
                </c:pt>
                <c:pt idx="19">
                  <c:v>1.2899999999999998</c:v>
                </c:pt>
                <c:pt idx="20">
                  <c:v>1.2</c:v>
                </c:pt>
                <c:pt idx="21">
                  <c:v>1.1099999999999999</c:v>
                </c:pt>
                <c:pt idx="22">
                  <c:v>1.0199999999999998</c:v>
                </c:pt>
                <c:pt idx="23">
                  <c:v>0.93</c:v>
                </c:pt>
                <c:pt idx="24">
                  <c:v>0.83999999999999986</c:v>
                </c:pt>
                <c:pt idx="25">
                  <c:v>0.74999999999999989</c:v>
                </c:pt>
                <c:pt idx="26">
                  <c:v>0.66</c:v>
                </c:pt>
                <c:pt idx="27">
                  <c:v>0.56999999999999984</c:v>
                </c:pt>
                <c:pt idx="28">
                  <c:v>0.48000000000000004</c:v>
                </c:pt>
                <c:pt idx="29">
                  <c:v>0.39</c:v>
                </c:pt>
                <c:pt idx="30">
                  <c:v>0.29999999999999988</c:v>
                </c:pt>
                <c:pt idx="31">
                  <c:v>0.21000000000000005</c:v>
                </c:pt>
                <c:pt idx="32">
                  <c:v>0.12000000000000005</c:v>
                </c:pt>
                <c:pt idx="33">
                  <c:v>2.9999999999999891E-2</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numCache>
            </c:numRef>
          </c:yVal>
          <c:smooth val="0"/>
          <c:extLst>
            <c:ext xmlns:c16="http://schemas.microsoft.com/office/drawing/2014/chart" uri="{C3380CC4-5D6E-409C-BE32-E72D297353CC}">
              <c16:uniqueId val="{00000001-F368-457A-83CB-A847407A80B7}"/>
            </c:ext>
          </c:extLst>
        </c:ser>
        <c:dLbls>
          <c:showLegendKey val="0"/>
          <c:showVal val="0"/>
          <c:showCatName val="0"/>
          <c:showSerName val="0"/>
          <c:showPercent val="0"/>
          <c:showBubbleSize val="0"/>
        </c:dLbls>
        <c:axId val="676639560"/>
        <c:axId val="676630200"/>
      </c:scatterChart>
      <c:valAx>
        <c:axId val="676639560"/>
        <c:scaling>
          <c:orientation val="minMax"/>
          <c:max val="5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1"/>
                  <a:t>C</a:t>
                </a:r>
              </a:p>
              <a:p>
                <a:pPr>
                  <a:defRPr/>
                </a:pPr>
                <a:r>
                  <a:rPr lang="en-US" b="1"/>
                  <a:t>(assuming La = $50)</a:t>
                </a:r>
              </a:p>
              <a:p>
                <a:pPr>
                  <a:defRPr/>
                </a:pPr>
                <a:endParaRPr lang="en-US"/>
              </a:p>
            </c:rich>
          </c:tx>
          <c:layout>
            <c:manualLayout>
              <c:xMode val="edge"/>
              <c:yMode val="edge"/>
              <c:x val="0.28502719686149142"/>
              <c:y val="0.789201527183830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6630200"/>
        <c:crosses val="autoZero"/>
        <c:crossBetween val="midCat"/>
      </c:valAx>
      <c:valAx>
        <c:axId val="67663020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6639560"/>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Sheet1!$C$6</c:f>
              <c:strCache>
                <c:ptCount val="1"/>
                <c:pt idx="0">
                  <c:v>stage</c:v>
                </c:pt>
              </c:strCache>
            </c:strRef>
          </c:tx>
          <c:spPr>
            <a:ln w="28575" cap="rnd">
              <a:solidFill>
                <a:schemeClr val="accent1"/>
              </a:solidFill>
              <a:round/>
            </a:ln>
            <a:effectLst/>
          </c:spPr>
          <c:marker>
            <c:symbol val="none"/>
          </c:marker>
          <c:cat>
            <c:numRef>
              <c:f>Sheet1!$B$7:$B$119</c:f>
              <c:numCache>
                <c:formatCode>m/d/yyyy</c:formatCode>
                <c:ptCount val="113"/>
                <c:pt idx="0">
                  <c:v>45901</c:v>
                </c:pt>
                <c:pt idx="1">
                  <c:v>45902</c:v>
                </c:pt>
                <c:pt idx="2">
                  <c:v>45903</c:v>
                </c:pt>
                <c:pt idx="3">
                  <c:v>45904</c:v>
                </c:pt>
                <c:pt idx="4">
                  <c:v>45905</c:v>
                </c:pt>
                <c:pt idx="5">
                  <c:v>45906</c:v>
                </c:pt>
                <c:pt idx="6">
                  <c:v>45907</c:v>
                </c:pt>
                <c:pt idx="7">
                  <c:v>45908</c:v>
                </c:pt>
                <c:pt idx="8">
                  <c:v>45909</c:v>
                </c:pt>
                <c:pt idx="9">
                  <c:v>45910</c:v>
                </c:pt>
                <c:pt idx="10">
                  <c:v>45911</c:v>
                </c:pt>
                <c:pt idx="11">
                  <c:v>45912</c:v>
                </c:pt>
                <c:pt idx="12">
                  <c:v>45913</c:v>
                </c:pt>
                <c:pt idx="13">
                  <c:v>45914</c:v>
                </c:pt>
                <c:pt idx="14">
                  <c:v>45915</c:v>
                </c:pt>
                <c:pt idx="15">
                  <c:v>45916</c:v>
                </c:pt>
                <c:pt idx="16">
                  <c:v>45917</c:v>
                </c:pt>
                <c:pt idx="17">
                  <c:v>45918</c:v>
                </c:pt>
                <c:pt idx="18">
                  <c:v>45919</c:v>
                </c:pt>
                <c:pt idx="19">
                  <c:v>45920</c:v>
                </c:pt>
                <c:pt idx="20">
                  <c:v>45921</c:v>
                </c:pt>
                <c:pt idx="21">
                  <c:v>45922</c:v>
                </c:pt>
                <c:pt idx="22">
                  <c:v>45923</c:v>
                </c:pt>
                <c:pt idx="23">
                  <c:v>45924</c:v>
                </c:pt>
                <c:pt idx="24">
                  <c:v>45925</c:v>
                </c:pt>
                <c:pt idx="25">
                  <c:v>45926</c:v>
                </c:pt>
                <c:pt idx="26">
                  <c:v>45927</c:v>
                </c:pt>
                <c:pt idx="27">
                  <c:v>45928</c:v>
                </c:pt>
                <c:pt idx="28">
                  <c:v>45929</c:v>
                </c:pt>
                <c:pt idx="29">
                  <c:v>45930</c:v>
                </c:pt>
                <c:pt idx="30">
                  <c:v>45931</c:v>
                </c:pt>
                <c:pt idx="31">
                  <c:v>45932</c:v>
                </c:pt>
                <c:pt idx="32">
                  <c:v>45933</c:v>
                </c:pt>
                <c:pt idx="33">
                  <c:v>45934</c:v>
                </c:pt>
                <c:pt idx="34">
                  <c:v>45935</c:v>
                </c:pt>
                <c:pt idx="35">
                  <c:v>45936</c:v>
                </c:pt>
                <c:pt idx="36">
                  <c:v>45937</c:v>
                </c:pt>
                <c:pt idx="37">
                  <c:v>45938</c:v>
                </c:pt>
                <c:pt idx="38">
                  <c:v>45939</c:v>
                </c:pt>
                <c:pt idx="39">
                  <c:v>45940</c:v>
                </c:pt>
                <c:pt idx="40">
                  <c:v>45941</c:v>
                </c:pt>
                <c:pt idx="41">
                  <c:v>45942</c:v>
                </c:pt>
                <c:pt idx="42">
                  <c:v>45943</c:v>
                </c:pt>
                <c:pt idx="43">
                  <c:v>45944</c:v>
                </c:pt>
                <c:pt idx="44">
                  <c:v>45945</c:v>
                </c:pt>
                <c:pt idx="45">
                  <c:v>45946</c:v>
                </c:pt>
                <c:pt idx="46">
                  <c:v>45947</c:v>
                </c:pt>
                <c:pt idx="47">
                  <c:v>45948</c:v>
                </c:pt>
                <c:pt idx="48">
                  <c:v>45949</c:v>
                </c:pt>
                <c:pt idx="49">
                  <c:v>45950</c:v>
                </c:pt>
                <c:pt idx="50">
                  <c:v>45951</c:v>
                </c:pt>
                <c:pt idx="51">
                  <c:v>45952</c:v>
                </c:pt>
                <c:pt idx="52">
                  <c:v>45953</c:v>
                </c:pt>
                <c:pt idx="53">
                  <c:v>45954</c:v>
                </c:pt>
                <c:pt idx="54">
                  <c:v>45955</c:v>
                </c:pt>
                <c:pt idx="55">
                  <c:v>45956</c:v>
                </c:pt>
                <c:pt idx="56">
                  <c:v>45957</c:v>
                </c:pt>
                <c:pt idx="57">
                  <c:v>45958</c:v>
                </c:pt>
                <c:pt idx="58">
                  <c:v>45959</c:v>
                </c:pt>
                <c:pt idx="59">
                  <c:v>45960</c:v>
                </c:pt>
                <c:pt idx="60">
                  <c:v>45961</c:v>
                </c:pt>
                <c:pt idx="61">
                  <c:v>45962</c:v>
                </c:pt>
                <c:pt idx="62">
                  <c:v>45963</c:v>
                </c:pt>
                <c:pt idx="63">
                  <c:v>45964</c:v>
                </c:pt>
                <c:pt idx="64">
                  <c:v>45965</c:v>
                </c:pt>
                <c:pt idx="65">
                  <c:v>45966</c:v>
                </c:pt>
                <c:pt idx="66">
                  <c:v>45967</c:v>
                </c:pt>
                <c:pt idx="67">
                  <c:v>45968</c:v>
                </c:pt>
                <c:pt idx="68">
                  <c:v>45969</c:v>
                </c:pt>
                <c:pt idx="69">
                  <c:v>45970</c:v>
                </c:pt>
                <c:pt idx="70">
                  <c:v>45971</c:v>
                </c:pt>
                <c:pt idx="71">
                  <c:v>45972</c:v>
                </c:pt>
                <c:pt idx="72">
                  <c:v>45973</c:v>
                </c:pt>
                <c:pt idx="73">
                  <c:v>45974</c:v>
                </c:pt>
                <c:pt idx="74">
                  <c:v>45975</c:v>
                </c:pt>
                <c:pt idx="75">
                  <c:v>45976</c:v>
                </c:pt>
                <c:pt idx="76">
                  <c:v>45977</c:v>
                </c:pt>
                <c:pt idx="77">
                  <c:v>45978</c:v>
                </c:pt>
                <c:pt idx="78">
                  <c:v>45979</c:v>
                </c:pt>
                <c:pt idx="79">
                  <c:v>45980</c:v>
                </c:pt>
                <c:pt idx="80">
                  <c:v>45981</c:v>
                </c:pt>
                <c:pt idx="81">
                  <c:v>45982</c:v>
                </c:pt>
                <c:pt idx="82">
                  <c:v>45983</c:v>
                </c:pt>
                <c:pt idx="83">
                  <c:v>45984</c:v>
                </c:pt>
                <c:pt idx="84">
                  <c:v>45985</c:v>
                </c:pt>
                <c:pt idx="85">
                  <c:v>45986</c:v>
                </c:pt>
                <c:pt idx="86">
                  <c:v>45987</c:v>
                </c:pt>
                <c:pt idx="87">
                  <c:v>45988</c:v>
                </c:pt>
                <c:pt idx="88">
                  <c:v>45989</c:v>
                </c:pt>
                <c:pt idx="89">
                  <c:v>45990</c:v>
                </c:pt>
                <c:pt idx="90">
                  <c:v>45991</c:v>
                </c:pt>
                <c:pt idx="91">
                  <c:v>45992</c:v>
                </c:pt>
                <c:pt idx="92">
                  <c:v>45993</c:v>
                </c:pt>
                <c:pt idx="93">
                  <c:v>45994</c:v>
                </c:pt>
                <c:pt idx="94">
                  <c:v>45995</c:v>
                </c:pt>
                <c:pt idx="95">
                  <c:v>45996</c:v>
                </c:pt>
                <c:pt idx="96">
                  <c:v>45997</c:v>
                </c:pt>
                <c:pt idx="97">
                  <c:v>45998</c:v>
                </c:pt>
                <c:pt idx="98">
                  <c:v>45999</c:v>
                </c:pt>
                <c:pt idx="99">
                  <c:v>46000</c:v>
                </c:pt>
                <c:pt idx="100">
                  <c:v>46001</c:v>
                </c:pt>
                <c:pt idx="101">
                  <c:v>46002</c:v>
                </c:pt>
                <c:pt idx="102">
                  <c:v>46003</c:v>
                </c:pt>
                <c:pt idx="103">
                  <c:v>46004</c:v>
                </c:pt>
                <c:pt idx="104">
                  <c:v>46005</c:v>
                </c:pt>
                <c:pt idx="105">
                  <c:v>46006</c:v>
                </c:pt>
                <c:pt idx="106">
                  <c:v>46007</c:v>
                </c:pt>
                <c:pt idx="107">
                  <c:v>46008</c:v>
                </c:pt>
                <c:pt idx="108">
                  <c:v>46009</c:v>
                </c:pt>
                <c:pt idx="109">
                  <c:v>46010</c:v>
                </c:pt>
                <c:pt idx="110">
                  <c:v>46011</c:v>
                </c:pt>
                <c:pt idx="111">
                  <c:v>46012</c:v>
                </c:pt>
                <c:pt idx="112">
                  <c:v>46013</c:v>
                </c:pt>
              </c:numCache>
            </c:numRef>
          </c:cat>
          <c:val>
            <c:numRef>
              <c:f>Sheet1!$C$7:$C$119</c:f>
              <c:numCache>
                <c:formatCode>0.00</c:formatCode>
                <c:ptCount val="113"/>
                <c:pt idx="0">
                  <c:v>15.13</c:v>
                </c:pt>
                <c:pt idx="1">
                  <c:v>14.37</c:v>
                </c:pt>
                <c:pt idx="2">
                  <c:v>13.05</c:v>
                </c:pt>
                <c:pt idx="3">
                  <c:v>13.32</c:v>
                </c:pt>
                <c:pt idx="4">
                  <c:v>12.66</c:v>
                </c:pt>
                <c:pt idx="5">
                  <c:v>11.92</c:v>
                </c:pt>
                <c:pt idx="6">
                  <c:v>10.86</c:v>
                </c:pt>
                <c:pt idx="7">
                  <c:v>12.8</c:v>
                </c:pt>
                <c:pt idx="8">
                  <c:v>10.97</c:v>
                </c:pt>
                <c:pt idx="9">
                  <c:v>11.45</c:v>
                </c:pt>
                <c:pt idx="10">
                  <c:v>11.69</c:v>
                </c:pt>
                <c:pt idx="11">
                  <c:v>11.82</c:v>
                </c:pt>
                <c:pt idx="12">
                  <c:v>11.79</c:v>
                </c:pt>
                <c:pt idx="13">
                  <c:v>11.79</c:v>
                </c:pt>
                <c:pt idx="14">
                  <c:v>10.48</c:v>
                </c:pt>
                <c:pt idx="15">
                  <c:v>11.15</c:v>
                </c:pt>
                <c:pt idx="16">
                  <c:v>9.61</c:v>
                </c:pt>
                <c:pt idx="17">
                  <c:v>9.1199999999999992</c:v>
                </c:pt>
                <c:pt idx="18">
                  <c:v>9.2200000000000006</c:v>
                </c:pt>
                <c:pt idx="19">
                  <c:v>8.1300000000000008</c:v>
                </c:pt>
                <c:pt idx="20">
                  <c:v>8.16</c:v>
                </c:pt>
                <c:pt idx="21">
                  <c:v>8.81</c:v>
                </c:pt>
                <c:pt idx="22">
                  <c:v>9.2100000000000009</c:v>
                </c:pt>
                <c:pt idx="23">
                  <c:v>10.76</c:v>
                </c:pt>
                <c:pt idx="24">
                  <c:v>11.39</c:v>
                </c:pt>
                <c:pt idx="25" formatCode="General">
                  <c:v>11.51</c:v>
                </c:pt>
                <c:pt idx="26" formatCode="General">
                  <c:v>12.97</c:v>
                </c:pt>
                <c:pt idx="27" formatCode="General">
                  <c:v>14.41</c:v>
                </c:pt>
                <c:pt idx="28" formatCode="General">
                  <c:v>13.68</c:v>
                </c:pt>
                <c:pt idx="29" formatCode="General">
                  <c:v>9.48</c:v>
                </c:pt>
                <c:pt idx="30" formatCode="General">
                  <c:v>9.89</c:v>
                </c:pt>
                <c:pt idx="31" formatCode="General">
                  <c:v>10.67</c:v>
                </c:pt>
                <c:pt idx="32" formatCode="General">
                  <c:v>10.48</c:v>
                </c:pt>
                <c:pt idx="33" formatCode="General">
                  <c:v>9.7799999999999994</c:v>
                </c:pt>
                <c:pt idx="34" formatCode="General">
                  <c:v>9.11</c:v>
                </c:pt>
                <c:pt idx="35" formatCode="General">
                  <c:v>9.2799999999999994</c:v>
                </c:pt>
                <c:pt idx="36" formatCode="General">
                  <c:v>9.0299999999999994</c:v>
                </c:pt>
                <c:pt idx="37" formatCode="General">
                  <c:v>11.81</c:v>
                </c:pt>
                <c:pt idx="38" formatCode="General">
                  <c:v>14.64</c:v>
                </c:pt>
                <c:pt idx="39" formatCode="General">
                  <c:v>12.24</c:v>
                </c:pt>
                <c:pt idx="40" formatCode="General">
                  <c:v>10.43</c:v>
                </c:pt>
                <c:pt idx="41" formatCode="General">
                  <c:v>10.45</c:v>
                </c:pt>
                <c:pt idx="42" formatCode="General">
                  <c:v>7.64</c:v>
                </c:pt>
                <c:pt idx="43" formatCode="General">
                  <c:v>8.24</c:v>
                </c:pt>
                <c:pt idx="44" formatCode="General">
                  <c:v>7.56</c:v>
                </c:pt>
                <c:pt idx="45" formatCode="General">
                  <c:v>7.63</c:v>
                </c:pt>
                <c:pt idx="46" formatCode="General">
                  <c:v>7.25</c:v>
                </c:pt>
                <c:pt idx="47" formatCode="General">
                  <c:v>7.41</c:v>
                </c:pt>
                <c:pt idx="48" formatCode="General">
                  <c:v>8.27</c:v>
                </c:pt>
                <c:pt idx="49" formatCode="General">
                  <c:v>8.23</c:v>
                </c:pt>
                <c:pt idx="50" formatCode="General">
                  <c:v>8.4499999999999993</c:v>
                </c:pt>
                <c:pt idx="51" formatCode="General">
                  <c:v>9.15</c:v>
                </c:pt>
                <c:pt idx="52" formatCode="General">
                  <c:v>7.99</c:v>
                </c:pt>
                <c:pt idx="53" formatCode="General">
                  <c:v>7.55</c:v>
                </c:pt>
                <c:pt idx="54" formatCode="General">
                  <c:v>7.74</c:v>
                </c:pt>
                <c:pt idx="55" formatCode="General">
                  <c:v>7.77</c:v>
                </c:pt>
                <c:pt idx="56" formatCode="General">
                  <c:v>8.4</c:v>
                </c:pt>
                <c:pt idx="57" formatCode="General">
                  <c:v>8.8699999999999992</c:v>
                </c:pt>
                <c:pt idx="58" formatCode="General">
                  <c:v>10.02</c:v>
                </c:pt>
                <c:pt idx="59" formatCode="General">
                  <c:v>10.57</c:v>
                </c:pt>
                <c:pt idx="60" formatCode="General">
                  <c:v>11.38</c:v>
                </c:pt>
                <c:pt idx="61" formatCode="General">
                  <c:v>11.7</c:v>
                </c:pt>
                <c:pt idx="62" formatCode="General">
                  <c:v>11.85</c:v>
                </c:pt>
                <c:pt idx="63" formatCode="General">
                  <c:v>12.69</c:v>
                </c:pt>
                <c:pt idx="64" formatCode="General">
                  <c:v>12.21</c:v>
                </c:pt>
                <c:pt idx="65" formatCode="General">
                  <c:v>10.93</c:v>
                </c:pt>
                <c:pt idx="66" formatCode="General">
                  <c:v>10.43</c:v>
                </c:pt>
                <c:pt idx="67" formatCode="General">
                  <c:v>9.1999999999999993</c:v>
                </c:pt>
                <c:pt idx="68" formatCode="General">
                  <c:v>9.2100000000000009</c:v>
                </c:pt>
                <c:pt idx="69" formatCode="General">
                  <c:v>9.16</c:v>
                </c:pt>
                <c:pt idx="70" formatCode="General">
                  <c:v>9.39</c:v>
                </c:pt>
                <c:pt idx="71" formatCode="General">
                  <c:v>9.9</c:v>
                </c:pt>
                <c:pt idx="72" formatCode="General">
                  <c:v>10.7</c:v>
                </c:pt>
                <c:pt idx="73" formatCode="General">
                  <c:v>11.2</c:v>
                </c:pt>
                <c:pt idx="74" formatCode="General">
                  <c:v>10.06</c:v>
                </c:pt>
                <c:pt idx="75" formatCode="General">
                  <c:v>8.85</c:v>
                </c:pt>
                <c:pt idx="76" formatCode="General">
                  <c:v>8.14</c:v>
                </c:pt>
                <c:pt idx="77" formatCode="General">
                  <c:v>9.1300000000000008</c:v>
                </c:pt>
                <c:pt idx="78" formatCode="General">
                  <c:v>9.02</c:v>
                </c:pt>
                <c:pt idx="79" formatCode="General">
                  <c:v>9.8800000000000008</c:v>
                </c:pt>
                <c:pt idx="80" formatCode="General">
                  <c:v>10.050000000000001</c:v>
                </c:pt>
                <c:pt idx="81" formatCode="General">
                  <c:v>14.03</c:v>
                </c:pt>
                <c:pt idx="82" formatCode="General">
                  <c:v>14.53</c:v>
                </c:pt>
                <c:pt idx="83" formatCode="General">
                  <c:v>14.25</c:v>
                </c:pt>
                <c:pt idx="84" formatCode="General">
                  <c:v>14.51</c:v>
                </c:pt>
                <c:pt idx="85" formatCode="General">
                  <c:v>14.02</c:v>
                </c:pt>
                <c:pt idx="86" formatCode="General">
                  <c:v>16.079999999999998</c:v>
                </c:pt>
                <c:pt idx="87" formatCode="General">
                  <c:v>15.07</c:v>
                </c:pt>
                <c:pt idx="88" formatCode="General">
                  <c:v>14.61</c:v>
                </c:pt>
                <c:pt idx="89" formatCode="General">
                  <c:v>14.74</c:v>
                </c:pt>
                <c:pt idx="90" formatCode="General">
                  <c:v>14.1</c:v>
                </c:pt>
                <c:pt idx="91" formatCode="General">
                  <c:v>14.01</c:v>
                </c:pt>
                <c:pt idx="92" formatCode="General">
                  <c:v>12.22</c:v>
                </c:pt>
                <c:pt idx="93" formatCode="General">
                  <c:v>12.6</c:v>
                </c:pt>
                <c:pt idx="94" formatCode="General">
                  <c:v>11.26</c:v>
                </c:pt>
                <c:pt idx="95" formatCode="General">
                  <c:v>11.8</c:v>
                </c:pt>
                <c:pt idx="96" formatCode="General">
                  <c:v>11.83</c:v>
                </c:pt>
                <c:pt idx="97" formatCode="General">
                  <c:v>11.86</c:v>
                </c:pt>
                <c:pt idx="98" formatCode="General">
                  <c:v>11.8</c:v>
                </c:pt>
                <c:pt idx="99" formatCode="General">
                  <c:v>11.44</c:v>
                </c:pt>
                <c:pt idx="100" formatCode="General">
                  <c:v>10.44</c:v>
                </c:pt>
                <c:pt idx="101" formatCode="General">
                  <c:v>8.9600000000000009</c:v>
                </c:pt>
                <c:pt idx="102" formatCode="General">
                  <c:v>8.2899999999999991</c:v>
                </c:pt>
                <c:pt idx="103" formatCode="General">
                  <c:v>7.89</c:v>
                </c:pt>
                <c:pt idx="104" formatCode="General">
                  <c:v>8.4700000000000006</c:v>
                </c:pt>
                <c:pt idx="105" formatCode="General">
                  <c:v>10.41</c:v>
                </c:pt>
                <c:pt idx="106" formatCode="General">
                  <c:v>9.98</c:v>
                </c:pt>
                <c:pt idx="107" formatCode="General">
                  <c:v>7.65</c:v>
                </c:pt>
                <c:pt idx="108" formatCode="General">
                  <c:v>8.91</c:v>
                </c:pt>
                <c:pt idx="109" formatCode="General">
                  <c:v>8.0399999999999991</c:v>
                </c:pt>
                <c:pt idx="110" formatCode="General">
                  <c:v>9.7200000000000006</c:v>
                </c:pt>
                <c:pt idx="111" formatCode="General">
                  <c:v>16.03</c:v>
                </c:pt>
                <c:pt idx="112" formatCode="General">
                  <c:v>17.940000000000001</c:v>
                </c:pt>
              </c:numCache>
            </c:numRef>
          </c:val>
          <c:smooth val="0"/>
          <c:extLst>
            <c:ext xmlns:c16="http://schemas.microsoft.com/office/drawing/2014/chart" uri="{C3380CC4-5D6E-409C-BE32-E72D297353CC}">
              <c16:uniqueId val="{00000000-356A-4001-9545-BEEF92413F12}"/>
            </c:ext>
          </c:extLst>
        </c:ser>
        <c:dLbls>
          <c:showLegendKey val="0"/>
          <c:showVal val="0"/>
          <c:showCatName val="0"/>
          <c:showSerName val="0"/>
          <c:showPercent val="0"/>
          <c:showBubbleSize val="0"/>
        </c:dLbls>
        <c:marker val="1"/>
        <c:smooth val="0"/>
        <c:axId val="795097144"/>
        <c:axId val="795097504"/>
      </c:lineChart>
      <c:lineChart>
        <c:grouping val="standard"/>
        <c:varyColors val="0"/>
        <c:ser>
          <c:idx val="1"/>
          <c:order val="1"/>
          <c:tx>
            <c:strRef>
              <c:f>Sheet1!$D$6</c:f>
              <c:strCache>
                <c:ptCount val="1"/>
                <c:pt idx="0">
                  <c:v>max draft</c:v>
                </c:pt>
              </c:strCache>
            </c:strRef>
          </c:tx>
          <c:spPr>
            <a:ln w="28575" cap="rnd">
              <a:solidFill>
                <a:schemeClr val="accent2"/>
              </a:solidFill>
              <a:round/>
            </a:ln>
            <a:effectLst/>
          </c:spPr>
          <c:marker>
            <c:symbol val="none"/>
          </c:marker>
          <c:cat>
            <c:numRef>
              <c:f>Sheet1!$B$7:$B$119</c:f>
              <c:numCache>
                <c:formatCode>m/d/yyyy</c:formatCode>
                <c:ptCount val="113"/>
                <c:pt idx="0">
                  <c:v>45901</c:v>
                </c:pt>
                <c:pt idx="1">
                  <c:v>45902</c:v>
                </c:pt>
                <c:pt idx="2">
                  <c:v>45903</c:v>
                </c:pt>
                <c:pt idx="3">
                  <c:v>45904</c:v>
                </c:pt>
                <c:pt idx="4">
                  <c:v>45905</c:v>
                </c:pt>
                <c:pt idx="5">
                  <c:v>45906</c:v>
                </c:pt>
                <c:pt idx="6">
                  <c:v>45907</c:v>
                </c:pt>
                <c:pt idx="7">
                  <c:v>45908</c:v>
                </c:pt>
                <c:pt idx="8">
                  <c:v>45909</c:v>
                </c:pt>
                <c:pt idx="9">
                  <c:v>45910</c:v>
                </c:pt>
                <c:pt idx="10">
                  <c:v>45911</c:v>
                </c:pt>
                <c:pt idx="11">
                  <c:v>45912</c:v>
                </c:pt>
                <c:pt idx="12">
                  <c:v>45913</c:v>
                </c:pt>
                <c:pt idx="13">
                  <c:v>45914</c:v>
                </c:pt>
                <c:pt idx="14">
                  <c:v>45915</c:v>
                </c:pt>
                <c:pt idx="15">
                  <c:v>45916</c:v>
                </c:pt>
                <c:pt idx="16">
                  <c:v>45917</c:v>
                </c:pt>
                <c:pt idx="17">
                  <c:v>45918</c:v>
                </c:pt>
                <c:pt idx="18">
                  <c:v>45919</c:v>
                </c:pt>
                <c:pt idx="19">
                  <c:v>45920</c:v>
                </c:pt>
                <c:pt idx="20">
                  <c:v>45921</c:v>
                </c:pt>
                <c:pt idx="21">
                  <c:v>45922</c:v>
                </c:pt>
                <c:pt idx="22">
                  <c:v>45923</c:v>
                </c:pt>
                <c:pt idx="23">
                  <c:v>45924</c:v>
                </c:pt>
                <c:pt idx="24">
                  <c:v>45925</c:v>
                </c:pt>
                <c:pt idx="25">
                  <c:v>45926</c:v>
                </c:pt>
                <c:pt idx="26">
                  <c:v>45927</c:v>
                </c:pt>
                <c:pt idx="27">
                  <c:v>45928</c:v>
                </c:pt>
                <c:pt idx="28">
                  <c:v>45929</c:v>
                </c:pt>
                <c:pt idx="29">
                  <c:v>45930</c:v>
                </c:pt>
                <c:pt idx="30">
                  <c:v>45931</c:v>
                </c:pt>
                <c:pt idx="31">
                  <c:v>45932</c:v>
                </c:pt>
                <c:pt idx="32">
                  <c:v>45933</c:v>
                </c:pt>
                <c:pt idx="33">
                  <c:v>45934</c:v>
                </c:pt>
                <c:pt idx="34">
                  <c:v>45935</c:v>
                </c:pt>
                <c:pt idx="35">
                  <c:v>45936</c:v>
                </c:pt>
                <c:pt idx="36">
                  <c:v>45937</c:v>
                </c:pt>
                <c:pt idx="37">
                  <c:v>45938</c:v>
                </c:pt>
                <c:pt idx="38">
                  <c:v>45939</c:v>
                </c:pt>
                <c:pt idx="39">
                  <c:v>45940</c:v>
                </c:pt>
                <c:pt idx="40">
                  <c:v>45941</c:v>
                </c:pt>
                <c:pt idx="41">
                  <c:v>45942</c:v>
                </c:pt>
                <c:pt idx="42">
                  <c:v>45943</c:v>
                </c:pt>
                <c:pt idx="43">
                  <c:v>45944</c:v>
                </c:pt>
                <c:pt idx="44">
                  <c:v>45945</c:v>
                </c:pt>
                <c:pt idx="45">
                  <c:v>45946</c:v>
                </c:pt>
                <c:pt idx="46">
                  <c:v>45947</c:v>
                </c:pt>
                <c:pt idx="47">
                  <c:v>45948</c:v>
                </c:pt>
                <c:pt idx="48">
                  <c:v>45949</c:v>
                </c:pt>
                <c:pt idx="49">
                  <c:v>45950</c:v>
                </c:pt>
                <c:pt idx="50">
                  <c:v>45951</c:v>
                </c:pt>
                <c:pt idx="51">
                  <c:v>45952</c:v>
                </c:pt>
                <c:pt idx="52">
                  <c:v>45953</c:v>
                </c:pt>
                <c:pt idx="53">
                  <c:v>45954</c:v>
                </c:pt>
                <c:pt idx="54">
                  <c:v>45955</c:v>
                </c:pt>
                <c:pt idx="55">
                  <c:v>45956</c:v>
                </c:pt>
                <c:pt idx="56">
                  <c:v>45957</c:v>
                </c:pt>
                <c:pt idx="57">
                  <c:v>45958</c:v>
                </c:pt>
                <c:pt idx="58">
                  <c:v>45959</c:v>
                </c:pt>
                <c:pt idx="59">
                  <c:v>45960</c:v>
                </c:pt>
                <c:pt idx="60">
                  <c:v>45961</c:v>
                </c:pt>
                <c:pt idx="61">
                  <c:v>45962</c:v>
                </c:pt>
                <c:pt idx="62">
                  <c:v>45963</c:v>
                </c:pt>
                <c:pt idx="63">
                  <c:v>45964</c:v>
                </c:pt>
                <c:pt idx="64">
                  <c:v>45965</c:v>
                </c:pt>
                <c:pt idx="65">
                  <c:v>45966</c:v>
                </c:pt>
                <c:pt idx="66">
                  <c:v>45967</c:v>
                </c:pt>
                <c:pt idx="67">
                  <c:v>45968</c:v>
                </c:pt>
                <c:pt idx="68">
                  <c:v>45969</c:v>
                </c:pt>
                <c:pt idx="69">
                  <c:v>45970</c:v>
                </c:pt>
                <c:pt idx="70">
                  <c:v>45971</c:v>
                </c:pt>
                <c:pt idx="71">
                  <c:v>45972</c:v>
                </c:pt>
                <c:pt idx="72">
                  <c:v>45973</c:v>
                </c:pt>
                <c:pt idx="73">
                  <c:v>45974</c:v>
                </c:pt>
                <c:pt idx="74">
                  <c:v>45975</c:v>
                </c:pt>
                <c:pt idx="75">
                  <c:v>45976</c:v>
                </c:pt>
                <c:pt idx="76">
                  <c:v>45977</c:v>
                </c:pt>
                <c:pt idx="77">
                  <c:v>45978</c:v>
                </c:pt>
                <c:pt idx="78">
                  <c:v>45979</c:v>
                </c:pt>
                <c:pt idx="79">
                  <c:v>45980</c:v>
                </c:pt>
                <c:pt idx="80">
                  <c:v>45981</c:v>
                </c:pt>
                <c:pt idx="81">
                  <c:v>45982</c:v>
                </c:pt>
                <c:pt idx="82">
                  <c:v>45983</c:v>
                </c:pt>
                <c:pt idx="83">
                  <c:v>45984</c:v>
                </c:pt>
                <c:pt idx="84">
                  <c:v>45985</c:v>
                </c:pt>
                <c:pt idx="85">
                  <c:v>45986</c:v>
                </c:pt>
                <c:pt idx="86">
                  <c:v>45987</c:v>
                </c:pt>
                <c:pt idx="87">
                  <c:v>45988</c:v>
                </c:pt>
                <c:pt idx="88">
                  <c:v>45989</c:v>
                </c:pt>
                <c:pt idx="89">
                  <c:v>45990</c:v>
                </c:pt>
                <c:pt idx="90">
                  <c:v>45991</c:v>
                </c:pt>
                <c:pt idx="91">
                  <c:v>45992</c:v>
                </c:pt>
                <c:pt idx="92">
                  <c:v>45993</c:v>
                </c:pt>
                <c:pt idx="93">
                  <c:v>45994</c:v>
                </c:pt>
                <c:pt idx="94">
                  <c:v>45995</c:v>
                </c:pt>
                <c:pt idx="95">
                  <c:v>45996</c:v>
                </c:pt>
                <c:pt idx="96">
                  <c:v>45997</c:v>
                </c:pt>
                <c:pt idx="97">
                  <c:v>45998</c:v>
                </c:pt>
                <c:pt idx="98">
                  <c:v>45999</c:v>
                </c:pt>
                <c:pt idx="99">
                  <c:v>46000</c:v>
                </c:pt>
                <c:pt idx="100">
                  <c:v>46001</c:v>
                </c:pt>
                <c:pt idx="101">
                  <c:v>46002</c:v>
                </c:pt>
                <c:pt idx="102">
                  <c:v>46003</c:v>
                </c:pt>
                <c:pt idx="103">
                  <c:v>46004</c:v>
                </c:pt>
                <c:pt idx="104">
                  <c:v>46005</c:v>
                </c:pt>
                <c:pt idx="105">
                  <c:v>46006</c:v>
                </c:pt>
                <c:pt idx="106">
                  <c:v>46007</c:v>
                </c:pt>
                <c:pt idx="107">
                  <c:v>46008</c:v>
                </c:pt>
                <c:pt idx="108">
                  <c:v>46009</c:v>
                </c:pt>
                <c:pt idx="109">
                  <c:v>46010</c:v>
                </c:pt>
                <c:pt idx="110">
                  <c:v>46011</c:v>
                </c:pt>
                <c:pt idx="111">
                  <c:v>46012</c:v>
                </c:pt>
                <c:pt idx="112">
                  <c:v>46013</c:v>
                </c:pt>
              </c:numCache>
            </c:numRef>
          </c:cat>
          <c:val>
            <c:numRef>
              <c:f>Sheet1!$D$7:$D$119</c:f>
              <c:numCache>
                <c:formatCode>General</c:formatCode>
                <c:ptCount val="113"/>
                <c:pt idx="0">
                  <c:v>12.5</c:v>
                </c:pt>
                <c:pt idx="1">
                  <c:v>11.5</c:v>
                </c:pt>
                <c:pt idx="2">
                  <c:v>11.5</c:v>
                </c:pt>
                <c:pt idx="3">
                  <c:v>11.5</c:v>
                </c:pt>
                <c:pt idx="4">
                  <c:v>11.5</c:v>
                </c:pt>
                <c:pt idx="5">
                  <c:v>11.5</c:v>
                </c:pt>
                <c:pt idx="6">
                  <c:v>11.5</c:v>
                </c:pt>
                <c:pt idx="7">
                  <c:v>11</c:v>
                </c:pt>
                <c:pt idx="8">
                  <c:v>11</c:v>
                </c:pt>
                <c:pt idx="9">
                  <c:v>11</c:v>
                </c:pt>
                <c:pt idx="10">
                  <c:v>11</c:v>
                </c:pt>
                <c:pt idx="11">
                  <c:v>11</c:v>
                </c:pt>
                <c:pt idx="12">
                  <c:v>11</c:v>
                </c:pt>
                <c:pt idx="13">
                  <c:v>11</c:v>
                </c:pt>
                <c:pt idx="14">
                  <c:v>10.5</c:v>
                </c:pt>
                <c:pt idx="15">
                  <c:v>10.5</c:v>
                </c:pt>
                <c:pt idx="16">
                  <c:v>10.5</c:v>
                </c:pt>
                <c:pt idx="17">
                  <c:v>10.5</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pt idx="44">
                  <c:v>9.5</c:v>
                </c:pt>
                <c:pt idx="45">
                  <c:v>9.5</c:v>
                </c:pt>
                <c:pt idx="46">
                  <c:v>9.5</c:v>
                </c:pt>
                <c:pt idx="47">
                  <c:v>9.5</c:v>
                </c:pt>
                <c:pt idx="48">
                  <c:v>9.5</c:v>
                </c:pt>
                <c:pt idx="49">
                  <c:v>9.5</c:v>
                </c:pt>
                <c:pt idx="50">
                  <c:v>9.5</c:v>
                </c:pt>
                <c:pt idx="51">
                  <c:v>9.5</c:v>
                </c:pt>
                <c:pt idx="52">
                  <c:v>9.5</c:v>
                </c:pt>
                <c:pt idx="53">
                  <c:v>9.5</c:v>
                </c:pt>
                <c:pt idx="54">
                  <c:v>9.5</c:v>
                </c:pt>
                <c:pt idx="55">
                  <c:v>9.5</c:v>
                </c:pt>
                <c:pt idx="56">
                  <c:v>9.5</c:v>
                </c:pt>
                <c:pt idx="57">
                  <c:v>9.5</c:v>
                </c:pt>
                <c:pt idx="58">
                  <c:v>10</c:v>
                </c:pt>
                <c:pt idx="59">
                  <c:v>10</c:v>
                </c:pt>
                <c:pt idx="60">
                  <c:v>10.5</c:v>
                </c:pt>
                <c:pt idx="61">
                  <c:v>10.5</c:v>
                </c:pt>
                <c:pt idx="62">
                  <c:v>10.5</c:v>
                </c:pt>
                <c:pt idx="63">
                  <c:v>11</c:v>
                </c:pt>
                <c:pt idx="64">
                  <c:v>11</c:v>
                </c:pt>
                <c:pt idx="65">
                  <c:v>11</c:v>
                </c:pt>
                <c:pt idx="66">
                  <c:v>11</c:v>
                </c:pt>
                <c:pt idx="67">
                  <c:v>11</c:v>
                </c:pt>
                <c:pt idx="68">
                  <c:v>11</c:v>
                </c:pt>
                <c:pt idx="69">
                  <c:v>11</c:v>
                </c:pt>
                <c:pt idx="70">
                  <c:v>10.5</c:v>
                </c:pt>
                <c:pt idx="71">
                  <c:v>10.5</c:v>
                </c:pt>
                <c:pt idx="72">
                  <c:v>10.5</c:v>
                </c:pt>
                <c:pt idx="73">
                  <c:v>10.5</c:v>
                </c:pt>
                <c:pt idx="74">
                  <c:v>10.5</c:v>
                </c:pt>
                <c:pt idx="75">
                  <c:v>10.5</c:v>
                </c:pt>
                <c:pt idx="76">
                  <c:v>10.5</c:v>
                </c:pt>
                <c:pt idx="77">
                  <c:v>10.5</c:v>
                </c:pt>
                <c:pt idx="78">
                  <c:v>10.5</c:v>
                </c:pt>
                <c:pt idx="79">
                  <c:v>10.5</c:v>
                </c:pt>
                <c:pt idx="80">
                  <c:v>10.5</c:v>
                </c:pt>
                <c:pt idx="81">
                  <c:v>11.5</c:v>
                </c:pt>
                <c:pt idx="82">
                  <c:v>11.5</c:v>
                </c:pt>
                <c:pt idx="83">
                  <c:v>11.5</c:v>
                </c:pt>
                <c:pt idx="84">
                  <c:v>11.5</c:v>
                </c:pt>
                <c:pt idx="85">
                  <c:v>11.5</c:v>
                </c:pt>
                <c:pt idx="86">
                  <c:v>12</c:v>
                </c:pt>
                <c:pt idx="87">
                  <c:v>12</c:v>
                </c:pt>
                <c:pt idx="88">
                  <c:v>12</c:v>
                </c:pt>
                <c:pt idx="89">
                  <c:v>12</c:v>
                </c:pt>
                <c:pt idx="90">
                  <c:v>12</c:v>
                </c:pt>
                <c:pt idx="91">
                  <c:v>12</c:v>
                </c:pt>
                <c:pt idx="92">
                  <c:v>12</c:v>
                </c:pt>
                <c:pt idx="93">
                  <c:v>12</c:v>
                </c:pt>
                <c:pt idx="94">
                  <c:v>12</c:v>
                </c:pt>
                <c:pt idx="95">
                  <c:v>11.5</c:v>
                </c:pt>
                <c:pt idx="96">
                  <c:v>11.5</c:v>
                </c:pt>
                <c:pt idx="97">
                  <c:v>11.5</c:v>
                </c:pt>
                <c:pt idx="98">
                  <c:v>11.5</c:v>
                </c:pt>
                <c:pt idx="99">
                  <c:v>11.5</c:v>
                </c:pt>
                <c:pt idx="100">
                  <c:v>11.5</c:v>
                </c:pt>
                <c:pt idx="101">
                  <c:v>11.5</c:v>
                </c:pt>
                <c:pt idx="102">
                  <c:v>10.5</c:v>
                </c:pt>
                <c:pt idx="103">
                  <c:v>10.5</c:v>
                </c:pt>
                <c:pt idx="104">
                  <c:v>10.5</c:v>
                </c:pt>
                <c:pt idx="105">
                  <c:v>10.5</c:v>
                </c:pt>
                <c:pt idx="106">
                  <c:v>10.5</c:v>
                </c:pt>
                <c:pt idx="107">
                  <c:v>10.5</c:v>
                </c:pt>
                <c:pt idx="108">
                  <c:v>10.5</c:v>
                </c:pt>
                <c:pt idx="109">
                  <c:v>10.5</c:v>
                </c:pt>
                <c:pt idx="110">
                  <c:v>10.5</c:v>
                </c:pt>
                <c:pt idx="111">
                  <c:v>10.5</c:v>
                </c:pt>
                <c:pt idx="112">
                  <c:v>11.5</c:v>
                </c:pt>
              </c:numCache>
            </c:numRef>
          </c:val>
          <c:smooth val="0"/>
          <c:extLst>
            <c:ext xmlns:c16="http://schemas.microsoft.com/office/drawing/2014/chart" uri="{C3380CC4-5D6E-409C-BE32-E72D297353CC}">
              <c16:uniqueId val="{00000001-356A-4001-9545-BEEF92413F12}"/>
            </c:ext>
          </c:extLst>
        </c:ser>
        <c:dLbls>
          <c:showLegendKey val="0"/>
          <c:showVal val="0"/>
          <c:showCatName val="0"/>
          <c:showSerName val="0"/>
          <c:showPercent val="0"/>
          <c:showBubbleSize val="0"/>
        </c:dLbls>
        <c:marker val="1"/>
        <c:smooth val="0"/>
        <c:axId val="806402064"/>
        <c:axId val="1042253320"/>
      </c:lineChart>
      <c:dateAx>
        <c:axId val="795097144"/>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95097504"/>
        <c:crosses val="autoZero"/>
        <c:auto val="1"/>
        <c:lblOffset val="100"/>
        <c:baseTimeUnit val="days"/>
        <c:majorUnit val="15"/>
        <c:majorTimeUnit val="days"/>
      </c:dateAx>
      <c:valAx>
        <c:axId val="79509750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95097144"/>
        <c:crosses val="autoZero"/>
        <c:crossBetween val="between"/>
      </c:valAx>
      <c:valAx>
        <c:axId val="1042253320"/>
        <c:scaling>
          <c:orientation val="minMax"/>
          <c:max val="23"/>
          <c:min val="3"/>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06402064"/>
        <c:crosses val="max"/>
        <c:crossBetween val="between"/>
      </c:valAx>
      <c:dateAx>
        <c:axId val="806402064"/>
        <c:scaling>
          <c:orientation val="minMax"/>
        </c:scaling>
        <c:delete val="1"/>
        <c:axPos val="b"/>
        <c:numFmt formatCode="m/d/yyyy" sourceLinked="1"/>
        <c:majorTickMark val="out"/>
        <c:minorTickMark val="none"/>
        <c:tickLblPos val="nextTo"/>
        <c:crossAx val="1042253320"/>
        <c:crossesAt val="0"/>
        <c:auto val="1"/>
        <c:lblOffset val="100"/>
        <c:baseTimeUnit val="days"/>
      </c:date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Grp="1" noChangeArrowheads="1"/>
          </p:cNvSpPr>
          <p:nvPr>
            <p:ph type="hdr" sz="quarter"/>
          </p:nvPr>
        </p:nvSpPr>
        <p:spPr bwMode="auto">
          <a:xfrm>
            <a:off x="1" y="0"/>
            <a:ext cx="3028207" cy="464185"/>
          </a:xfrm>
          <a:prstGeom prst="rect">
            <a:avLst/>
          </a:prstGeom>
          <a:noFill/>
          <a:ln w="9525">
            <a:noFill/>
            <a:miter lim="800000"/>
            <a:headEnd/>
            <a:tailEnd/>
          </a:ln>
          <a:effectLst/>
        </p:spPr>
        <p:txBody>
          <a:bodyPr vert="horz" wrap="square" lIns="91219" tIns="45608" rIns="91219" bIns="45608" numCol="1" anchor="t" anchorCtr="0" compatLnSpc="1">
            <a:prstTxWarp prst="textNoShape">
              <a:avLst/>
            </a:prstTxWarp>
          </a:bodyPr>
          <a:lstStyle>
            <a:lvl1pPr defTabSz="912790">
              <a:defRPr sz="1200">
                <a:latin typeface="Arial" charset="0"/>
              </a:defRPr>
            </a:lvl1pPr>
          </a:lstStyle>
          <a:p>
            <a:pPr>
              <a:defRPr/>
            </a:pPr>
            <a:endParaRPr lang="en-US"/>
          </a:p>
        </p:txBody>
      </p:sp>
      <p:sp>
        <p:nvSpPr>
          <p:cNvPr id="207875" name="Rectangle 3"/>
          <p:cNvSpPr>
            <a:spLocks noGrp="1" noChangeArrowheads="1"/>
          </p:cNvSpPr>
          <p:nvPr>
            <p:ph type="dt" sz="quarter" idx="1"/>
          </p:nvPr>
        </p:nvSpPr>
        <p:spPr bwMode="auto">
          <a:xfrm>
            <a:off x="3955209" y="0"/>
            <a:ext cx="3028207" cy="464185"/>
          </a:xfrm>
          <a:prstGeom prst="rect">
            <a:avLst/>
          </a:prstGeom>
          <a:noFill/>
          <a:ln w="9525">
            <a:noFill/>
            <a:miter lim="800000"/>
            <a:headEnd/>
            <a:tailEnd/>
          </a:ln>
          <a:effectLst/>
        </p:spPr>
        <p:txBody>
          <a:bodyPr vert="horz" wrap="square" lIns="91219" tIns="45608" rIns="91219" bIns="45608" numCol="1" anchor="t" anchorCtr="0" compatLnSpc="1">
            <a:prstTxWarp prst="textNoShape">
              <a:avLst/>
            </a:prstTxWarp>
          </a:bodyPr>
          <a:lstStyle>
            <a:lvl1pPr algn="r" defTabSz="912790">
              <a:defRPr sz="1200">
                <a:latin typeface="Arial" charset="0"/>
              </a:defRPr>
            </a:lvl1pPr>
          </a:lstStyle>
          <a:p>
            <a:pPr>
              <a:defRPr/>
            </a:pPr>
            <a:endParaRPr lang="en-US"/>
          </a:p>
        </p:txBody>
      </p:sp>
      <p:sp>
        <p:nvSpPr>
          <p:cNvPr id="207876" name="Rectangle 4"/>
          <p:cNvSpPr>
            <a:spLocks noGrp="1" noChangeArrowheads="1"/>
          </p:cNvSpPr>
          <p:nvPr>
            <p:ph type="ftr" sz="quarter" idx="2"/>
          </p:nvPr>
        </p:nvSpPr>
        <p:spPr bwMode="auto">
          <a:xfrm>
            <a:off x="1" y="8817926"/>
            <a:ext cx="3028207" cy="464185"/>
          </a:xfrm>
          <a:prstGeom prst="rect">
            <a:avLst/>
          </a:prstGeom>
          <a:noFill/>
          <a:ln w="9525">
            <a:noFill/>
            <a:miter lim="800000"/>
            <a:headEnd/>
            <a:tailEnd/>
          </a:ln>
          <a:effectLst/>
        </p:spPr>
        <p:txBody>
          <a:bodyPr vert="horz" wrap="square" lIns="91219" tIns="45608" rIns="91219" bIns="45608" numCol="1" anchor="b" anchorCtr="0" compatLnSpc="1">
            <a:prstTxWarp prst="textNoShape">
              <a:avLst/>
            </a:prstTxWarp>
          </a:bodyPr>
          <a:lstStyle>
            <a:lvl1pPr defTabSz="912790">
              <a:defRPr sz="1200">
                <a:latin typeface="Arial" charset="0"/>
              </a:defRPr>
            </a:lvl1pPr>
          </a:lstStyle>
          <a:p>
            <a:pPr>
              <a:defRPr/>
            </a:pPr>
            <a:endParaRPr lang="en-US"/>
          </a:p>
        </p:txBody>
      </p:sp>
      <p:sp>
        <p:nvSpPr>
          <p:cNvPr id="207877" name="Rectangle 5"/>
          <p:cNvSpPr>
            <a:spLocks noGrp="1" noChangeArrowheads="1"/>
          </p:cNvSpPr>
          <p:nvPr>
            <p:ph type="sldNum" sz="quarter" idx="3"/>
          </p:nvPr>
        </p:nvSpPr>
        <p:spPr bwMode="auto">
          <a:xfrm>
            <a:off x="3955209" y="8817926"/>
            <a:ext cx="3028207" cy="464185"/>
          </a:xfrm>
          <a:prstGeom prst="rect">
            <a:avLst/>
          </a:prstGeom>
          <a:noFill/>
          <a:ln w="9525">
            <a:noFill/>
            <a:miter lim="800000"/>
            <a:headEnd/>
            <a:tailEnd/>
          </a:ln>
          <a:effectLst/>
        </p:spPr>
        <p:txBody>
          <a:bodyPr vert="horz" wrap="square" lIns="91219" tIns="45608" rIns="91219" bIns="45608" numCol="1" anchor="b" anchorCtr="0" compatLnSpc="1">
            <a:prstTxWarp prst="textNoShape">
              <a:avLst/>
            </a:prstTxWarp>
          </a:bodyPr>
          <a:lstStyle>
            <a:lvl1pPr algn="r" defTabSz="912790">
              <a:defRPr sz="1200">
                <a:latin typeface="Arial" charset="0"/>
              </a:defRPr>
            </a:lvl1pPr>
          </a:lstStyle>
          <a:p>
            <a:pPr>
              <a:defRPr/>
            </a:pPr>
            <a:fld id="{F14AD3AF-E853-41DD-9C6B-157657455CBF}" type="slidenum">
              <a:rPr lang="en-US"/>
              <a:pPr>
                <a:defRPr/>
              </a:pPr>
              <a:t>‹#›</a:t>
            </a:fld>
            <a:endParaRPr lang="en-US"/>
          </a:p>
        </p:txBody>
      </p:sp>
    </p:spTree>
    <p:extLst>
      <p:ext uri="{BB962C8B-B14F-4D97-AF65-F5344CB8AC3E}">
        <p14:creationId xmlns:p14="http://schemas.microsoft.com/office/powerpoint/2010/main" val="37357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3028207" cy="464185"/>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lvl1pPr defTabSz="930251">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956794" y="0"/>
            <a:ext cx="3028206" cy="464185"/>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lvl1pPr algn="r" defTabSz="930251">
              <a:defRPr sz="1200">
                <a:latin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71575" y="695325"/>
            <a:ext cx="4641850" cy="34813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1757" y="4409758"/>
            <a:ext cx="5121488" cy="4177665"/>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1" y="8819515"/>
            <a:ext cx="3028207" cy="464185"/>
          </a:xfrm>
          <a:prstGeom prst="rect">
            <a:avLst/>
          </a:prstGeom>
          <a:noFill/>
          <a:ln w="9525">
            <a:noFill/>
            <a:miter lim="800000"/>
            <a:headEnd/>
            <a:tailEnd/>
          </a:ln>
        </p:spPr>
        <p:txBody>
          <a:bodyPr vert="horz" wrap="square" lIns="92951" tIns="46476" rIns="92951" bIns="46476" numCol="1" anchor="b" anchorCtr="0" compatLnSpc="1">
            <a:prstTxWarp prst="textNoShape">
              <a:avLst/>
            </a:prstTxWarp>
          </a:bodyPr>
          <a:lstStyle>
            <a:lvl1pPr defTabSz="930251">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956794" y="8819515"/>
            <a:ext cx="3028206" cy="464185"/>
          </a:xfrm>
          <a:prstGeom prst="rect">
            <a:avLst/>
          </a:prstGeom>
          <a:noFill/>
          <a:ln w="9525">
            <a:noFill/>
            <a:miter lim="800000"/>
            <a:headEnd/>
            <a:tailEnd/>
          </a:ln>
        </p:spPr>
        <p:txBody>
          <a:bodyPr vert="horz" wrap="square" lIns="92951" tIns="46476" rIns="92951" bIns="46476" numCol="1" anchor="b" anchorCtr="0" compatLnSpc="1">
            <a:prstTxWarp prst="textNoShape">
              <a:avLst/>
            </a:prstTxWarp>
          </a:bodyPr>
          <a:lstStyle>
            <a:lvl1pPr algn="r" defTabSz="930251">
              <a:defRPr sz="1200">
                <a:latin typeface="Arial" charset="0"/>
              </a:defRPr>
            </a:lvl1pPr>
          </a:lstStyle>
          <a:p>
            <a:pPr>
              <a:defRPr/>
            </a:pPr>
            <a:fld id="{8DB8C9F8-2507-43B8-94EB-5DEE5D53B02A}" type="slidenum">
              <a:rPr lang="en-US"/>
              <a:pPr>
                <a:defRPr/>
              </a:pPr>
              <a:t>‹#›</a:t>
            </a:fld>
            <a:endParaRPr lang="en-US"/>
          </a:p>
        </p:txBody>
      </p:sp>
    </p:spTree>
    <p:extLst>
      <p:ext uri="{BB962C8B-B14F-4D97-AF65-F5344CB8AC3E}">
        <p14:creationId xmlns:p14="http://schemas.microsoft.com/office/powerpoint/2010/main" val="38944861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Positive :  Describe and predict behavior: how do people respond to incentives?</a:t>
            </a:r>
          </a:p>
          <a:p>
            <a:r>
              <a:rPr lang="en-US" dirty="0"/>
              <a:t>Normative:  Understand the tradeoffs of involved in alternative public actions to decide which is best</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3</a:t>
            </a:fld>
            <a:endParaRPr lang="en-US"/>
          </a:p>
        </p:txBody>
      </p:sp>
    </p:spTree>
    <p:extLst>
      <p:ext uri="{BB962C8B-B14F-4D97-AF65-F5344CB8AC3E}">
        <p14:creationId xmlns:p14="http://schemas.microsoft.com/office/powerpoint/2010/main" val="4228536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quantify, and monetize</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4</a:t>
            </a:fld>
            <a:endParaRPr lang="en-US"/>
          </a:p>
        </p:txBody>
      </p:sp>
    </p:spTree>
    <p:extLst>
      <p:ext uri="{BB962C8B-B14F-4D97-AF65-F5344CB8AC3E}">
        <p14:creationId xmlns:p14="http://schemas.microsoft.com/office/powerpoint/2010/main" val="1042435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21</a:t>
            </a:fld>
            <a:endParaRPr lang="en-US"/>
          </a:p>
        </p:txBody>
      </p:sp>
    </p:spTree>
    <p:extLst>
      <p:ext uri="{BB962C8B-B14F-4D97-AF65-F5344CB8AC3E}">
        <p14:creationId xmlns:p14="http://schemas.microsoft.com/office/powerpoint/2010/main" val="4000058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23</a:t>
            </a:fld>
            <a:endParaRPr lang="en-US"/>
          </a:p>
        </p:txBody>
      </p:sp>
    </p:spTree>
    <p:extLst>
      <p:ext uri="{BB962C8B-B14F-4D97-AF65-F5344CB8AC3E}">
        <p14:creationId xmlns:p14="http://schemas.microsoft.com/office/powerpoint/2010/main" val="2537846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Comparing to observed conditions (i.e., perfect forecasts) allows us to estimate the upper bound on the value of improving forecasts from current conditions, but what about just the value of the current forecast?  Still need to specify: Compared to what?</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28</a:t>
            </a:fld>
            <a:endParaRPr lang="en-US"/>
          </a:p>
        </p:txBody>
      </p:sp>
    </p:spTree>
    <p:extLst>
      <p:ext uri="{BB962C8B-B14F-4D97-AF65-F5344CB8AC3E}">
        <p14:creationId xmlns:p14="http://schemas.microsoft.com/office/powerpoint/2010/main" val="8635847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Map, Whi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06794E-A6BE-2940-826C-679610EBB363}"/>
              </a:ext>
            </a:extLst>
          </p:cNvPr>
          <p:cNvPicPr>
            <a:picLocks noChangeAspect="1"/>
          </p:cNvPicPr>
          <p:nvPr userDrawn="1"/>
        </p:nvPicPr>
        <p:blipFill>
          <a:blip r:embed="rId2">
            <a:extLst>
              <a:ext uri="{28A0092B-C50C-407E-A947-70E740481C1C}">
                <a14:useLocalDpi xmlns:a14="http://schemas.microsoft.com/office/drawing/2010/main" val="0"/>
              </a:ext>
            </a:extLst>
          </a:blip>
          <a:srcRect l="2954" r="2954"/>
          <a:stretch/>
        </p:blipFill>
        <p:spPr>
          <a:xfrm>
            <a:off x="3962400" y="1"/>
            <a:ext cx="5201116" cy="4663945"/>
          </a:xfrm>
          <a:prstGeom prst="rect">
            <a:avLst/>
          </a:prstGeom>
        </p:spPr>
      </p:pic>
      <p:sp>
        <p:nvSpPr>
          <p:cNvPr id="16" name="Rectangle 15">
            <a:extLst>
              <a:ext uri="{FF2B5EF4-FFF2-40B4-BE49-F238E27FC236}">
                <a16:creationId xmlns:a16="http://schemas.microsoft.com/office/drawing/2014/main" id="{1ED81528-7BE5-8240-B3F7-7581CFA993BB}"/>
              </a:ext>
            </a:extLst>
          </p:cNvPr>
          <p:cNvSpPr/>
          <p:nvPr userDrawn="1"/>
        </p:nvSpPr>
        <p:spPr>
          <a:xfrm>
            <a:off x="0" y="6510528"/>
            <a:ext cx="9144000" cy="353568"/>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7" name="Footer Placeholder 9">
            <a:extLst>
              <a:ext uri="{FF2B5EF4-FFF2-40B4-BE49-F238E27FC236}">
                <a16:creationId xmlns:a16="http://schemas.microsoft.com/office/drawing/2014/main" id="{95BF82BD-0602-1845-B870-F0F9F8575380}"/>
              </a:ext>
            </a:extLst>
          </p:cNvPr>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endParaRPr lang="en-US"/>
          </a:p>
        </p:txBody>
      </p:sp>
      <p:sp>
        <p:nvSpPr>
          <p:cNvPr id="130050" name="Rectangle 2"/>
          <p:cNvSpPr>
            <a:spLocks noGrp="1" noChangeArrowheads="1"/>
          </p:cNvSpPr>
          <p:nvPr>
            <p:ph type="ctrTitle"/>
          </p:nvPr>
        </p:nvSpPr>
        <p:spPr>
          <a:xfrm>
            <a:off x="290442" y="393056"/>
            <a:ext cx="4662561" cy="763285"/>
          </a:xfrm>
          <a:prstGeom prst="rect">
            <a:avLst/>
          </a:prstGeom>
          <a:noFill/>
        </p:spPr>
        <p:txBody>
          <a:bodyPr lIns="91440" rIns="91440"/>
          <a:lstStyle>
            <a:lvl1pPr algn="l">
              <a:defRPr b="1" i="0">
                <a:solidFill>
                  <a:schemeClr val="accent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290440" y="1536699"/>
            <a:ext cx="4662560" cy="609600"/>
          </a:xfrm>
          <a:prstGeom prst="rect">
            <a:avLst/>
          </a:prstGeom>
        </p:spPr>
        <p:txBody>
          <a:bodyPr/>
          <a:lstStyle>
            <a:lvl1pPr marL="0" indent="0" algn="l">
              <a:buFont typeface="Wingdings" pitchFamily="1" charset="2"/>
              <a:buNone/>
              <a:defRPr sz="2000" b="0" i="0">
                <a:solidFill>
                  <a:schemeClr val="tx1"/>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290442" y="2349499"/>
            <a:ext cx="3671961" cy="812800"/>
          </a:xfrm>
          <a:prstGeom prst="rect">
            <a:avLst/>
          </a:prstGeom>
        </p:spPr>
        <p:txBody>
          <a:bodyPr/>
          <a:lstStyle>
            <a:lvl1pPr marL="0" indent="0" algn="l">
              <a:buNone/>
              <a:defRPr sz="1600" b="0" i="0">
                <a:solidFill>
                  <a:schemeClr val="bg2"/>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pic>
        <p:nvPicPr>
          <p:cNvPr id="14" name="Picture 13">
            <a:extLst>
              <a:ext uri="{FF2B5EF4-FFF2-40B4-BE49-F238E27FC236}">
                <a16:creationId xmlns:a16="http://schemas.microsoft.com/office/drawing/2014/main" id="{B7179475-7FE7-704F-96FB-9C1D46D5FD3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311919" y="5275567"/>
            <a:ext cx="1206500" cy="558800"/>
          </a:xfrm>
          <a:prstGeom prst="rect">
            <a:avLst/>
          </a:prstGeom>
        </p:spPr>
      </p:pic>
      <p:sp>
        <p:nvSpPr>
          <p:cNvPr id="12" name="Text Box 14">
            <a:extLst>
              <a:ext uri="{FF2B5EF4-FFF2-40B4-BE49-F238E27FC236}">
                <a16:creationId xmlns:a16="http://schemas.microsoft.com/office/drawing/2014/main" id="{5AC64515-2573-A54D-8C70-ABDEEAFCF5AF}"/>
              </a:ext>
            </a:extLst>
          </p:cNvPr>
          <p:cNvSpPr txBox="1">
            <a:spLocks noChangeArrowheads="1"/>
          </p:cNvSpPr>
          <p:nvPr userDrawn="1"/>
        </p:nvSpPr>
        <p:spPr bwMode="auto">
          <a:xfrm>
            <a:off x="118293" y="6510528"/>
            <a:ext cx="1163845" cy="307777"/>
          </a:xfrm>
          <a:prstGeom prst="rect">
            <a:avLst/>
          </a:prstGeom>
          <a:noFill/>
          <a:ln w="9525" algn="ctr">
            <a:noFill/>
            <a:miter lim="800000"/>
            <a:headEnd/>
            <a:tailEnd/>
          </a:ln>
          <a:effectLst/>
        </p:spPr>
        <p:txBody>
          <a:bodyPr wrap="none">
            <a:spAutoFit/>
          </a:bodyPr>
          <a:lstStyle/>
          <a:p>
            <a:pPr>
              <a:defRPr/>
            </a:pPr>
            <a:r>
              <a:rPr lang="en-US" sz="1400" b="1">
                <a:solidFill>
                  <a:schemeClr val="bg2">
                    <a:lumMod val="60000"/>
                    <a:lumOff val="40000"/>
                  </a:schemeClr>
                </a:solidFill>
                <a:latin typeface="+mj-lt"/>
              </a:rPr>
              <a:t>www.rti.org</a:t>
            </a:r>
          </a:p>
        </p:txBody>
      </p:sp>
      <p:sp>
        <p:nvSpPr>
          <p:cNvPr id="18" name="TextBox 17">
            <a:extLst>
              <a:ext uri="{FF2B5EF4-FFF2-40B4-BE49-F238E27FC236}">
                <a16:creationId xmlns:a16="http://schemas.microsoft.com/office/drawing/2014/main" id="{4CF8DA85-61E5-F64B-9F6A-DD9A4EF815BD}"/>
              </a:ext>
            </a:extLst>
          </p:cNvPr>
          <p:cNvSpPr txBox="1"/>
          <p:nvPr userDrawn="1"/>
        </p:nvSpPr>
        <p:spPr>
          <a:xfrm>
            <a:off x="1400431" y="6587219"/>
            <a:ext cx="5687776" cy="215444"/>
          </a:xfrm>
          <a:prstGeom prst="rect">
            <a:avLst/>
          </a:prstGeom>
          <a:noFill/>
        </p:spPr>
        <p:txBody>
          <a:bodyPr wrap="none" rtlCol="0">
            <a:spAutoFit/>
          </a:bodyPr>
          <a:lstStyle/>
          <a:p>
            <a:pPr marL="0" marR="0" indent="0" algn="l" defTabSz="1219170" rtl="0" eaLnBrk="0" fontAlgn="base" latinLnBrk="0" hangingPunct="0">
              <a:lnSpc>
                <a:spcPct val="100000"/>
              </a:lnSpc>
              <a:spcBef>
                <a:spcPct val="0"/>
              </a:spcBef>
              <a:spcAft>
                <a:spcPct val="0"/>
              </a:spcAft>
              <a:buClrTx/>
              <a:buSzTx/>
              <a:buFontTx/>
              <a:buNone/>
              <a:tabLst/>
              <a:defRPr/>
            </a:pPr>
            <a:r>
              <a:rPr lang="en-US" sz="800" b="0" i="0" kern="1200" baseline="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959587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159" y="182880"/>
            <a:ext cx="8842248" cy="763285"/>
          </a:xfrm>
          <a:prstGeom prst="rect">
            <a:avLst/>
          </a:prstGeom>
        </p:spPr>
        <p:txBody>
          <a:bodyPr lIns="91440"/>
          <a:lstStyle/>
          <a:p>
            <a:r>
              <a:rPr lang="en-US"/>
              <a:t>Click to edit Master title style</a:t>
            </a:r>
          </a:p>
        </p:txBody>
      </p:sp>
      <p:sp>
        <p:nvSpPr>
          <p:cNvPr id="3" name="Slide Number Placeholder 2"/>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4" name="Footer Placeholder 3"/>
          <p:cNvSpPr>
            <a:spLocks noGrp="1"/>
          </p:cNvSpPr>
          <p:nvPr>
            <p:ph type="ftr" sz="quarter" idx="11"/>
          </p:nvPr>
        </p:nvSpPr>
        <p:spPr>
          <a:xfrm>
            <a:off x="8001000" y="6510528"/>
            <a:ext cx="1143000" cy="353568"/>
          </a:xfrm>
          <a:prstGeom prst="rect">
            <a:avLst/>
          </a:prstGeom>
        </p:spPr>
        <p:txBody>
          <a:bodyPr/>
          <a:lstStyle/>
          <a:p>
            <a:endParaRPr lang="en-US"/>
          </a:p>
        </p:txBody>
      </p:sp>
      <p:sp>
        <p:nvSpPr>
          <p:cNvPr id="5" name="Date Placeholder 1">
            <a:extLst>
              <a:ext uri="{FF2B5EF4-FFF2-40B4-BE49-F238E27FC236}">
                <a16:creationId xmlns:a16="http://schemas.microsoft.com/office/drawing/2014/main" id="{4C1541A8-5C7E-6E46-ACBD-CE47CA8F7E15}"/>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fld id="{BA3134B6-2F9A-4658-9AF9-0F3E0A0BA263}" type="datetime1">
              <a:rPr lang="en-US" smtClean="0"/>
              <a:t>5/25/2026</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37160" y="182882"/>
            <a:ext cx="8842248" cy="1280351"/>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endParaRPr lang="en-US"/>
          </a:p>
        </p:txBody>
      </p:sp>
      <p:sp>
        <p:nvSpPr>
          <p:cNvPr id="6" name="Date Placeholder 1">
            <a:extLst>
              <a:ext uri="{FF2B5EF4-FFF2-40B4-BE49-F238E27FC236}">
                <a16:creationId xmlns:a16="http://schemas.microsoft.com/office/drawing/2014/main" id="{1B3C36CA-EFDA-4F46-B4DF-F3F8B94C636C}"/>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fld id="{4D69EE10-2E8B-4C53-9AD9-F57C920FEE28}" type="datetime1">
              <a:rPr lang="en-US" smtClean="0"/>
              <a:t>5/25/2026</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4" name="Rectangle 3"/>
          <p:cNvSpPr/>
          <p:nvPr userDrawn="1"/>
        </p:nvSpPr>
        <p:spPr>
          <a:xfrm>
            <a:off x="0" y="0"/>
            <a:ext cx="9144000" cy="3733800"/>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2" name="Picture 11" descr="A picture containing woman&#10;&#10;Description automatically generated">
            <a:extLst>
              <a:ext uri="{FF2B5EF4-FFF2-40B4-BE49-F238E27FC236}">
                <a16:creationId xmlns:a16="http://schemas.microsoft.com/office/drawing/2014/main" id="{0A4A30D0-0F66-5E47-A324-3313C852AF3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5407"/>
          <a:stretch/>
        </p:blipFill>
        <p:spPr>
          <a:xfrm>
            <a:off x="0" y="7450"/>
            <a:ext cx="9144000" cy="3733799"/>
          </a:xfrm>
          <a:prstGeom prst="rect">
            <a:avLst/>
          </a:prstGeom>
        </p:spPr>
      </p:pic>
      <p:sp>
        <p:nvSpPr>
          <p:cNvPr id="2" name="Slide Number Placeholder 1"/>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6510528"/>
            <a:ext cx="1143000" cy="353568"/>
          </a:xfrm>
          <a:prstGeom prst="rect">
            <a:avLst/>
          </a:prstGeom>
        </p:spPr>
        <p:txBody>
          <a:bodyPr/>
          <a:lstStyle/>
          <a:p>
            <a:endParaRPr lang="en-US"/>
          </a:p>
        </p:txBody>
      </p:sp>
      <p:sp>
        <p:nvSpPr>
          <p:cNvPr id="5" name="Rectangle 2"/>
          <p:cNvSpPr>
            <a:spLocks noGrp="1" noChangeArrowheads="1"/>
          </p:cNvSpPr>
          <p:nvPr>
            <p:ph type="ctrTitle" hasCustomPrompt="1"/>
          </p:nvPr>
        </p:nvSpPr>
        <p:spPr>
          <a:xfrm>
            <a:off x="152400" y="2699903"/>
            <a:ext cx="6781800" cy="763285"/>
          </a:xfrm>
          <a:prstGeom prst="rect">
            <a:avLst/>
          </a:prstGeom>
          <a:noFill/>
        </p:spPr>
        <p:txBody>
          <a:bodyPr l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a:t>Click to edit title style</a:t>
            </a:r>
          </a:p>
        </p:txBody>
      </p:sp>
      <p:sp>
        <p:nvSpPr>
          <p:cNvPr id="8" name="Date Placeholder 1">
            <a:extLst>
              <a:ext uri="{FF2B5EF4-FFF2-40B4-BE49-F238E27FC236}">
                <a16:creationId xmlns:a16="http://schemas.microsoft.com/office/drawing/2014/main" id="{D134570B-76D0-6041-A2C8-63C68E619B47}"/>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fld id="{2F5269B3-DFB2-40D3-973E-3FB95B9942DC}" type="datetime1">
              <a:rPr lang="en-US" smtClean="0"/>
              <a:t>5/25/2026</a:t>
            </a:fld>
            <a:endParaRPr lang="en-US"/>
          </a:p>
        </p:txBody>
      </p:sp>
    </p:spTree>
    <p:extLst>
      <p:ext uri="{BB962C8B-B14F-4D97-AF65-F5344CB8AC3E}">
        <p14:creationId xmlns:p14="http://schemas.microsoft.com/office/powerpoint/2010/main" val="389861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6510528"/>
            <a:ext cx="1143000" cy="353568"/>
          </a:xfrm>
          <a:prstGeom prst="rect">
            <a:avLst/>
          </a:prstGeom>
        </p:spPr>
        <p:txBody>
          <a:bodyPr/>
          <a:lstStyle/>
          <a:p>
            <a:endParaRPr lang="en-US"/>
          </a:p>
        </p:txBody>
      </p:sp>
      <p:sp>
        <p:nvSpPr>
          <p:cNvPr id="4" name="Date Placeholder 1">
            <a:extLst>
              <a:ext uri="{FF2B5EF4-FFF2-40B4-BE49-F238E27FC236}">
                <a16:creationId xmlns:a16="http://schemas.microsoft.com/office/drawing/2014/main" id="{FA8A571F-8021-AD41-BEF0-8F5D84FBFC7D}"/>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fld id="{B2658F45-6991-4FBF-9199-2A26378DA3EC}" type="datetime1">
              <a:rPr lang="en-US" smtClean="0"/>
              <a:t>5/25/2026</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F35A3D7B-6B7C-ED4F-9433-DE249028556E}"/>
              </a:ext>
            </a:extLst>
          </p:cNvPr>
          <p:cNvSpPr>
            <a:spLocks noGrp="1"/>
          </p:cNvSpPr>
          <p:nvPr>
            <p:ph type="sldNum" sz="quarter" idx="10"/>
          </p:nvPr>
        </p:nvSpPr>
        <p:spPr>
          <a:xfrm>
            <a:off x="0" y="6522720"/>
            <a:ext cx="347472" cy="292608"/>
          </a:xfrm>
          <a:prstGeom prst="rect">
            <a:avLst/>
          </a:prstGeom>
        </p:spPr>
        <p:txBody>
          <a:bodyPr/>
          <a:lstStyle>
            <a:lvl1pPr>
              <a:defRPr>
                <a:solidFill>
                  <a:schemeClr val="accent1">
                    <a:lumMod val="40000"/>
                    <a:lumOff val="60000"/>
                  </a:schemeClr>
                </a:solidFill>
              </a:defRPr>
            </a:lvl1pPr>
          </a:lstStyle>
          <a:p>
            <a:fld id="{D4325D4D-289E-48C1-B277-2BEB492A7D19}" type="slidenum">
              <a:rPr lang="en-US" smtClean="0"/>
              <a:pPr/>
              <a:t>‹#›</a:t>
            </a:fld>
            <a:endParaRPr lang="en-US"/>
          </a:p>
        </p:txBody>
      </p:sp>
      <p:sp>
        <p:nvSpPr>
          <p:cNvPr id="4" name="Date Placeholder 1">
            <a:extLst>
              <a:ext uri="{FF2B5EF4-FFF2-40B4-BE49-F238E27FC236}">
                <a16:creationId xmlns:a16="http://schemas.microsoft.com/office/drawing/2014/main" id="{DF6A6C95-5BEB-D74F-A2EA-6B392D9B3046}"/>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accent1">
                    <a:lumMod val="40000"/>
                    <a:lumOff val="60000"/>
                  </a:schemeClr>
                </a:solidFill>
                <a:latin typeface="Arial" charset="0"/>
                <a:ea typeface="ヒラギノ角ゴ Pro W3" pitchFamily="1" charset="-128"/>
                <a:cs typeface="+mn-cs"/>
              </a:defRPr>
            </a:lvl1pPr>
          </a:lstStyle>
          <a:p>
            <a:fld id="{70E0C6B3-731B-488F-BCAD-9B3859448817}" type="datetime1">
              <a:rPr lang="en-US" smtClean="0"/>
              <a:t>5/25/2026</a:t>
            </a:fld>
            <a:endParaRPr lang="en-US"/>
          </a:p>
        </p:txBody>
      </p:sp>
      <p:sp>
        <p:nvSpPr>
          <p:cNvPr id="5" name="Footer Placeholder 2">
            <a:extLst>
              <a:ext uri="{FF2B5EF4-FFF2-40B4-BE49-F238E27FC236}">
                <a16:creationId xmlns:a16="http://schemas.microsoft.com/office/drawing/2014/main" id="{4CE6D566-749E-3A4F-B010-9244406C590B}"/>
              </a:ext>
            </a:extLst>
          </p:cNvPr>
          <p:cNvSpPr>
            <a:spLocks noGrp="1"/>
          </p:cNvSpPr>
          <p:nvPr>
            <p:ph type="ftr" sz="quarter" idx="11"/>
          </p:nvPr>
        </p:nvSpPr>
        <p:spPr>
          <a:xfrm>
            <a:off x="8001000" y="6510528"/>
            <a:ext cx="1143000" cy="353568"/>
          </a:xfrm>
          <a:prstGeom prst="rect">
            <a:avLst/>
          </a:prstGeom>
        </p:spPr>
        <p:txBody>
          <a:bodyPr/>
          <a:lstStyle/>
          <a:p>
            <a:endParaRPr lang="en-US"/>
          </a:p>
        </p:txBody>
      </p:sp>
    </p:spTree>
    <p:extLst>
      <p:ext uri="{BB962C8B-B14F-4D97-AF65-F5344CB8AC3E}">
        <p14:creationId xmlns:p14="http://schemas.microsoft.com/office/powerpoint/2010/main" val="2739183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w/Map,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E9C0D74-8215-E048-9311-E6F9AE523AC6}"/>
              </a:ext>
            </a:extLst>
          </p:cNvPr>
          <p:cNvSpPr/>
          <p:nvPr userDrawn="1"/>
        </p:nvSpPr>
        <p:spPr bwMode="auto">
          <a:xfrm>
            <a:off x="0" y="290800"/>
            <a:ext cx="9144000" cy="656720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5" name="Rectangle 14">
            <a:extLst>
              <a:ext uri="{FF2B5EF4-FFF2-40B4-BE49-F238E27FC236}">
                <a16:creationId xmlns:a16="http://schemas.microsoft.com/office/drawing/2014/main" id="{670E9AF1-E1B5-4545-97D5-DEBD3F555475}"/>
              </a:ext>
            </a:extLst>
          </p:cNvPr>
          <p:cNvSpPr/>
          <p:nvPr userDrawn="1"/>
        </p:nvSpPr>
        <p:spPr bwMode="auto">
          <a:xfrm>
            <a:off x="0" y="1532034"/>
            <a:ext cx="9144000" cy="501684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pic>
        <p:nvPicPr>
          <p:cNvPr id="14" name="Picture 13">
            <a:extLst>
              <a:ext uri="{FF2B5EF4-FFF2-40B4-BE49-F238E27FC236}">
                <a16:creationId xmlns:a16="http://schemas.microsoft.com/office/drawing/2014/main" id="{D814C29D-AA17-9A4A-B77F-9236F0F092C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4812"/>
          <a:stretch/>
        </p:blipFill>
        <p:spPr>
          <a:xfrm>
            <a:off x="0" y="-3161"/>
            <a:ext cx="9144000" cy="6840855"/>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81000" y="5346175"/>
            <a:ext cx="1088136" cy="438277"/>
          </a:xfrm>
          <a:prstGeom prst="rect">
            <a:avLst/>
          </a:prstGeom>
        </p:spPr>
      </p:pic>
      <p:pic>
        <p:nvPicPr>
          <p:cNvPr id="18" name="Picture 17">
            <a:extLst>
              <a:ext uri="{FF2B5EF4-FFF2-40B4-BE49-F238E27FC236}">
                <a16:creationId xmlns:a16="http://schemas.microsoft.com/office/drawing/2014/main" id="{594A9458-44E0-B648-B24A-8D3A24A75537}"/>
              </a:ext>
            </a:extLst>
          </p:cNvPr>
          <p:cNvPicPr>
            <a:picLocks noChangeAspect="1"/>
          </p:cNvPicPr>
          <p:nvPr userDrawn="1"/>
        </p:nvPicPr>
        <p:blipFill>
          <a:blip r:embed="rId4">
            <a:extLst>
              <a:ext uri="{28A0092B-C50C-407E-A947-70E740481C1C}">
                <a14:useLocalDpi xmlns:a14="http://schemas.microsoft.com/office/drawing/2010/main" val="0"/>
              </a:ext>
            </a:extLst>
          </a:blip>
          <a:srcRect l="2954" r="2954"/>
          <a:stretch/>
        </p:blipFill>
        <p:spPr>
          <a:xfrm>
            <a:off x="3962400" y="1"/>
            <a:ext cx="5201116" cy="4663945"/>
          </a:xfrm>
          <a:prstGeom prst="rect">
            <a:avLst/>
          </a:prstGeom>
        </p:spPr>
      </p:pic>
      <p:sp>
        <p:nvSpPr>
          <p:cNvPr id="130050" name="Rectangle 2"/>
          <p:cNvSpPr>
            <a:spLocks noGrp="1" noChangeArrowheads="1"/>
          </p:cNvSpPr>
          <p:nvPr>
            <p:ph type="ctrTitle"/>
          </p:nvPr>
        </p:nvSpPr>
        <p:spPr>
          <a:xfrm>
            <a:off x="290442" y="393056"/>
            <a:ext cx="4662561" cy="763285"/>
          </a:xfrm>
          <a:prstGeom prst="rect">
            <a:avLst/>
          </a:prstGeom>
          <a:noFill/>
        </p:spPr>
        <p:txBody>
          <a:bodyPr lIns="91440" r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290440" y="1536699"/>
            <a:ext cx="4662560" cy="609600"/>
          </a:xfrm>
          <a:prstGeom prst="rect">
            <a:avLst/>
          </a:prstGeom>
        </p:spPr>
        <p:txBody>
          <a:bodyPr/>
          <a:lstStyle>
            <a:lvl1pPr marL="0" indent="0" algn="l">
              <a:buFont typeface="Wingdings" pitchFamily="1" charset="2"/>
              <a:buNone/>
              <a:defRPr sz="2000" b="0" i="0">
                <a:solidFill>
                  <a:srgbClr val="FFFFFF"/>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290442" y="2349499"/>
            <a:ext cx="3671961" cy="812800"/>
          </a:xfrm>
          <a:prstGeom prst="rect">
            <a:avLst/>
          </a:prstGeom>
        </p:spPr>
        <p:txBody>
          <a:bodyPr/>
          <a:lstStyle>
            <a:lvl1pPr marL="0" indent="0" algn="l">
              <a:buNone/>
              <a:defRPr sz="1600" b="0" i="0">
                <a:solidFill>
                  <a:schemeClr val="bg1">
                    <a:lumMod val="75000"/>
                  </a:schemeClr>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21" name="Rectangle 20">
            <a:extLst>
              <a:ext uri="{FF2B5EF4-FFF2-40B4-BE49-F238E27FC236}">
                <a16:creationId xmlns:a16="http://schemas.microsoft.com/office/drawing/2014/main" id="{23A47128-5E4A-7347-B36B-4896782A71A3}"/>
              </a:ext>
            </a:extLst>
          </p:cNvPr>
          <p:cNvSpPr/>
          <p:nvPr userDrawn="1"/>
        </p:nvSpPr>
        <p:spPr>
          <a:xfrm>
            <a:off x="0" y="6510528"/>
            <a:ext cx="9144000" cy="353568"/>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 name="Text Box 14">
            <a:extLst>
              <a:ext uri="{FF2B5EF4-FFF2-40B4-BE49-F238E27FC236}">
                <a16:creationId xmlns:a16="http://schemas.microsoft.com/office/drawing/2014/main" id="{655EE6F6-18B2-BC46-A2EA-966E41518BE1}"/>
              </a:ext>
            </a:extLst>
          </p:cNvPr>
          <p:cNvSpPr txBox="1">
            <a:spLocks noChangeArrowheads="1"/>
          </p:cNvSpPr>
          <p:nvPr userDrawn="1"/>
        </p:nvSpPr>
        <p:spPr bwMode="auto">
          <a:xfrm>
            <a:off x="118293" y="6510528"/>
            <a:ext cx="1163845" cy="307777"/>
          </a:xfrm>
          <a:prstGeom prst="rect">
            <a:avLst/>
          </a:prstGeom>
          <a:noFill/>
          <a:ln w="9525" algn="ctr">
            <a:noFill/>
            <a:miter lim="800000"/>
            <a:headEnd/>
            <a:tailEnd/>
          </a:ln>
          <a:effectLst/>
        </p:spPr>
        <p:txBody>
          <a:bodyPr wrap="none">
            <a:spAutoFit/>
          </a:bodyPr>
          <a:lstStyle/>
          <a:p>
            <a:pPr>
              <a:defRPr/>
            </a:pPr>
            <a:r>
              <a:rPr lang="en-US" sz="1400" b="1">
                <a:solidFill>
                  <a:schemeClr val="bg2">
                    <a:lumMod val="60000"/>
                    <a:lumOff val="40000"/>
                  </a:schemeClr>
                </a:solidFill>
                <a:latin typeface="+mj-lt"/>
              </a:rPr>
              <a:t>www.rti.org</a:t>
            </a:r>
          </a:p>
        </p:txBody>
      </p:sp>
      <p:sp>
        <p:nvSpPr>
          <p:cNvPr id="17" name="TextBox 16">
            <a:extLst>
              <a:ext uri="{FF2B5EF4-FFF2-40B4-BE49-F238E27FC236}">
                <a16:creationId xmlns:a16="http://schemas.microsoft.com/office/drawing/2014/main" id="{94A40484-49C5-8742-BDD2-DB1CE8628FFD}"/>
              </a:ext>
            </a:extLst>
          </p:cNvPr>
          <p:cNvSpPr txBox="1"/>
          <p:nvPr userDrawn="1"/>
        </p:nvSpPr>
        <p:spPr>
          <a:xfrm>
            <a:off x="1400431" y="6587219"/>
            <a:ext cx="5687776" cy="215444"/>
          </a:xfrm>
          <a:prstGeom prst="rect">
            <a:avLst/>
          </a:prstGeom>
          <a:noFill/>
        </p:spPr>
        <p:txBody>
          <a:bodyPr wrap="none" rtlCol="0">
            <a:spAutoFit/>
          </a:bodyPr>
          <a:lstStyle/>
          <a:p>
            <a:pPr marL="0" marR="0" indent="0" algn="l" defTabSz="1219170" rtl="0" eaLnBrk="0" fontAlgn="base" latinLnBrk="0" hangingPunct="0">
              <a:lnSpc>
                <a:spcPct val="100000"/>
              </a:lnSpc>
              <a:spcBef>
                <a:spcPct val="0"/>
              </a:spcBef>
              <a:spcAft>
                <a:spcPct val="0"/>
              </a:spcAft>
              <a:buClrTx/>
              <a:buSzTx/>
              <a:buFontTx/>
              <a:buNone/>
              <a:tabLst/>
              <a:defRPr/>
            </a:pPr>
            <a:r>
              <a:rPr lang="en-US" sz="800" b="0" i="0" kern="1200" baseline="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
        <p:nvSpPr>
          <p:cNvPr id="25" name="Footer Placeholder 9">
            <a:extLst>
              <a:ext uri="{FF2B5EF4-FFF2-40B4-BE49-F238E27FC236}">
                <a16:creationId xmlns:a16="http://schemas.microsoft.com/office/drawing/2014/main" id="{B27A5716-B40A-A14A-9E04-14AB9C9C1A77}"/>
              </a:ext>
            </a:extLst>
          </p:cNvPr>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endParaRPr lang="en-US"/>
          </a:p>
        </p:txBody>
      </p:sp>
    </p:spTree>
    <p:extLst>
      <p:ext uri="{BB962C8B-B14F-4D97-AF65-F5344CB8AC3E}">
        <p14:creationId xmlns:p14="http://schemas.microsoft.com/office/powerpoint/2010/main" val="173106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Slide w/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E9C0D74-8215-E048-9311-E6F9AE523AC6}"/>
              </a:ext>
            </a:extLst>
          </p:cNvPr>
          <p:cNvSpPr/>
          <p:nvPr userDrawn="1"/>
        </p:nvSpPr>
        <p:spPr bwMode="auto">
          <a:xfrm>
            <a:off x="0" y="290800"/>
            <a:ext cx="9144000" cy="656720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14" name="Picture 13">
            <a:extLst>
              <a:ext uri="{FF2B5EF4-FFF2-40B4-BE49-F238E27FC236}">
                <a16:creationId xmlns:a16="http://schemas.microsoft.com/office/drawing/2014/main" id="{D814C29D-AA17-9A4A-B77F-9236F0F092C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4812"/>
          <a:stretch/>
        </p:blipFill>
        <p:spPr>
          <a:xfrm>
            <a:off x="0" y="-3161"/>
            <a:ext cx="9144000" cy="6840855"/>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81000" y="5346175"/>
            <a:ext cx="1088136" cy="438277"/>
          </a:xfrm>
          <a:prstGeom prst="rect">
            <a:avLst/>
          </a:prstGeom>
        </p:spPr>
      </p:pic>
      <p:sp>
        <p:nvSpPr>
          <p:cNvPr id="130050" name="Rectangle 2"/>
          <p:cNvSpPr>
            <a:spLocks noGrp="1" noChangeArrowheads="1"/>
          </p:cNvSpPr>
          <p:nvPr>
            <p:ph type="ctrTitle"/>
          </p:nvPr>
        </p:nvSpPr>
        <p:spPr>
          <a:xfrm>
            <a:off x="290442" y="393056"/>
            <a:ext cx="4662561" cy="763285"/>
          </a:xfrm>
          <a:prstGeom prst="rect">
            <a:avLst/>
          </a:prstGeom>
          <a:noFill/>
        </p:spPr>
        <p:txBody>
          <a:bodyPr lIns="91440" r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290440" y="1536699"/>
            <a:ext cx="4662560" cy="609600"/>
          </a:xfrm>
          <a:prstGeom prst="rect">
            <a:avLst/>
          </a:prstGeom>
        </p:spPr>
        <p:txBody>
          <a:bodyPr/>
          <a:lstStyle>
            <a:lvl1pPr marL="0" indent="0" algn="l">
              <a:buFont typeface="Wingdings" pitchFamily="1" charset="2"/>
              <a:buNone/>
              <a:defRPr sz="2000" b="0" i="0">
                <a:solidFill>
                  <a:srgbClr val="FFFFFF"/>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290442" y="2349499"/>
            <a:ext cx="3671961" cy="812800"/>
          </a:xfrm>
          <a:prstGeom prst="rect">
            <a:avLst/>
          </a:prstGeom>
        </p:spPr>
        <p:txBody>
          <a:bodyPr/>
          <a:lstStyle>
            <a:lvl1pPr marL="0" indent="0" algn="l">
              <a:buNone/>
              <a:defRPr sz="1600" b="0" i="0">
                <a:solidFill>
                  <a:schemeClr val="bg1">
                    <a:lumMod val="75000"/>
                  </a:schemeClr>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21" name="Rectangle 20">
            <a:extLst>
              <a:ext uri="{FF2B5EF4-FFF2-40B4-BE49-F238E27FC236}">
                <a16:creationId xmlns:a16="http://schemas.microsoft.com/office/drawing/2014/main" id="{23A47128-5E4A-7347-B36B-4896782A71A3}"/>
              </a:ext>
            </a:extLst>
          </p:cNvPr>
          <p:cNvSpPr/>
          <p:nvPr userDrawn="1"/>
        </p:nvSpPr>
        <p:spPr>
          <a:xfrm>
            <a:off x="0" y="6510528"/>
            <a:ext cx="9144000" cy="353568"/>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 name="Text Box 14">
            <a:extLst>
              <a:ext uri="{FF2B5EF4-FFF2-40B4-BE49-F238E27FC236}">
                <a16:creationId xmlns:a16="http://schemas.microsoft.com/office/drawing/2014/main" id="{655EE6F6-18B2-BC46-A2EA-966E41518BE1}"/>
              </a:ext>
            </a:extLst>
          </p:cNvPr>
          <p:cNvSpPr txBox="1">
            <a:spLocks noChangeArrowheads="1"/>
          </p:cNvSpPr>
          <p:nvPr userDrawn="1"/>
        </p:nvSpPr>
        <p:spPr bwMode="auto">
          <a:xfrm>
            <a:off x="118293" y="6510528"/>
            <a:ext cx="1163845" cy="307777"/>
          </a:xfrm>
          <a:prstGeom prst="rect">
            <a:avLst/>
          </a:prstGeom>
          <a:noFill/>
          <a:ln w="9525" algn="ctr">
            <a:noFill/>
            <a:miter lim="800000"/>
            <a:headEnd/>
            <a:tailEnd/>
          </a:ln>
          <a:effectLst/>
        </p:spPr>
        <p:txBody>
          <a:bodyPr wrap="none">
            <a:spAutoFit/>
          </a:bodyPr>
          <a:lstStyle/>
          <a:p>
            <a:pPr>
              <a:defRPr/>
            </a:pPr>
            <a:r>
              <a:rPr lang="en-US" sz="1400" b="1" err="1">
                <a:solidFill>
                  <a:schemeClr val="bg2">
                    <a:lumMod val="60000"/>
                    <a:lumOff val="40000"/>
                  </a:schemeClr>
                </a:solidFill>
                <a:latin typeface="+mj-lt"/>
              </a:rPr>
              <a:t>www.rti.org</a:t>
            </a:r>
            <a:endParaRPr lang="en-US" sz="1400" b="1">
              <a:solidFill>
                <a:schemeClr val="bg2">
                  <a:lumMod val="60000"/>
                  <a:lumOff val="40000"/>
                </a:schemeClr>
              </a:solidFill>
              <a:latin typeface="+mj-lt"/>
            </a:endParaRPr>
          </a:p>
        </p:txBody>
      </p:sp>
      <p:sp>
        <p:nvSpPr>
          <p:cNvPr id="17" name="TextBox 16">
            <a:extLst>
              <a:ext uri="{FF2B5EF4-FFF2-40B4-BE49-F238E27FC236}">
                <a16:creationId xmlns:a16="http://schemas.microsoft.com/office/drawing/2014/main" id="{94A40484-49C5-8742-BDD2-DB1CE8628FFD}"/>
              </a:ext>
            </a:extLst>
          </p:cNvPr>
          <p:cNvSpPr txBox="1"/>
          <p:nvPr userDrawn="1"/>
        </p:nvSpPr>
        <p:spPr>
          <a:xfrm>
            <a:off x="1400431" y="6587219"/>
            <a:ext cx="5687776" cy="215444"/>
          </a:xfrm>
          <a:prstGeom prst="rect">
            <a:avLst/>
          </a:prstGeom>
          <a:noFill/>
        </p:spPr>
        <p:txBody>
          <a:bodyPr wrap="none" rtlCol="0">
            <a:spAutoFit/>
          </a:bodyPr>
          <a:lstStyle/>
          <a:p>
            <a:pPr marL="0" marR="0" indent="0" algn="l" defTabSz="1219170" rtl="0" eaLnBrk="0" fontAlgn="base" latinLnBrk="0" hangingPunct="0">
              <a:lnSpc>
                <a:spcPct val="100000"/>
              </a:lnSpc>
              <a:spcBef>
                <a:spcPct val="0"/>
              </a:spcBef>
              <a:spcAft>
                <a:spcPct val="0"/>
              </a:spcAft>
              <a:buClrTx/>
              <a:buSzTx/>
              <a:buFontTx/>
              <a:buNone/>
              <a:tabLst/>
              <a:defRPr/>
            </a:pPr>
            <a:r>
              <a:rPr lang="en-US" sz="800" b="0" i="0" kern="1200" baseline="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
        <p:nvSpPr>
          <p:cNvPr id="25" name="Footer Placeholder 9">
            <a:extLst>
              <a:ext uri="{FF2B5EF4-FFF2-40B4-BE49-F238E27FC236}">
                <a16:creationId xmlns:a16="http://schemas.microsoft.com/office/drawing/2014/main" id="{B27A5716-B40A-A14A-9E04-14AB9C9C1A77}"/>
              </a:ext>
            </a:extLst>
          </p:cNvPr>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endParaRPr lang="en-US"/>
          </a:p>
        </p:txBody>
      </p:sp>
    </p:spTree>
    <p:extLst>
      <p:ext uri="{BB962C8B-B14F-4D97-AF65-F5344CB8AC3E}">
        <p14:creationId xmlns:p14="http://schemas.microsoft.com/office/powerpoint/2010/main" val="500961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Title Slide w/Blue circle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E9C0D74-8215-E048-9311-E6F9AE523AC6}"/>
              </a:ext>
            </a:extLst>
          </p:cNvPr>
          <p:cNvSpPr/>
          <p:nvPr userDrawn="1"/>
        </p:nvSpPr>
        <p:spPr bwMode="auto">
          <a:xfrm>
            <a:off x="0" y="290800"/>
            <a:ext cx="9144000" cy="656720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14" name="Picture 13">
            <a:extLst>
              <a:ext uri="{FF2B5EF4-FFF2-40B4-BE49-F238E27FC236}">
                <a16:creationId xmlns:a16="http://schemas.microsoft.com/office/drawing/2014/main" id="{D814C29D-AA17-9A4A-B77F-9236F0F092C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4812"/>
          <a:stretch/>
        </p:blipFill>
        <p:spPr>
          <a:xfrm>
            <a:off x="0" y="-3161"/>
            <a:ext cx="9144000" cy="6840855"/>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81000" y="5346175"/>
            <a:ext cx="1088136" cy="438277"/>
          </a:xfrm>
          <a:prstGeom prst="rect">
            <a:avLst/>
          </a:prstGeom>
        </p:spPr>
      </p:pic>
      <p:sp>
        <p:nvSpPr>
          <p:cNvPr id="21" name="Rectangle 20">
            <a:extLst>
              <a:ext uri="{FF2B5EF4-FFF2-40B4-BE49-F238E27FC236}">
                <a16:creationId xmlns:a16="http://schemas.microsoft.com/office/drawing/2014/main" id="{23A47128-5E4A-7347-B36B-4896782A71A3}"/>
              </a:ext>
            </a:extLst>
          </p:cNvPr>
          <p:cNvSpPr/>
          <p:nvPr userDrawn="1"/>
        </p:nvSpPr>
        <p:spPr>
          <a:xfrm>
            <a:off x="0" y="6510528"/>
            <a:ext cx="9144000" cy="353568"/>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 name="Text Box 14">
            <a:extLst>
              <a:ext uri="{FF2B5EF4-FFF2-40B4-BE49-F238E27FC236}">
                <a16:creationId xmlns:a16="http://schemas.microsoft.com/office/drawing/2014/main" id="{655EE6F6-18B2-BC46-A2EA-966E41518BE1}"/>
              </a:ext>
            </a:extLst>
          </p:cNvPr>
          <p:cNvSpPr txBox="1">
            <a:spLocks noChangeArrowheads="1"/>
          </p:cNvSpPr>
          <p:nvPr userDrawn="1"/>
        </p:nvSpPr>
        <p:spPr bwMode="auto">
          <a:xfrm>
            <a:off x="118293" y="6510528"/>
            <a:ext cx="1163845" cy="307777"/>
          </a:xfrm>
          <a:prstGeom prst="rect">
            <a:avLst/>
          </a:prstGeom>
          <a:noFill/>
          <a:ln w="9525" algn="ctr">
            <a:noFill/>
            <a:miter lim="800000"/>
            <a:headEnd/>
            <a:tailEnd/>
          </a:ln>
          <a:effectLst/>
        </p:spPr>
        <p:txBody>
          <a:bodyPr wrap="none">
            <a:spAutoFit/>
          </a:bodyPr>
          <a:lstStyle/>
          <a:p>
            <a:pPr>
              <a:defRPr/>
            </a:pPr>
            <a:r>
              <a:rPr lang="en-US" sz="1400" b="1" err="1">
                <a:solidFill>
                  <a:schemeClr val="bg2">
                    <a:lumMod val="60000"/>
                    <a:lumOff val="40000"/>
                  </a:schemeClr>
                </a:solidFill>
                <a:latin typeface="+mj-lt"/>
              </a:rPr>
              <a:t>www.rti.org</a:t>
            </a:r>
            <a:endParaRPr lang="en-US" sz="1400" b="1">
              <a:solidFill>
                <a:schemeClr val="bg2">
                  <a:lumMod val="60000"/>
                  <a:lumOff val="40000"/>
                </a:schemeClr>
              </a:solidFill>
              <a:latin typeface="+mj-lt"/>
            </a:endParaRPr>
          </a:p>
        </p:txBody>
      </p:sp>
      <p:sp>
        <p:nvSpPr>
          <p:cNvPr id="17" name="TextBox 16">
            <a:extLst>
              <a:ext uri="{FF2B5EF4-FFF2-40B4-BE49-F238E27FC236}">
                <a16:creationId xmlns:a16="http://schemas.microsoft.com/office/drawing/2014/main" id="{94A40484-49C5-8742-BDD2-DB1CE8628FFD}"/>
              </a:ext>
            </a:extLst>
          </p:cNvPr>
          <p:cNvSpPr txBox="1"/>
          <p:nvPr userDrawn="1"/>
        </p:nvSpPr>
        <p:spPr>
          <a:xfrm>
            <a:off x="1400431" y="6587219"/>
            <a:ext cx="5687776" cy="215444"/>
          </a:xfrm>
          <a:prstGeom prst="rect">
            <a:avLst/>
          </a:prstGeom>
          <a:noFill/>
        </p:spPr>
        <p:txBody>
          <a:bodyPr wrap="none" rtlCol="0">
            <a:spAutoFit/>
          </a:bodyPr>
          <a:lstStyle/>
          <a:p>
            <a:pPr marL="0" marR="0" indent="0" algn="l" defTabSz="1219170" rtl="0" eaLnBrk="0" fontAlgn="base" latinLnBrk="0" hangingPunct="0">
              <a:lnSpc>
                <a:spcPct val="100000"/>
              </a:lnSpc>
              <a:spcBef>
                <a:spcPct val="0"/>
              </a:spcBef>
              <a:spcAft>
                <a:spcPct val="0"/>
              </a:spcAft>
              <a:buClrTx/>
              <a:buSzTx/>
              <a:buFontTx/>
              <a:buNone/>
              <a:tabLst/>
              <a:defRPr/>
            </a:pPr>
            <a:r>
              <a:rPr lang="en-US" sz="800" b="0" i="0" kern="1200" baseline="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
        <p:nvSpPr>
          <p:cNvPr id="25" name="Footer Placeholder 9">
            <a:extLst>
              <a:ext uri="{FF2B5EF4-FFF2-40B4-BE49-F238E27FC236}">
                <a16:creationId xmlns:a16="http://schemas.microsoft.com/office/drawing/2014/main" id="{B27A5716-B40A-A14A-9E04-14AB9C9C1A77}"/>
              </a:ext>
            </a:extLst>
          </p:cNvPr>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endParaRPr lang="en-US"/>
          </a:p>
        </p:txBody>
      </p:sp>
      <p:pic>
        <p:nvPicPr>
          <p:cNvPr id="12" name="Picture 11" descr="A close up of a necklace&#10;&#10;Description automatically generated">
            <a:extLst>
              <a:ext uri="{FF2B5EF4-FFF2-40B4-BE49-F238E27FC236}">
                <a16:creationId xmlns:a16="http://schemas.microsoft.com/office/drawing/2014/main" id="{6145B452-1069-1E4A-A4E6-4302D1098D90}"/>
              </a:ext>
            </a:extLst>
          </p:cNvPr>
          <p:cNvPicPr>
            <a:picLocks noChangeAspect="1"/>
          </p:cNvPicPr>
          <p:nvPr userDrawn="1"/>
        </p:nvPicPr>
        <p:blipFill rotWithShape="1">
          <a:blip r:embed="rId4" cstate="print">
            <a:alphaModFix/>
            <a:extLst>
              <a:ext uri="{28A0092B-C50C-407E-A947-70E740481C1C}">
                <a14:useLocalDpi xmlns:a14="http://schemas.microsoft.com/office/drawing/2010/main"/>
              </a:ext>
            </a:extLst>
          </a:blip>
          <a:srcRect r="22820"/>
          <a:stretch/>
        </p:blipFill>
        <p:spPr>
          <a:xfrm>
            <a:off x="2017540" y="2824"/>
            <a:ext cx="7158555" cy="6469888"/>
          </a:xfrm>
          <a:prstGeom prst="rect">
            <a:avLst/>
          </a:prstGeom>
        </p:spPr>
      </p:pic>
      <p:sp>
        <p:nvSpPr>
          <p:cNvPr id="130050" name="Rectangle 2"/>
          <p:cNvSpPr>
            <a:spLocks noGrp="1" noChangeArrowheads="1"/>
          </p:cNvSpPr>
          <p:nvPr>
            <p:ph type="ctrTitle"/>
          </p:nvPr>
        </p:nvSpPr>
        <p:spPr>
          <a:xfrm>
            <a:off x="290442" y="393056"/>
            <a:ext cx="4662561" cy="763285"/>
          </a:xfrm>
          <a:prstGeom prst="rect">
            <a:avLst/>
          </a:prstGeom>
          <a:noFill/>
        </p:spPr>
        <p:txBody>
          <a:bodyPr lIns="91440" r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290440" y="1536699"/>
            <a:ext cx="4662560" cy="609600"/>
          </a:xfrm>
          <a:prstGeom prst="rect">
            <a:avLst/>
          </a:prstGeom>
        </p:spPr>
        <p:txBody>
          <a:bodyPr/>
          <a:lstStyle>
            <a:lvl1pPr marL="0" indent="0" algn="l">
              <a:buFont typeface="Wingdings" pitchFamily="1" charset="2"/>
              <a:buNone/>
              <a:defRPr sz="2000" b="0" i="0">
                <a:solidFill>
                  <a:srgbClr val="FFFFFF"/>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290442" y="2349499"/>
            <a:ext cx="3671961" cy="812800"/>
          </a:xfrm>
          <a:prstGeom prst="rect">
            <a:avLst/>
          </a:prstGeom>
        </p:spPr>
        <p:txBody>
          <a:bodyPr/>
          <a:lstStyle>
            <a:lvl1pPr marL="0" indent="0" algn="l">
              <a:buNone/>
              <a:defRPr sz="1600" b="0" i="0">
                <a:solidFill>
                  <a:schemeClr val="bg1">
                    <a:lumMod val="75000"/>
                  </a:schemeClr>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Tree>
    <p:extLst>
      <p:ext uri="{BB962C8B-B14F-4D97-AF65-F5344CB8AC3E}">
        <p14:creationId xmlns:p14="http://schemas.microsoft.com/office/powerpoint/2010/main" val="177517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01000" y="6510528"/>
            <a:ext cx="1143000" cy="353568"/>
          </a:xfrm>
          <a:prstGeom prst="rect">
            <a:avLst/>
          </a:prstGeom>
        </p:spPr>
        <p:txBody>
          <a:bodyPr/>
          <a:lstStyle/>
          <a:p>
            <a:endParaRPr lang="en-US"/>
          </a:p>
        </p:txBody>
      </p:sp>
      <p:sp>
        <p:nvSpPr>
          <p:cNvPr id="2" name="Title 1"/>
          <p:cNvSpPr>
            <a:spLocks noGrp="1"/>
          </p:cNvSpPr>
          <p:nvPr>
            <p:ph type="title"/>
          </p:nvPr>
        </p:nvSpPr>
        <p:spPr>
          <a:xfrm>
            <a:off x="137160" y="182880"/>
            <a:ext cx="8842248" cy="763285"/>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1219201"/>
            <a:ext cx="8842248" cy="4729163"/>
          </a:xfrm>
          <a:prstGeom prst="rect">
            <a:avLst/>
          </a:prstGeom>
        </p:spPr>
        <p:txBody>
          <a:bodyPr/>
          <a:lstStyle>
            <a:lvl1pPr marL="300559" indent="-300559">
              <a:buFont typeface="Courier New" panose="02070309020205020404" pitchFamily="49" charset="0"/>
              <a:buChar char="o"/>
              <a:defRPr/>
            </a:lvl1pPr>
            <a:lvl2pPr marL="609585" indent="-309026">
              <a:buFont typeface="Arial" panose="020B0604020202020204" pitchFamily="34" charset="0"/>
              <a:buChar char="•"/>
              <a:defRPr/>
            </a:lvl2pPr>
            <a:lvl3pPr marL="905911" indent="-296326">
              <a:buFont typeface="System Font Regular"/>
              <a:buChar char="-"/>
              <a:defRPr/>
            </a:lvl3p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6" name="Date Placeholder 1">
            <a:extLst>
              <a:ext uri="{FF2B5EF4-FFF2-40B4-BE49-F238E27FC236}">
                <a16:creationId xmlns:a16="http://schemas.microsoft.com/office/drawing/2014/main" id="{BBCEA345-BB26-0B46-AD00-867C69FE448E}"/>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fld id="{C6FBE8E6-86E9-4058-B768-DC56810C30D2}" type="datetime1">
              <a:rPr lang="en-US" smtClean="0"/>
              <a:t>5/25/2026</a:t>
            </a:fld>
            <a:endParaRPr lang="en-US"/>
          </a:p>
        </p:txBody>
      </p:sp>
    </p:spTree>
    <p:extLst>
      <p:ext uri="{BB962C8B-B14F-4D97-AF65-F5344CB8AC3E}">
        <p14:creationId xmlns:p14="http://schemas.microsoft.com/office/powerpoint/2010/main" val="3920176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Image Right">
    <p:spTree>
      <p:nvGrpSpPr>
        <p:cNvPr id="1" name=""/>
        <p:cNvGrpSpPr/>
        <p:nvPr/>
      </p:nvGrpSpPr>
      <p:grpSpPr>
        <a:xfrm>
          <a:off x="0" y="0"/>
          <a:ext cx="0" cy="0"/>
          <a:chOff x="0" y="0"/>
          <a:chExt cx="0" cy="0"/>
        </a:xfrm>
      </p:grpSpPr>
      <p:pic>
        <p:nvPicPr>
          <p:cNvPr id="11" name="Picture 10" descr="A close up of a necklace&#10;&#10;Description automatically generated">
            <a:extLst>
              <a:ext uri="{FF2B5EF4-FFF2-40B4-BE49-F238E27FC236}">
                <a16:creationId xmlns:a16="http://schemas.microsoft.com/office/drawing/2014/main" id="{77FF2BB6-F88B-7845-AC4C-AA524A8DB440}"/>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r="23167"/>
          <a:stretch/>
        </p:blipFill>
        <p:spPr>
          <a:xfrm>
            <a:off x="2017541" y="2824"/>
            <a:ext cx="7126460" cy="6469888"/>
          </a:xfrm>
          <a:prstGeom prst="rect">
            <a:avLst/>
          </a:prstGeom>
        </p:spPr>
      </p:pic>
      <p:sp>
        <p:nvSpPr>
          <p:cNvPr id="2" name="Title 1"/>
          <p:cNvSpPr>
            <a:spLocks noGrp="1"/>
          </p:cNvSpPr>
          <p:nvPr>
            <p:ph type="title"/>
          </p:nvPr>
        </p:nvSpPr>
        <p:spPr>
          <a:xfrm>
            <a:off x="137160" y="182880"/>
            <a:ext cx="4587240" cy="763285"/>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1219200"/>
            <a:ext cx="4587240" cy="5175504"/>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endParaRPr lang="en-US"/>
          </a:p>
        </p:txBody>
      </p:sp>
      <p:sp>
        <p:nvSpPr>
          <p:cNvPr id="9" name="Date Placeholder 1">
            <a:extLst>
              <a:ext uri="{FF2B5EF4-FFF2-40B4-BE49-F238E27FC236}">
                <a16:creationId xmlns:a16="http://schemas.microsoft.com/office/drawing/2014/main" id="{A4C0BCCB-1C9C-B24C-B0E3-05CDDC7B92A1}"/>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fld id="{A69C4419-ECD1-4B31-90E3-F87D02EA0269}" type="datetime1">
              <a:rPr lang="en-US" smtClean="0"/>
              <a:t>5/25/2026</a:t>
            </a:fld>
            <a:endParaRPr lang="en-US"/>
          </a:p>
        </p:txBody>
      </p:sp>
    </p:spTree>
    <p:extLst>
      <p:ext uri="{BB962C8B-B14F-4D97-AF65-F5344CB8AC3E}">
        <p14:creationId xmlns:p14="http://schemas.microsoft.com/office/powerpoint/2010/main" val="3088435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Blank">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81000" y="5346175"/>
            <a:ext cx="1088136" cy="438277"/>
          </a:xfrm>
          <a:prstGeom prst="rect">
            <a:avLst/>
          </a:prstGeom>
        </p:spPr>
      </p:pic>
      <p:sp>
        <p:nvSpPr>
          <p:cNvPr id="130050" name="Rectangle 2"/>
          <p:cNvSpPr>
            <a:spLocks noGrp="1" noChangeArrowheads="1"/>
          </p:cNvSpPr>
          <p:nvPr>
            <p:ph type="ctrTitle"/>
          </p:nvPr>
        </p:nvSpPr>
        <p:spPr>
          <a:xfrm>
            <a:off x="290442" y="393056"/>
            <a:ext cx="4662561" cy="763285"/>
          </a:xfrm>
          <a:prstGeom prst="rect">
            <a:avLst/>
          </a:prstGeom>
          <a:noFill/>
        </p:spPr>
        <p:txBody>
          <a:bodyPr lIns="91440" rIns="91440"/>
          <a:lstStyle>
            <a:lvl1pPr algn="l">
              <a:defRPr b="1" i="0">
                <a:solidFill>
                  <a:schemeClr val="accent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290440" y="1536699"/>
            <a:ext cx="4662560" cy="609600"/>
          </a:xfrm>
          <a:prstGeom prst="rect">
            <a:avLst/>
          </a:prstGeom>
        </p:spPr>
        <p:txBody>
          <a:bodyPr/>
          <a:lstStyle>
            <a:lvl1pPr marL="0" indent="0" algn="l">
              <a:buFont typeface="Wingdings" pitchFamily="1" charset="2"/>
              <a:buNone/>
              <a:defRPr sz="2000" b="0" i="0">
                <a:solidFill>
                  <a:schemeClr val="tx1"/>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290442" y="2349499"/>
            <a:ext cx="3671961" cy="812800"/>
          </a:xfrm>
          <a:prstGeom prst="rect">
            <a:avLst/>
          </a:prstGeom>
        </p:spPr>
        <p:txBody>
          <a:bodyPr/>
          <a:lstStyle>
            <a:lvl1pPr marL="0" indent="0" algn="l">
              <a:buNone/>
              <a:defRPr sz="1600" b="0" i="0">
                <a:solidFill>
                  <a:schemeClr val="bg2"/>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19" name="Rectangle 18">
            <a:extLst>
              <a:ext uri="{FF2B5EF4-FFF2-40B4-BE49-F238E27FC236}">
                <a16:creationId xmlns:a16="http://schemas.microsoft.com/office/drawing/2014/main" id="{78BBE33F-0F18-3E4F-90D6-31ACAD4E1DC5}"/>
              </a:ext>
            </a:extLst>
          </p:cNvPr>
          <p:cNvSpPr/>
          <p:nvPr userDrawn="1"/>
        </p:nvSpPr>
        <p:spPr>
          <a:xfrm>
            <a:off x="0" y="6510528"/>
            <a:ext cx="9144000" cy="353568"/>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1" name="Footer Placeholder 9">
            <a:extLst>
              <a:ext uri="{FF2B5EF4-FFF2-40B4-BE49-F238E27FC236}">
                <a16:creationId xmlns:a16="http://schemas.microsoft.com/office/drawing/2014/main" id="{197015B4-9CD5-1641-B9B6-4D3A7DAE75F1}"/>
              </a:ext>
            </a:extLst>
          </p:cNvPr>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endParaRPr lang="en-US"/>
          </a:p>
        </p:txBody>
      </p:sp>
      <p:sp>
        <p:nvSpPr>
          <p:cNvPr id="13" name="Text Box 14">
            <a:extLst>
              <a:ext uri="{FF2B5EF4-FFF2-40B4-BE49-F238E27FC236}">
                <a16:creationId xmlns:a16="http://schemas.microsoft.com/office/drawing/2014/main" id="{6AC87EB9-7CB4-BC46-B487-92B6D475D25C}"/>
              </a:ext>
            </a:extLst>
          </p:cNvPr>
          <p:cNvSpPr txBox="1">
            <a:spLocks noChangeArrowheads="1"/>
          </p:cNvSpPr>
          <p:nvPr userDrawn="1"/>
        </p:nvSpPr>
        <p:spPr bwMode="auto">
          <a:xfrm>
            <a:off x="118293" y="6510528"/>
            <a:ext cx="1163845" cy="307777"/>
          </a:xfrm>
          <a:prstGeom prst="rect">
            <a:avLst/>
          </a:prstGeom>
          <a:noFill/>
          <a:ln w="9525" algn="ctr">
            <a:noFill/>
            <a:miter lim="800000"/>
            <a:headEnd/>
            <a:tailEnd/>
          </a:ln>
          <a:effectLst/>
        </p:spPr>
        <p:txBody>
          <a:bodyPr wrap="none">
            <a:spAutoFit/>
          </a:bodyPr>
          <a:lstStyle/>
          <a:p>
            <a:pPr>
              <a:defRPr/>
            </a:pPr>
            <a:r>
              <a:rPr lang="en-US" sz="1400" b="1" err="1">
                <a:solidFill>
                  <a:schemeClr val="bg2">
                    <a:lumMod val="60000"/>
                    <a:lumOff val="40000"/>
                  </a:schemeClr>
                </a:solidFill>
                <a:latin typeface="+mj-lt"/>
              </a:rPr>
              <a:t>www.rti.org</a:t>
            </a:r>
            <a:endParaRPr lang="en-US" sz="1400" b="1">
              <a:solidFill>
                <a:schemeClr val="bg2">
                  <a:lumMod val="60000"/>
                  <a:lumOff val="40000"/>
                </a:schemeClr>
              </a:solidFill>
              <a:latin typeface="+mj-lt"/>
            </a:endParaRPr>
          </a:p>
        </p:txBody>
      </p:sp>
      <p:sp>
        <p:nvSpPr>
          <p:cNvPr id="16" name="TextBox 15">
            <a:extLst>
              <a:ext uri="{FF2B5EF4-FFF2-40B4-BE49-F238E27FC236}">
                <a16:creationId xmlns:a16="http://schemas.microsoft.com/office/drawing/2014/main" id="{934125B5-A142-4545-B31A-7C0E86ED168B}"/>
              </a:ext>
            </a:extLst>
          </p:cNvPr>
          <p:cNvSpPr txBox="1"/>
          <p:nvPr userDrawn="1"/>
        </p:nvSpPr>
        <p:spPr>
          <a:xfrm>
            <a:off x="1400431" y="6587219"/>
            <a:ext cx="5687776" cy="215444"/>
          </a:xfrm>
          <a:prstGeom prst="rect">
            <a:avLst/>
          </a:prstGeom>
          <a:noFill/>
        </p:spPr>
        <p:txBody>
          <a:bodyPr wrap="none" rtlCol="0">
            <a:spAutoFit/>
          </a:bodyPr>
          <a:lstStyle/>
          <a:p>
            <a:pPr marL="0" marR="0" indent="0" algn="l" defTabSz="1219170" rtl="0" eaLnBrk="0" fontAlgn="base" latinLnBrk="0" hangingPunct="0">
              <a:lnSpc>
                <a:spcPct val="100000"/>
              </a:lnSpc>
              <a:spcBef>
                <a:spcPct val="0"/>
              </a:spcBef>
              <a:spcAft>
                <a:spcPct val="0"/>
              </a:spcAft>
              <a:buClrTx/>
              <a:buSzTx/>
              <a:buFontTx/>
              <a:buNone/>
              <a:tabLst/>
              <a:defRPr/>
            </a:pPr>
            <a:r>
              <a:rPr lang="en-US" sz="800" b="0" i="0" kern="1200" baseline="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12174977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Image Left">
    <p:spTree>
      <p:nvGrpSpPr>
        <p:cNvPr id="1" name=""/>
        <p:cNvGrpSpPr/>
        <p:nvPr/>
      </p:nvGrpSpPr>
      <p:grpSpPr>
        <a:xfrm>
          <a:off x="0" y="0"/>
          <a:ext cx="0" cy="0"/>
          <a:chOff x="0" y="0"/>
          <a:chExt cx="0" cy="0"/>
        </a:xfrm>
      </p:grpSpPr>
      <p:pic>
        <p:nvPicPr>
          <p:cNvPr id="12" name="Picture 11" descr="A close up of a necklace&#10;&#10;Description automatically generated">
            <a:extLst>
              <a:ext uri="{FF2B5EF4-FFF2-40B4-BE49-F238E27FC236}">
                <a16:creationId xmlns:a16="http://schemas.microsoft.com/office/drawing/2014/main" id="{2956E69D-A1A3-5A41-88AC-98D706BC6853}"/>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r="23113"/>
          <a:stretch/>
        </p:blipFill>
        <p:spPr>
          <a:xfrm flipH="1">
            <a:off x="-1" y="2824"/>
            <a:ext cx="7131431" cy="6469888"/>
          </a:xfrm>
          <a:prstGeom prst="rect">
            <a:avLst/>
          </a:prstGeom>
        </p:spPr>
      </p:pic>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endParaRPr lang="en-US"/>
          </a:p>
        </p:txBody>
      </p:sp>
      <p:sp>
        <p:nvSpPr>
          <p:cNvPr id="2" name="Title 1"/>
          <p:cNvSpPr>
            <a:spLocks noGrp="1"/>
          </p:cNvSpPr>
          <p:nvPr>
            <p:ph type="title"/>
          </p:nvPr>
        </p:nvSpPr>
        <p:spPr>
          <a:xfrm>
            <a:off x="3886200" y="182880"/>
            <a:ext cx="5105400" cy="763285"/>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3886200" y="1219200"/>
            <a:ext cx="5105400" cy="5175504"/>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Date Placeholder 1">
            <a:extLst>
              <a:ext uri="{FF2B5EF4-FFF2-40B4-BE49-F238E27FC236}">
                <a16:creationId xmlns:a16="http://schemas.microsoft.com/office/drawing/2014/main" id="{A6E97108-5B3A-1549-8EE2-D48DEAC59D65}"/>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fld id="{37E0DA6B-DE71-4383-A706-3C6F7D8B0D47}" type="datetime1">
              <a:rPr lang="en-US" smtClean="0"/>
              <a:t>5/25/2026</a:t>
            </a:fld>
            <a:endParaRPr lang="en-US"/>
          </a:p>
        </p:txBody>
      </p:sp>
    </p:spTree>
    <p:extLst>
      <p:ext uri="{BB962C8B-B14F-4D97-AF65-F5344CB8AC3E}">
        <p14:creationId xmlns:p14="http://schemas.microsoft.com/office/powerpoint/2010/main" val="3791943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 y="182880"/>
            <a:ext cx="8842248" cy="129540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3" name="Content Placeholder 2"/>
          <p:cNvSpPr>
            <a:spLocks noGrp="1"/>
          </p:cNvSpPr>
          <p:nvPr>
            <p:ph idx="1"/>
          </p:nvPr>
        </p:nvSpPr>
        <p:spPr>
          <a:xfrm>
            <a:off x="137160" y="1701800"/>
            <a:ext cx="8842248" cy="45720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endParaRPr lang="en-US"/>
          </a:p>
        </p:txBody>
      </p:sp>
      <p:sp>
        <p:nvSpPr>
          <p:cNvPr id="6" name="Date Placeholder 1">
            <a:extLst>
              <a:ext uri="{FF2B5EF4-FFF2-40B4-BE49-F238E27FC236}">
                <a16:creationId xmlns:a16="http://schemas.microsoft.com/office/drawing/2014/main" id="{98B3AD92-FD44-3C4D-855B-57B30FF2DC83}"/>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fld id="{16A7E79F-FCEB-4AC8-814C-A82F1FCE0189}" type="datetime1">
              <a:rPr lang="en-US" smtClean="0"/>
              <a:t>5/25/2026</a:t>
            </a:fld>
            <a:endParaRPr lang="en-US"/>
          </a:p>
        </p:txBody>
      </p:sp>
    </p:spTree>
    <p:extLst>
      <p:ext uri="{BB962C8B-B14F-4D97-AF65-F5344CB8AC3E}">
        <p14:creationId xmlns:p14="http://schemas.microsoft.com/office/powerpoint/2010/main" val="456821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 y="182880"/>
            <a:ext cx="8842248" cy="763285"/>
          </a:xfrm>
          <a:prstGeom prst="rect">
            <a:avLst/>
          </a:prstGeom>
        </p:spPr>
        <p:txBody>
          <a:bodyPr lIns="91440" tIns="91440" rIns="182880" bIns="91440"/>
          <a:lstStyle>
            <a:lvl1pPr marL="0">
              <a:defRPr/>
            </a:lvl1pPr>
          </a:lstStyle>
          <a:p>
            <a:r>
              <a:rPr lang="en-US"/>
              <a:t>Click to edit Master title style</a:t>
            </a:r>
          </a:p>
        </p:txBody>
      </p:sp>
      <p:sp>
        <p:nvSpPr>
          <p:cNvPr id="5" name="Slide Number Placeholder 4"/>
          <p:cNvSpPr>
            <a:spLocks noGrp="1"/>
          </p:cNvSpPr>
          <p:nvPr>
            <p:ph type="sldNum" sz="quarter" idx="10"/>
          </p:nvPr>
        </p:nvSpPr>
        <p:spPr>
          <a:xfrm>
            <a:off x="0" y="6522720"/>
            <a:ext cx="347472" cy="292608"/>
          </a:xfrm>
          <a:prstGeom prst="rect">
            <a:avLst/>
          </a:prstGeom>
          <a:noFill/>
        </p:spPr>
        <p:txBody>
          <a:bodyPr/>
          <a:lstStyle/>
          <a:p>
            <a:fld id="{D4325D4D-289E-48C1-B277-2BEB492A7D19}" type="slidenum">
              <a:rPr lang="en-US" smtClean="0"/>
              <a:pPr/>
              <a:t>‹#›</a:t>
            </a:fld>
            <a:endParaRPr lang="en-US"/>
          </a:p>
        </p:txBody>
      </p:sp>
      <p:sp>
        <p:nvSpPr>
          <p:cNvPr id="6" name="Footer Placeholder 5"/>
          <p:cNvSpPr>
            <a:spLocks noGrp="1"/>
          </p:cNvSpPr>
          <p:nvPr>
            <p:ph type="ftr" sz="quarter" idx="11"/>
          </p:nvPr>
        </p:nvSpPr>
        <p:spPr>
          <a:xfrm>
            <a:off x="8001000" y="6510528"/>
            <a:ext cx="1143000" cy="353568"/>
          </a:xfrm>
          <a:prstGeom prst="rect">
            <a:avLst/>
          </a:prstGeom>
        </p:spPr>
        <p:txBody>
          <a:bodyPr/>
          <a:lstStyle/>
          <a:p>
            <a:endParaRPr lang="en-US"/>
          </a:p>
        </p:txBody>
      </p:sp>
      <p:sp>
        <p:nvSpPr>
          <p:cNvPr id="11" name="Content Placeholder 10"/>
          <p:cNvSpPr>
            <a:spLocks noGrp="1"/>
          </p:cNvSpPr>
          <p:nvPr>
            <p:ph sz="quarter" idx="12"/>
          </p:nvPr>
        </p:nvSpPr>
        <p:spPr>
          <a:xfrm>
            <a:off x="137162" y="1219200"/>
            <a:ext cx="4206241" cy="50546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3" name="Content Placeholder 12"/>
          <p:cNvSpPr>
            <a:spLocks noGrp="1"/>
          </p:cNvSpPr>
          <p:nvPr>
            <p:ph sz="quarter" idx="13"/>
          </p:nvPr>
        </p:nvSpPr>
        <p:spPr>
          <a:xfrm>
            <a:off x="4572000" y="1219200"/>
            <a:ext cx="4407408" cy="50546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7" name="Date Placeholder 1">
            <a:extLst>
              <a:ext uri="{FF2B5EF4-FFF2-40B4-BE49-F238E27FC236}">
                <a16:creationId xmlns:a16="http://schemas.microsoft.com/office/drawing/2014/main" id="{94DC99FE-BAF3-9B47-A974-E761F68CC59C}"/>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fld id="{6697A043-A8BC-4A9C-9214-759B9AF1FBE7}" type="datetime1">
              <a:rPr lang="en-US" smtClean="0"/>
              <a:t>5/25/2026</a:t>
            </a:fld>
            <a:endParaRPr lang="en-US"/>
          </a:p>
        </p:txBody>
      </p:sp>
    </p:spTree>
    <p:extLst>
      <p:ext uri="{BB962C8B-B14F-4D97-AF65-F5344CB8AC3E}">
        <p14:creationId xmlns:p14="http://schemas.microsoft.com/office/powerpoint/2010/main" val="4237799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37160" y="182880"/>
            <a:ext cx="8842248" cy="128016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6" name="Slide Number Placeholder 5"/>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7" name="Footer Placeholder 6"/>
          <p:cNvSpPr>
            <a:spLocks noGrp="1"/>
          </p:cNvSpPr>
          <p:nvPr>
            <p:ph type="ftr" sz="quarter" idx="11"/>
          </p:nvPr>
        </p:nvSpPr>
        <p:spPr>
          <a:xfrm>
            <a:off x="8001000" y="6510528"/>
            <a:ext cx="1143000" cy="353568"/>
          </a:xfrm>
          <a:prstGeom prst="rect">
            <a:avLst/>
          </a:prstGeom>
        </p:spPr>
        <p:txBody>
          <a:bodyPr/>
          <a:lstStyle/>
          <a:p>
            <a:endParaRPr lang="en-US"/>
          </a:p>
        </p:txBody>
      </p:sp>
      <p:sp>
        <p:nvSpPr>
          <p:cNvPr id="8" name="Content Placeholder 7"/>
          <p:cNvSpPr>
            <a:spLocks noGrp="1"/>
          </p:cNvSpPr>
          <p:nvPr>
            <p:ph sz="quarter" idx="12"/>
          </p:nvPr>
        </p:nvSpPr>
        <p:spPr>
          <a:xfrm>
            <a:off x="137160" y="1691640"/>
            <a:ext cx="4331208" cy="4582160"/>
          </a:xfrm>
          <a:prstGeom prst="rect">
            <a:avLst/>
          </a:prstGeom>
        </p:spPr>
        <p:txBody>
          <a:bodyPr/>
          <a:lstStyle>
            <a:lvl1pPr>
              <a:defRPr sz="2000"/>
            </a:lvl1pPr>
          </a:lstStyle>
          <a:p>
            <a:pPr lvl="0"/>
            <a:r>
              <a:rPr lang="en-US"/>
              <a:t>Click to edit Master text styles</a:t>
            </a:r>
          </a:p>
          <a:p>
            <a:pPr lvl="1"/>
            <a:r>
              <a:rPr lang="en-US"/>
              <a:t>Second level</a:t>
            </a:r>
          </a:p>
          <a:p>
            <a:pPr lvl="2"/>
            <a:r>
              <a:rPr lang="en-US"/>
              <a:t>Third level</a:t>
            </a:r>
          </a:p>
        </p:txBody>
      </p:sp>
      <p:sp>
        <p:nvSpPr>
          <p:cNvPr id="10" name="Content Placeholder 9"/>
          <p:cNvSpPr>
            <a:spLocks noGrp="1"/>
          </p:cNvSpPr>
          <p:nvPr>
            <p:ph sz="quarter" idx="13"/>
          </p:nvPr>
        </p:nvSpPr>
        <p:spPr>
          <a:xfrm>
            <a:off x="4648200" y="1691640"/>
            <a:ext cx="4331208" cy="458216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Date Placeholder 1">
            <a:extLst>
              <a:ext uri="{FF2B5EF4-FFF2-40B4-BE49-F238E27FC236}">
                <a16:creationId xmlns:a16="http://schemas.microsoft.com/office/drawing/2014/main" id="{48B961D3-6572-F44B-BBD5-C4B1D0CD47A8}"/>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fld id="{52BFAF9E-360B-48A5-A552-ACF39190586B}" type="datetime1">
              <a:rPr lang="en-US" smtClean="0"/>
              <a:t>5/25/2026</a:t>
            </a:fld>
            <a:endParaRPr lang="en-US"/>
          </a:p>
        </p:txBody>
      </p:sp>
    </p:spTree>
    <p:extLst>
      <p:ext uri="{BB962C8B-B14F-4D97-AF65-F5344CB8AC3E}">
        <p14:creationId xmlns:p14="http://schemas.microsoft.com/office/powerpoint/2010/main" val="33724493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159" y="182880"/>
            <a:ext cx="8842248" cy="763285"/>
          </a:xfrm>
          <a:prstGeom prst="rect">
            <a:avLst/>
          </a:prstGeom>
        </p:spPr>
        <p:txBody>
          <a:bodyPr lIns="91440"/>
          <a:lstStyle/>
          <a:p>
            <a:r>
              <a:rPr lang="en-US"/>
              <a:t>Click to edit Master title style</a:t>
            </a:r>
          </a:p>
        </p:txBody>
      </p:sp>
      <p:sp>
        <p:nvSpPr>
          <p:cNvPr id="3" name="Slide Number Placeholder 2"/>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4" name="Footer Placeholder 3"/>
          <p:cNvSpPr>
            <a:spLocks noGrp="1"/>
          </p:cNvSpPr>
          <p:nvPr>
            <p:ph type="ftr" sz="quarter" idx="11"/>
          </p:nvPr>
        </p:nvSpPr>
        <p:spPr>
          <a:xfrm>
            <a:off x="8001000" y="6510528"/>
            <a:ext cx="1143000" cy="353568"/>
          </a:xfrm>
          <a:prstGeom prst="rect">
            <a:avLst/>
          </a:prstGeom>
        </p:spPr>
        <p:txBody>
          <a:bodyPr/>
          <a:lstStyle/>
          <a:p>
            <a:endParaRPr lang="en-US"/>
          </a:p>
        </p:txBody>
      </p:sp>
      <p:sp>
        <p:nvSpPr>
          <p:cNvPr id="5" name="Date Placeholder 1">
            <a:extLst>
              <a:ext uri="{FF2B5EF4-FFF2-40B4-BE49-F238E27FC236}">
                <a16:creationId xmlns:a16="http://schemas.microsoft.com/office/drawing/2014/main" id="{4C1541A8-5C7E-6E46-ACBD-CE47CA8F7E15}"/>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fld id="{CE244CFA-CDCD-4C8C-B398-F312D7AD1B87}" type="datetime1">
              <a:rPr lang="en-US" smtClean="0"/>
              <a:t>5/25/2026</a:t>
            </a:fld>
            <a:endParaRPr lang="en-US"/>
          </a:p>
        </p:txBody>
      </p:sp>
    </p:spTree>
    <p:extLst>
      <p:ext uri="{BB962C8B-B14F-4D97-AF65-F5344CB8AC3E}">
        <p14:creationId xmlns:p14="http://schemas.microsoft.com/office/powerpoint/2010/main" val="2445161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37160" y="182882"/>
            <a:ext cx="8842248" cy="1280351"/>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endParaRPr lang="en-US"/>
          </a:p>
        </p:txBody>
      </p:sp>
      <p:sp>
        <p:nvSpPr>
          <p:cNvPr id="6" name="Date Placeholder 1">
            <a:extLst>
              <a:ext uri="{FF2B5EF4-FFF2-40B4-BE49-F238E27FC236}">
                <a16:creationId xmlns:a16="http://schemas.microsoft.com/office/drawing/2014/main" id="{1B3C36CA-EFDA-4F46-B4DF-F3F8B94C636C}"/>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fld id="{8C7F5C1D-D864-4742-804D-B207248FC2E0}" type="datetime1">
              <a:rPr lang="en-US" smtClean="0"/>
              <a:t>5/25/2026</a:t>
            </a:fld>
            <a:endParaRPr lang="en-US"/>
          </a:p>
        </p:txBody>
      </p:sp>
    </p:spTree>
    <p:extLst>
      <p:ext uri="{BB962C8B-B14F-4D97-AF65-F5344CB8AC3E}">
        <p14:creationId xmlns:p14="http://schemas.microsoft.com/office/powerpoint/2010/main" val="28733200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12" name="Picture 11" descr="A picture containing woman&#10;&#10;Description automatically generated">
            <a:extLst>
              <a:ext uri="{FF2B5EF4-FFF2-40B4-BE49-F238E27FC236}">
                <a16:creationId xmlns:a16="http://schemas.microsoft.com/office/drawing/2014/main" id="{0A4A30D0-0F66-5E47-A324-3313C852AF3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5407"/>
          <a:stretch/>
        </p:blipFill>
        <p:spPr>
          <a:xfrm>
            <a:off x="0" y="0"/>
            <a:ext cx="9144000" cy="3733799"/>
          </a:xfrm>
          <a:prstGeom prst="rect">
            <a:avLst/>
          </a:prstGeom>
        </p:spPr>
      </p:pic>
      <p:sp>
        <p:nvSpPr>
          <p:cNvPr id="2" name="Slide Number Placeholder 1"/>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6510528"/>
            <a:ext cx="1143000" cy="353568"/>
          </a:xfrm>
          <a:prstGeom prst="rect">
            <a:avLst/>
          </a:prstGeom>
        </p:spPr>
        <p:txBody>
          <a:bodyPr/>
          <a:lstStyle/>
          <a:p>
            <a:endParaRPr lang="en-US"/>
          </a:p>
        </p:txBody>
      </p:sp>
      <p:sp>
        <p:nvSpPr>
          <p:cNvPr id="5" name="Rectangle 2"/>
          <p:cNvSpPr>
            <a:spLocks noGrp="1" noChangeArrowheads="1"/>
          </p:cNvSpPr>
          <p:nvPr>
            <p:ph type="ctrTitle" hasCustomPrompt="1"/>
          </p:nvPr>
        </p:nvSpPr>
        <p:spPr>
          <a:xfrm>
            <a:off x="152400" y="2699903"/>
            <a:ext cx="6781800" cy="763285"/>
          </a:xfrm>
          <a:prstGeom prst="rect">
            <a:avLst/>
          </a:prstGeom>
          <a:noFill/>
        </p:spPr>
        <p:txBody>
          <a:bodyPr l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a:t>Click to edit title style</a:t>
            </a:r>
          </a:p>
        </p:txBody>
      </p:sp>
      <p:sp>
        <p:nvSpPr>
          <p:cNvPr id="8" name="Date Placeholder 1">
            <a:extLst>
              <a:ext uri="{FF2B5EF4-FFF2-40B4-BE49-F238E27FC236}">
                <a16:creationId xmlns:a16="http://schemas.microsoft.com/office/drawing/2014/main" id="{D134570B-76D0-6041-A2C8-63C68E619B47}"/>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fld id="{305CE6EB-58A4-4F75-B69F-D689E3D0FFE1}" type="datetime1">
              <a:rPr lang="en-US" smtClean="0"/>
              <a:t>5/25/2026</a:t>
            </a:fld>
            <a:endParaRPr lang="en-US"/>
          </a:p>
        </p:txBody>
      </p:sp>
    </p:spTree>
    <p:extLst>
      <p:ext uri="{BB962C8B-B14F-4D97-AF65-F5344CB8AC3E}">
        <p14:creationId xmlns:p14="http://schemas.microsoft.com/office/powerpoint/2010/main" val="27882263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6510528"/>
            <a:ext cx="1143000" cy="353568"/>
          </a:xfrm>
          <a:prstGeom prst="rect">
            <a:avLst/>
          </a:prstGeom>
        </p:spPr>
        <p:txBody>
          <a:bodyPr/>
          <a:lstStyle/>
          <a:p>
            <a:endParaRPr lang="en-US"/>
          </a:p>
        </p:txBody>
      </p:sp>
      <p:sp>
        <p:nvSpPr>
          <p:cNvPr id="4" name="Date Placeholder 1">
            <a:extLst>
              <a:ext uri="{FF2B5EF4-FFF2-40B4-BE49-F238E27FC236}">
                <a16:creationId xmlns:a16="http://schemas.microsoft.com/office/drawing/2014/main" id="{FA8A571F-8021-AD41-BEF0-8F5D84FBFC7D}"/>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fld id="{E5B901D6-0DC6-42B9-9D15-477B53D021E6}" type="datetime1">
              <a:rPr lang="en-US" smtClean="0"/>
              <a:t>5/25/2026</a:t>
            </a:fld>
            <a:endParaRPr lang="en-US"/>
          </a:p>
        </p:txBody>
      </p:sp>
    </p:spTree>
    <p:extLst>
      <p:ext uri="{BB962C8B-B14F-4D97-AF65-F5344CB8AC3E}">
        <p14:creationId xmlns:p14="http://schemas.microsoft.com/office/powerpoint/2010/main" val="1645142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mage, White">
    <p:spTree>
      <p:nvGrpSpPr>
        <p:cNvPr id="1" name=""/>
        <p:cNvGrpSpPr/>
        <p:nvPr/>
      </p:nvGrpSpPr>
      <p:grpSpPr>
        <a:xfrm>
          <a:off x="0" y="0"/>
          <a:ext cx="0" cy="0"/>
          <a:chOff x="0" y="0"/>
          <a:chExt cx="0" cy="0"/>
        </a:xfrm>
      </p:grpSpPr>
      <p:sp>
        <p:nvSpPr>
          <p:cNvPr id="130050" name="Rectangle 2"/>
          <p:cNvSpPr>
            <a:spLocks noGrp="1" noChangeArrowheads="1"/>
          </p:cNvSpPr>
          <p:nvPr>
            <p:ph type="ctrTitle"/>
          </p:nvPr>
        </p:nvSpPr>
        <p:spPr>
          <a:xfrm>
            <a:off x="290442" y="393056"/>
            <a:ext cx="4662561" cy="763285"/>
          </a:xfrm>
          <a:prstGeom prst="rect">
            <a:avLst/>
          </a:prstGeom>
          <a:noFill/>
        </p:spPr>
        <p:txBody>
          <a:bodyPr lIns="91440" rIns="91440"/>
          <a:lstStyle>
            <a:lvl1pPr algn="l">
              <a:defRPr b="1" i="0">
                <a:solidFill>
                  <a:schemeClr val="accent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290440" y="1536699"/>
            <a:ext cx="4662560" cy="609600"/>
          </a:xfrm>
          <a:prstGeom prst="rect">
            <a:avLst/>
          </a:prstGeom>
        </p:spPr>
        <p:txBody>
          <a:bodyPr/>
          <a:lstStyle>
            <a:lvl1pPr marL="0" indent="0" algn="l">
              <a:buFont typeface="Wingdings" pitchFamily="1" charset="2"/>
              <a:buNone/>
              <a:defRPr sz="2000" b="0" i="0">
                <a:solidFill>
                  <a:schemeClr val="tx1"/>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290442" y="2349499"/>
            <a:ext cx="3671961" cy="812800"/>
          </a:xfrm>
          <a:prstGeom prst="rect">
            <a:avLst/>
          </a:prstGeom>
        </p:spPr>
        <p:txBody>
          <a:bodyPr/>
          <a:lstStyle>
            <a:lvl1pPr marL="0" indent="0" algn="l">
              <a:buNone/>
              <a:defRPr sz="1600" b="0" i="0">
                <a:solidFill>
                  <a:schemeClr val="bg2"/>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16" name="Rectangle 15">
            <a:extLst>
              <a:ext uri="{FF2B5EF4-FFF2-40B4-BE49-F238E27FC236}">
                <a16:creationId xmlns:a16="http://schemas.microsoft.com/office/drawing/2014/main" id="{982FDBB3-20AD-0642-85B4-30E9C29B1F61}"/>
              </a:ext>
            </a:extLst>
          </p:cNvPr>
          <p:cNvSpPr/>
          <p:nvPr userDrawn="1"/>
        </p:nvSpPr>
        <p:spPr>
          <a:xfrm>
            <a:off x="0" y="6513692"/>
            <a:ext cx="9144000" cy="350405"/>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4" name="Footer Placeholder 13"/>
          <p:cNvSpPr>
            <a:spLocks noGrp="1"/>
          </p:cNvSpPr>
          <p:nvPr userDrawn="1">
            <p:ph type="ftr" sz="quarter" idx="11"/>
          </p:nvPr>
        </p:nvSpPr>
        <p:spPr>
          <a:xfrm>
            <a:off x="8001000" y="6510528"/>
            <a:ext cx="1143000" cy="353568"/>
          </a:xfrm>
          <a:prstGeom prst="rect">
            <a:avLst/>
          </a:prstGeom>
        </p:spPr>
        <p:txBody>
          <a:bodyPr/>
          <a:lstStyle/>
          <a:p>
            <a:endParaRPr lang="en-US"/>
          </a:p>
        </p:txBody>
      </p:sp>
      <p:pic>
        <p:nvPicPr>
          <p:cNvPr id="32" name="Picture 31">
            <a:extLst>
              <a:ext uri="{FF2B5EF4-FFF2-40B4-BE49-F238E27FC236}">
                <a16:creationId xmlns:a16="http://schemas.microsoft.com/office/drawing/2014/main" id="{74DE6614-EFAC-4240-BEB1-45E0850FAD5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11919" y="5275567"/>
            <a:ext cx="1206500" cy="558800"/>
          </a:xfrm>
          <a:prstGeom prst="rect">
            <a:avLst/>
          </a:prstGeom>
        </p:spPr>
      </p:pic>
      <p:sp>
        <p:nvSpPr>
          <p:cNvPr id="12" name="TextBox 11">
            <a:extLst>
              <a:ext uri="{FF2B5EF4-FFF2-40B4-BE49-F238E27FC236}">
                <a16:creationId xmlns:a16="http://schemas.microsoft.com/office/drawing/2014/main" id="{7C68EF52-B769-A649-BA3E-BCF06AC465D0}"/>
              </a:ext>
            </a:extLst>
          </p:cNvPr>
          <p:cNvSpPr txBox="1"/>
          <p:nvPr userDrawn="1"/>
        </p:nvSpPr>
        <p:spPr>
          <a:xfrm>
            <a:off x="1400431" y="6587219"/>
            <a:ext cx="5687776" cy="215444"/>
          </a:xfrm>
          <a:prstGeom prst="rect">
            <a:avLst/>
          </a:prstGeom>
          <a:noFill/>
        </p:spPr>
        <p:txBody>
          <a:bodyPr wrap="none" rtlCol="0">
            <a:spAutoFit/>
          </a:bodyPr>
          <a:lstStyle/>
          <a:p>
            <a:pPr marL="0" marR="0" indent="0" algn="l" defTabSz="1219170" rtl="0" eaLnBrk="0" fontAlgn="base" latinLnBrk="0" hangingPunct="0">
              <a:lnSpc>
                <a:spcPct val="100000"/>
              </a:lnSpc>
              <a:spcBef>
                <a:spcPct val="0"/>
              </a:spcBef>
              <a:spcAft>
                <a:spcPct val="0"/>
              </a:spcAft>
              <a:buClrTx/>
              <a:buSzTx/>
              <a:buFontTx/>
              <a:buNone/>
              <a:tabLst/>
              <a:defRPr/>
            </a:pPr>
            <a:r>
              <a:rPr lang="en-US" sz="800" b="0" i="0" kern="1200" baseline="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
        <p:nvSpPr>
          <p:cNvPr id="17" name="Text Box 14">
            <a:extLst>
              <a:ext uri="{FF2B5EF4-FFF2-40B4-BE49-F238E27FC236}">
                <a16:creationId xmlns:a16="http://schemas.microsoft.com/office/drawing/2014/main" id="{3C9F1318-6B2A-574F-8BCD-1B6C15B602EA}"/>
              </a:ext>
            </a:extLst>
          </p:cNvPr>
          <p:cNvSpPr txBox="1">
            <a:spLocks noChangeArrowheads="1"/>
          </p:cNvSpPr>
          <p:nvPr userDrawn="1"/>
        </p:nvSpPr>
        <p:spPr bwMode="auto">
          <a:xfrm>
            <a:off x="118293" y="6510528"/>
            <a:ext cx="1163845" cy="307777"/>
          </a:xfrm>
          <a:prstGeom prst="rect">
            <a:avLst/>
          </a:prstGeom>
          <a:noFill/>
          <a:ln w="9525" algn="ctr">
            <a:noFill/>
            <a:miter lim="800000"/>
            <a:headEnd/>
            <a:tailEnd/>
          </a:ln>
          <a:effectLst/>
        </p:spPr>
        <p:txBody>
          <a:bodyPr wrap="none">
            <a:spAutoFit/>
          </a:bodyPr>
          <a:lstStyle/>
          <a:p>
            <a:pPr>
              <a:defRPr/>
            </a:pPr>
            <a:r>
              <a:rPr lang="en-US" sz="1400" b="1" err="1">
                <a:solidFill>
                  <a:schemeClr val="bg2">
                    <a:lumMod val="60000"/>
                    <a:lumOff val="40000"/>
                  </a:schemeClr>
                </a:solidFill>
                <a:latin typeface="+mj-lt"/>
              </a:rPr>
              <a:t>www.rti.org</a:t>
            </a:r>
            <a:endParaRPr lang="en-US" sz="1400" b="1">
              <a:solidFill>
                <a:schemeClr val="bg2">
                  <a:lumMod val="60000"/>
                  <a:lumOff val="40000"/>
                </a:schemeClr>
              </a:solidFill>
              <a:latin typeface="+mj-lt"/>
            </a:endParaRPr>
          </a:p>
        </p:txBody>
      </p:sp>
      <p:pic>
        <p:nvPicPr>
          <p:cNvPr id="18" name="Picture 17" descr="A close up of a necklace&#10;&#10;Description automatically generated">
            <a:extLst>
              <a:ext uri="{FF2B5EF4-FFF2-40B4-BE49-F238E27FC236}">
                <a16:creationId xmlns:a16="http://schemas.microsoft.com/office/drawing/2014/main" id="{3B7433BA-EE6D-5E44-B352-CB0D4A4FA8DE}"/>
              </a:ext>
            </a:extLst>
          </p:cNvPr>
          <p:cNvPicPr>
            <a:picLocks noChangeAspect="1"/>
          </p:cNvPicPr>
          <p:nvPr userDrawn="1"/>
        </p:nvPicPr>
        <p:blipFill rotWithShape="1">
          <a:blip r:embed="rId3" cstate="print">
            <a:alphaModFix/>
            <a:extLst>
              <a:ext uri="{28A0092B-C50C-407E-A947-70E740481C1C}">
                <a14:useLocalDpi xmlns:a14="http://schemas.microsoft.com/office/drawing/2010/main"/>
              </a:ext>
            </a:extLst>
          </a:blip>
          <a:srcRect r="23167"/>
          <a:stretch/>
        </p:blipFill>
        <p:spPr>
          <a:xfrm>
            <a:off x="2017541" y="20150"/>
            <a:ext cx="7126460" cy="64698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01000" y="6510528"/>
            <a:ext cx="1143000" cy="353568"/>
          </a:xfrm>
          <a:prstGeom prst="rect">
            <a:avLst/>
          </a:prstGeom>
        </p:spPr>
        <p:txBody>
          <a:bodyPr/>
          <a:lstStyle/>
          <a:p>
            <a:endParaRPr lang="en-US"/>
          </a:p>
        </p:txBody>
      </p:sp>
      <p:sp>
        <p:nvSpPr>
          <p:cNvPr id="2" name="Title 1"/>
          <p:cNvSpPr>
            <a:spLocks noGrp="1"/>
          </p:cNvSpPr>
          <p:nvPr>
            <p:ph type="title"/>
          </p:nvPr>
        </p:nvSpPr>
        <p:spPr>
          <a:xfrm>
            <a:off x="137160" y="182880"/>
            <a:ext cx="8842248" cy="763285"/>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1219201"/>
            <a:ext cx="8842248" cy="4729163"/>
          </a:xfrm>
          <a:prstGeom prst="rect">
            <a:avLst/>
          </a:prstGeom>
        </p:spPr>
        <p:txBody>
          <a:bodyPr/>
          <a:lstStyle>
            <a:lvl1pPr marL="300559" indent="-300559">
              <a:buFont typeface="Courier New" panose="02070309020205020404" pitchFamily="49" charset="0"/>
              <a:buChar char="o"/>
              <a:defRPr/>
            </a:lvl1pPr>
            <a:lvl2pPr marL="609585" indent="-309026">
              <a:buFont typeface="Arial" panose="020B0604020202020204" pitchFamily="34" charset="0"/>
              <a:buChar char="•"/>
              <a:defRPr/>
            </a:lvl2pPr>
            <a:lvl3pPr marL="905911" indent="-296326">
              <a:buFont typeface="System Font Regular"/>
              <a:buChar char="-"/>
              <a:defRPr/>
            </a:lvl3p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6" name="Date Placeholder 1">
            <a:extLst>
              <a:ext uri="{FF2B5EF4-FFF2-40B4-BE49-F238E27FC236}">
                <a16:creationId xmlns:a16="http://schemas.microsoft.com/office/drawing/2014/main" id="{BBCEA345-BB26-0B46-AD00-867C69FE448E}"/>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fld id="{F813B9C5-6B02-4BAE-A60D-2751DE5B9C2E}" type="datetime1">
              <a:rPr lang="en-US" smtClean="0"/>
              <a:t>5/25/2026</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Image Right">
    <p:spTree>
      <p:nvGrpSpPr>
        <p:cNvPr id="1" name=""/>
        <p:cNvGrpSpPr/>
        <p:nvPr/>
      </p:nvGrpSpPr>
      <p:grpSpPr>
        <a:xfrm>
          <a:off x="0" y="0"/>
          <a:ext cx="0" cy="0"/>
          <a:chOff x="0" y="0"/>
          <a:chExt cx="0" cy="0"/>
        </a:xfrm>
      </p:grpSpPr>
      <p:pic>
        <p:nvPicPr>
          <p:cNvPr id="11" name="Picture 10" descr="A close up of a necklace&#10;&#10;Description automatically generated">
            <a:extLst>
              <a:ext uri="{FF2B5EF4-FFF2-40B4-BE49-F238E27FC236}">
                <a16:creationId xmlns:a16="http://schemas.microsoft.com/office/drawing/2014/main" id="{04F70DC9-7BBA-8045-B629-85546A2D1F65}"/>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r="23167"/>
          <a:stretch/>
        </p:blipFill>
        <p:spPr>
          <a:xfrm>
            <a:off x="2017541" y="2824"/>
            <a:ext cx="7126460" cy="6469888"/>
          </a:xfrm>
          <a:prstGeom prst="rect">
            <a:avLst/>
          </a:prstGeom>
        </p:spPr>
      </p:pic>
      <p:sp>
        <p:nvSpPr>
          <p:cNvPr id="2" name="Title 1"/>
          <p:cNvSpPr>
            <a:spLocks noGrp="1"/>
          </p:cNvSpPr>
          <p:nvPr>
            <p:ph type="title"/>
          </p:nvPr>
        </p:nvSpPr>
        <p:spPr>
          <a:xfrm>
            <a:off x="137160" y="182880"/>
            <a:ext cx="4587240" cy="763285"/>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1219200"/>
            <a:ext cx="4587240" cy="5175504"/>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endParaRPr lang="en-US"/>
          </a:p>
        </p:txBody>
      </p:sp>
      <p:sp>
        <p:nvSpPr>
          <p:cNvPr id="9" name="Date Placeholder 1">
            <a:extLst>
              <a:ext uri="{FF2B5EF4-FFF2-40B4-BE49-F238E27FC236}">
                <a16:creationId xmlns:a16="http://schemas.microsoft.com/office/drawing/2014/main" id="{A4C0BCCB-1C9C-B24C-B0E3-05CDDC7B92A1}"/>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fld id="{A294D63E-A0EB-4FEC-84B9-94D2893D2CC8}" type="datetime1">
              <a:rPr lang="en-US" smtClean="0"/>
              <a:t>5/25/2026</a:t>
            </a:fld>
            <a:endParaRPr lang="en-US"/>
          </a:p>
        </p:txBody>
      </p:sp>
    </p:spTree>
    <p:extLst>
      <p:ext uri="{BB962C8B-B14F-4D97-AF65-F5344CB8AC3E}">
        <p14:creationId xmlns:p14="http://schemas.microsoft.com/office/powerpoint/2010/main" val="1981245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Image Left">
    <p:spTree>
      <p:nvGrpSpPr>
        <p:cNvPr id="1" name=""/>
        <p:cNvGrpSpPr/>
        <p:nvPr/>
      </p:nvGrpSpPr>
      <p:grpSpPr>
        <a:xfrm>
          <a:off x="0" y="0"/>
          <a:ext cx="0" cy="0"/>
          <a:chOff x="0" y="0"/>
          <a:chExt cx="0" cy="0"/>
        </a:xfrm>
      </p:grpSpPr>
      <p:pic>
        <p:nvPicPr>
          <p:cNvPr id="10" name="Picture 9" descr="A close up of a necklace&#10;&#10;Description automatically generated">
            <a:extLst>
              <a:ext uri="{FF2B5EF4-FFF2-40B4-BE49-F238E27FC236}">
                <a16:creationId xmlns:a16="http://schemas.microsoft.com/office/drawing/2014/main" id="{8A772A64-9A3E-A647-8BD3-6D1579C194A8}"/>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r="23113"/>
          <a:stretch/>
        </p:blipFill>
        <p:spPr>
          <a:xfrm flipH="1">
            <a:off x="-1" y="2824"/>
            <a:ext cx="7131431" cy="6469888"/>
          </a:xfrm>
          <a:prstGeom prst="rect">
            <a:avLst/>
          </a:prstGeom>
        </p:spPr>
      </p:pic>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endParaRPr lang="en-US"/>
          </a:p>
        </p:txBody>
      </p:sp>
      <p:sp>
        <p:nvSpPr>
          <p:cNvPr id="2" name="Title 1"/>
          <p:cNvSpPr>
            <a:spLocks noGrp="1"/>
          </p:cNvSpPr>
          <p:nvPr>
            <p:ph type="title"/>
          </p:nvPr>
        </p:nvSpPr>
        <p:spPr>
          <a:xfrm>
            <a:off x="3886200" y="182880"/>
            <a:ext cx="5105400" cy="763285"/>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3886200" y="1219200"/>
            <a:ext cx="5105400" cy="5175504"/>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Date Placeholder 1">
            <a:extLst>
              <a:ext uri="{FF2B5EF4-FFF2-40B4-BE49-F238E27FC236}">
                <a16:creationId xmlns:a16="http://schemas.microsoft.com/office/drawing/2014/main" id="{A6E97108-5B3A-1549-8EE2-D48DEAC59D65}"/>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fld id="{960F748D-9DF5-4985-B058-E1414DFBC93C}" type="datetime1">
              <a:rPr lang="en-US" smtClean="0"/>
              <a:t>5/25/2026</a:t>
            </a:fld>
            <a:endParaRPr lang="en-US"/>
          </a:p>
        </p:txBody>
      </p:sp>
    </p:spTree>
    <p:extLst>
      <p:ext uri="{BB962C8B-B14F-4D97-AF65-F5344CB8AC3E}">
        <p14:creationId xmlns:p14="http://schemas.microsoft.com/office/powerpoint/2010/main" val="3437498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 y="182880"/>
            <a:ext cx="8842248" cy="129540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3" name="Content Placeholder 2"/>
          <p:cNvSpPr>
            <a:spLocks noGrp="1"/>
          </p:cNvSpPr>
          <p:nvPr>
            <p:ph idx="1"/>
          </p:nvPr>
        </p:nvSpPr>
        <p:spPr>
          <a:xfrm>
            <a:off x="137160" y="1701800"/>
            <a:ext cx="8842248" cy="45720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endParaRPr lang="en-US"/>
          </a:p>
        </p:txBody>
      </p:sp>
      <p:sp>
        <p:nvSpPr>
          <p:cNvPr id="6" name="Date Placeholder 1">
            <a:extLst>
              <a:ext uri="{FF2B5EF4-FFF2-40B4-BE49-F238E27FC236}">
                <a16:creationId xmlns:a16="http://schemas.microsoft.com/office/drawing/2014/main" id="{98B3AD92-FD44-3C4D-855B-57B30FF2DC83}"/>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fld id="{C06216EB-0FBD-419E-A243-A536C0137BAE}" type="datetime1">
              <a:rPr lang="en-US" smtClean="0"/>
              <a:t>5/25/2026</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 y="182880"/>
            <a:ext cx="8842248" cy="763285"/>
          </a:xfrm>
          <a:prstGeom prst="rect">
            <a:avLst/>
          </a:prstGeom>
        </p:spPr>
        <p:txBody>
          <a:bodyPr lIns="91440" tIns="91440" rIns="182880" bIns="91440"/>
          <a:lstStyle>
            <a:lvl1pPr marL="0">
              <a:defRPr/>
            </a:lvl1pPr>
          </a:lstStyle>
          <a:p>
            <a:r>
              <a:rPr lang="en-US"/>
              <a:t>Click to edit Master title style</a:t>
            </a:r>
          </a:p>
        </p:txBody>
      </p:sp>
      <p:sp>
        <p:nvSpPr>
          <p:cNvPr id="5" name="Slide Number Placeholder 4"/>
          <p:cNvSpPr>
            <a:spLocks noGrp="1"/>
          </p:cNvSpPr>
          <p:nvPr>
            <p:ph type="sldNum" sz="quarter" idx="10"/>
          </p:nvPr>
        </p:nvSpPr>
        <p:spPr>
          <a:xfrm>
            <a:off x="0" y="6522720"/>
            <a:ext cx="347472" cy="292608"/>
          </a:xfrm>
          <a:prstGeom prst="rect">
            <a:avLst/>
          </a:prstGeom>
          <a:noFill/>
        </p:spPr>
        <p:txBody>
          <a:bodyPr/>
          <a:lstStyle/>
          <a:p>
            <a:fld id="{D4325D4D-289E-48C1-B277-2BEB492A7D19}" type="slidenum">
              <a:rPr lang="en-US" smtClean="0"/>
              <a:pPr/>
              <a:t>‹#›</a:t>
            </a:fld>
            <a:endParaRPr lang="en-US"/>
          </a:p>
        </p:txBody>
      </p:sp>
      <p:sp>
        <p:nvSpPr>
          <p:cNvPr id="6" name="Footer Placeholder 5"/>
          <p:cNvSpPr>
            <a:spLocks noGrp="1"/>
          </p:cNvSpPr>
          <p:nvPr>
            <p:ph type="ftr" sz="quarter" idx="11"/>
          </p:nvPr>
        </p:nvSpPr>
        <p:spPr>
          <a:xfrm>
            <a:off x="8001000" y="6510528"/>
            <a:ext cx="1143000" cy="353568"/>
          </a:xfrm>
          <a:prstGeom prst="rect">
            <a:avLst/>
          </a:prstGeom>
        </p:spPr>
        <p:txBody>
          <a:bodyPr/>
          <a:lstStyle/>
          <a:p>
            <a:endParaRPr lang="en-US"/>
          </a:p>
        </p:txBody>
      </p:sp>
      <p:sp>
        <p:nvSpPr>
          <p:cNvPr id="11" name="Content Placeholder 10"/>
          <p:cNvSpPr>
            <a:spLocks noGrp="1"/>
          </p:cNvSpPr>
          <p:nvPr>
            <p:ph sz="quarter" idx="12"/>
          </p:nvPr>
        </p:nvSpPr>
        <p:spPr>
          <a:xfrm>
            <a:off x="137162" y="1219200"/>
            <a:ext cx="4206241" cy="50546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3" name="Content Placeholder 12"/>
          <p:cNvSpPr>
            <a:spLocks noGrp="1"/>
          </p:cNvSpPr>
          <p:nvPr>
            <p:ph sz="quarter" idx="13"/>
          </p:nvPr>
        </p:nvSpPr>
        <p:spPr>
          <a:xfrm>
            <a:off x="4572000" y="1219200"/>
            <a:ext cx="4407408" cy="50546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7" name="Date Placeholder 1">
            <a:extLst>
              <a:ext uri="{FF2B5EF4-FFF2-40B4-BE49-F238E27FC236}">
                <a16:creationId xmlns:a16="http://schemas.microsoft.com/office/drawing/2014/main" id="{94DC99FE-BAF3-9B47-A974-E761F68CC59C}"/>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fld id="{C5B701BB-C25F-486F-8B00-66E9EA13602C}" type="datetime1">
              <a:rPr lang="en-US" smtClean="0"/>
              <a:t>5/25/2026</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37160" y="182880"/>
            <a:ext cx="8842248" cy="128016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6" name="Slide Number Placeholder 5"/>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7" name="Footer Placeholder 6"/>
          <p:cNvSpPr>
            <a:spLocks noGrp="1"/>
          </p:cNvSpPr>
          <p:nvPr>
            <p:ph type="ftr" sz="quarter" idx="11"/>
          </p:nvPr>
        </p:nvSpPr>
        <p:spPr>
          <a:xfrm>
            <a:off x="8001000" y="6510528"/>
            <a:ext cx="1143000" cy="353568"/>
          </a:xfrm>
          <a:prstGeom prst="rect">
            <a:avLst/>
          </a:prstGeom>
        </p:spPr>
        <p:txBody>
          <a:bodyPr/>
          <a:lstStyle/>
          <a:p>
            <a:endParaRPr lang="en-US"/>
          </a:p>
        </p:txBody>
      </p:sp>
      <p:sp>
        <p:nvSpPr>
          <p:cNvPr id="8" name="Content Placeholder 7"/>
          <p:cNvSpPr>
            <a:spLocks noGrp="1"/>
          </p:cNvSpPr>
          <p:nvPr>
            <p:ph sz="quarter" idx="12"/>
          </p:nvPr>
        </p:nvSpPr>
        <p:spPr>
          <a:xfrm>
            <a:off x="137160" y="1691640"/>
            <a:ext cx="4331208" cy="4582160"/>
          </a:xfrm>
          <a:prstGeom prst="rect">
            <a:avLst/>
          </a:prstGeom>
        </p:spPr>
        <p:txBody>
          <a:bodyPr/>
          <a:lstStyle>
            <a:lvl1pPr>
              <a:defRPr sz="2000"/>
            </a:lvl1pPr>
          </a:lstStyle>
          <a:p>
            <a:pPr lvl="0"/>
            <a:r>
              <a:rPr lang="en-US"/>
              <a:t>Click to edit Master text styles</a:t>
            </a:r>
          </a:p>
          <a:p>
            <a:pPr lvl="1"/>
            <a:r>
              <a:rPr lang="en-US"/>
              <a:t>Second level</a:t>
            </a:r>
          </a:p>
          <a:p>
            <a:pPr lvl="2"/>
            <a:r>
              <a:rPr lang="en-US"/>
              <a:t>Third level</a:t>
            </a:r>
          </a:p>
        </p:txBody>
      </p:sp>
      <p:sp>
        <p:nvSpPr>
          <p:cNvPr id="10" name="Content Placeholder 9"/>
          <p:cNvSpPr>
            <a:spLocks noGrp="1"/>
          </p:cNvSpPr>
          <p:nvPr>
            <p:ph sz="quarter" idx="13"/>
          </p:nvPr>
        </p:nvSpPr>
        <p:spPr>
          <a:xfrm>
            <a:off x="4648200" y="1691640"/>
            <a:ext cx="4331208" cy="458216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Date Placeholder 1">
            <a:extLst>
              <a:ext uri="{FF2B5EF4-FFF2-40B4-BE49-F238E27FC236}">
                <a16:creationId xmlns:a16="http://schemas.microsoft.com/office/drawing/2014/main" id="{48B961D3-6572-F44B-BBD5-C4B1D0CD47A8}"/>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fld id="{83076939-A0FB-4290-99F7-B9198486F7FB}" type="datetime1">
              <a:rPr lang="en-US" smtClean="0"/>
              <a:t>5/25/2026</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6.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6A0FAE8-EC5B-E544-8559-C68F353E8179}"/>
              </a:ext>
            </a:extLst>
          </p:cNvPr>
          <p:cNvSpPr/>
          <p:nvPr userDrawn="1"/>
        </p:nvSpPr>
        <p:spPr>
          <a:xfrm>
            <a:off x="0" y="6510528"/>
            <a:ext cx="9144000" cy="353568"/>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26" name="Rectangle 2"/>
          <p:cNvSpPr>
            <a:spLocks noGrp="1" noChangeArrowheads="1"/>
          </p:cNvSpPr>
          <p:nvPr>
            <p:ph type="title"/>
          </p:nvPr>
        </p:nvSpPr>
        <p:spPr bwMode="auto">
          <a:xfrm>
            <a:off x="137160" y="182880"/>
            <a:ext cx="8842248" cy="763285"/>
          </a:xfrm>
          <a:prstGeom prst="rect">
            <a:avLst/>
          </a:prstGeom>
          <a:noFill/>
          <a:ln w="9525" algn="ctr">
            <a:noFill/>
            <a:miter lim="800000"/>
            <a:headEnd/>
            <a:tailEnd/>
          </a:ln>
        </p:spPr>
        <p:txBody>
          <a:bodyPr vert="horz" wrap="square" lIns="182880" tIns="91440" rIns="182880" bIns="91440" numCol="1" anchor="ctr" anchorCtr="0" compatLnSpc="1">
            <a:prstTxWarp prst="textNoShape">
              <a:avLst/>
            </a:prstTxWarp>
            <a:noAutofit/>
          </a:bodyPr>
          <a:lstStyle/>
          <a:p>
            <a:pPr lvl="0"/>
            <a:r>
              <a:rPr lang="en-US"/>
              <a:t>Click to edit Master title style</a:t>
            </a:r>
          </a:p>
        </p:txBody>
      </p:sp>
      <p:sp>
        <p:nvSpPr>
          <p:cNvPr id="1027" name="Rectangle 3"/>
          <p:cNvSpPr>
            <a:spLocks noGrp="1" noChangeArrowheads="1"/>
          </p:cNvSpPr>
          <p:nvPr>
            <p:ph type="body" idx="1"/>
          </p:nvPr>
        </p:nvSpPr>
        <p:spPr bwMode="auto">
          <a:xfrm>
            <a:off x="137160" y="1217592"/>
            <a:ext cx="8842248" cy="51572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 name="Footer Placeholder 9"/>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endParaRPr lang="en-US"/>
          </a:p>
        </p:txBody>
      </p:sp>
      <p:sp>
        <p:nvSpPr>
          <p:cNvPr id="11" name="Slide Number Placeholder 10"/>
          <p:cNvSpPr>
            <a:spLocks noGrp="1"/>
          </p:cNvSpPr>
          <p:nvPr>
            <p:ph type="sldNum" sz="quarter" idx="4"/>
          </p:nvPr>
        </p:nvSpPr>
        <p:spPr>
          <a:xfrm>
            <a:off x="0" y="6522720"/>
            <a:ext cx="347472" cy="292608"/>
          </a:xfrm>
          <a:prstGeom prst="rect">
            <a:avLst/>
          </a:prstGeom>
          <a:noFill/>
        </p:spPr>
        <p:txBody>
          <a:bodyPr vert="horz" lIns="91440" tIns="45720" rIns="91440" bIns="45720" rtlCol="0" anchor="ctr"/>
          <a:lstStyle>
            <a:lvl1pPr algn="ctr">
              <a:defRPr sz="1067">
                <a:solidFill>
                  <a:schemeClr val="bg1"/>
                </a:solidFill>
              </a:defRPr>
            </a:lvl1pPr>
          </a:lstStyle>
          <a:p>
            <a:fld id="{D4325D4D-289E-48C1-B277-2BEB492A7D19}" type="slidenum">
              <a:rPr lang="en-US" smtClean="0"/>
              <a:pPr/>
              <a:t>‹#›</a:t>
            </a:fld>
            <a:endParaRPr lang="en-US"/>
          </a:p>
        </p:txBody>
      </p:sp>
      <p:sp>
        <p:nvSpPr>
          <p:cNvPr id="2" name="Date Placeholder 1">
            <a:extLst>
              <a:ext uri="{FF2B5EF4-FFF2-40B4-BE49-F238E27FC236}">
                <a16:creationId xmlns:a16="http://schemas.microsoft.com/office/drawing/2014/main" id="{9155EEC9-DDCC-B144-8594-B99EED8536A1}"/>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fld id="{5A79BB73-E8B4-4235-8558-2E7B62E75ED1}" type="datetime1">
              <a:rPr lang="en-US" smtClean="0"/>
              <a:t>5/25/2026</a:t>
            </a:fld>
            <a:endParaRPr lang="en-US"/>
          </a:p>
        </p:txBody>
      </p:sp>
    </p:spTree>
  </p:cSld>
  <p:clrMap bg1="lt1" tx1="dk1" bg2="lt2" tx2="dk2" accent1="accent1" accent2="accent2" accent3="accent3" accent4="accent4" accent5="accent5" accent6="accent6" hlink="hlink" folHlink="folHlink"/>
  <p:sldLayoutIdLst>
    <p:sldLayoutId id="2147484005" r:id="rId1"/>
    <p:sldLayoutId id="2147484003" r:id="rId2"/>
    <p:sldLayoutId id="2147483992" r:id="rId3"/>
    <p:sldLayoutId id="2147483994" r:id="rId4"/>
    <p:sldLayoutId id="2147484006" r:id="rId5"/>
    <p:sldLayoutId id="2147484007" r:id="rId6"/>
    <p:sldLayoutId id="2147483995" r:id="rId7"/>
    <p:sldLayoutId id="2147483996" r:id="rId8"/>
    <p:sldLayoutId id="2147483997" r:id="rId9"/>
    <p:sldLayoutId id="2147483998" r:id="rId10"/>
    <p:sldLayoutId id="2147483999" r:id="rId11"/>
    <p:sldLayoutId id="2147484002" r:id="rId12"/>
    <p:sldLayoutId id="2147484000" r:id="rId13"/>
    <p:sldLayoutId id="2147484008" r:id="rId14"/>
  </p:sldLayoutIdLst>
  <p:hf hdr="0" ftr="0" dt="0"/>
  <p:txStyles>
    <p:titleStyle>
      <a:lvl1pPr marL="0" algn="l" rtl="0" eaLnBrk="1" fontAlgn="base" hangingPunct="1">
        <a:lnSpc>
          <a:spcPct val="90000"/>
        </a:lnSpc>
        <a:spcBef>
          <a:spcPct val="0"/>
        </a:spcBef>
        <a:spcAft>
          <a:spcPct val="0"/>
        </a:spcAft>
        <a:defRPr sz="2800" b="0" i="0">
          <a:solidFill>
            <a:schemeClr val="accent1"/>
          </a:solidFill>
          <a:latin typeface="Arial Narrow" panose="020B0604020202020204" pitchFamily="34" charset="0"/>
          <a:ea typeface="+mj-ea"/>
          <a:cs typeface="Arial Narrow" panose="020B0604020202020204" pitchFamily="34" charset="0"/>
        </a:defRPr>
      </a:lvl1pPr>
      <a:lvl2pPr algn="l" rtl="0" eaLnBrk="1" fontAlgn="base" hangingPunct="1">
        <a:spcBef>
          <a:spcPct val="0"/>
        </a:spcBef>
        <a:spcAft>
          <a:spcPct val="0"/>
        </a:spcAft>
        <a:defRPr sz="4267">
          <a:solidFill>
            <a:schemeClr val="bg1"/>
          </a:solidFill>
          <a:latin typeface="Arial Narrow" pitchFamily="1" charset="0"/>
          <a:cs typeface="Arial" charset="0"/>
        </a:defRPr>
      </a:lvl2pPr>
      <a:lvl3pPr algn="l" rtl="0" eaLnBrk="1" fontAlgn="base" hangingPunct="1">
        <a:spcBef>
          <a:spcPct val="0"/>
        </a:spcBef>
        <a:spcAft>
          <a:spcPct val="0"/>
        </a:spcAft>
        <a:defRPr sz="4267">
          <a:solidFill>
            <a:schemeClr val="bg1"/>
          </a:solidFill>
          <a:latin typeface="Arial Narrow" pitchFamily="1" charset="0"/>
          <a:cs typeface="Arial" charset="0"/>
        </a:defRPr>
      </a:lvl3pPr>
      <a:lvl4pPr algn="l" rtl="0" eaLnBrk="1" fontAlgn="base" hangingPunct="1">
        <a:spcBef>
          <a:spcPct val="0"/>
        </a:spcBef>
        <a:spcAft>
          <a:spcPct val="0"/>
        </a:spcAft>
        <a:defRPr sz="4267">
          <a:solidFill>
            <a:schemeClr val="bg1"/>
          </a:solidFill>
          <a:latin typeface="Arial Narrow" pitchFamily="1" charset="0"/>
          <a:cs typeface="Arial" charset="0"/>
        </a:defRPr>
      </a:lvl4pPr>
      <a:lvl5pPr algn="l" rtl="0" eaLnBrk="1" fontAlgn="base" hangingPunct="1">
        <a:spcBef>
          <a:spcPct val="0"/>
        </a:spcBef>
        <a:spcAft>
          <a:spcPct val="0"/>
        </a:spcAft>
        <a:defRPr sz="4267">
          <a:solidFill>
            <a:schemeClr val="bg1"/>
          </a:solidFill>
          <a:latin typeface="Arial Narrow" pitchFamily="1" charset="0"/>
          <a:cs typeface="Arial" charset="0"/>
        </a:defRPr>
      </a:lvl5pPr>
      <a:lvl6pPr marL="609585" algn="l" rtl="0" eaLnBrk="1" fontAlgn="base" hangingPunct="1">
        <a:spcBef>
          <a:spcPct val="0"/>
        </a:spcBef>
        <a:spcAft>
          <a:spcPct val="0"/>
        </a:spcAft>
        <a:defRPr sz="4267">
          <a:solidFill>
            <a:schemeClr val="bg1"/>
          </a:solidFill>
          <a:latin typeface="Arial Narrow" pitchFamily="1" charset="0"/>
          <a:cs typeface="Arial" charset="0"/>
        </a:defRPr>
      </a:lvl6pPr>
      <a:lvl7pPr marL="1219170" algn="l" rtl="0" eaLnBrk="1" fontAlgn="base" hangingPunct="1">
        <a:spcBef>
          <a:spcPct val="0"/>
        </a:spcBef>
        <a:spcAft>
          <a:spcPct val="0"/>
        </a:spcAft>
        <a:defRPr sz="4267">
          <a:solidFill>
            <a:schemeClr val="bg1"/>
          </a:solidFill>
          <a:latin typeface="Arial Narrow" pitchFamily="1" charset="0"/>
          <a:cs typeface="Arial" charset="0"/>
        </a:defRPr>
      </a:lvl7pPr>
      <a:lvl8pPr marL="1828754" algn="l" rtl="0" eaLnBrk="1" fontAlgn="base" hangingPunct="1">
        <a:spcBef>
          <a:spcPct val="0"/>
        </a:spcBef>
        <a:spcAft>
          <a:spcPct val="0"/>
        </a:spcAft>
        <a:defRPr sz="4267">
          <a:solidFill>
            <a:schemeClr val="bg1"/>
          </a:solidFill>
          <a:latin typeface="Arial Narrow" pitchFamily="1" charset="0"/>
          <a:cs typeface="Arial" charset="0"/>
        </a:defRPr>
      </a:lvl8pPr>
      <a:lvl9pPr marL="2438339" algn="l" rtl="0" eaLnBrk="1" fontAlgn="base" hangingPunct="1">
        <a:spcBef>
          <a:spcPct val="0"/>
        </a:spcBef>
        <a:spcAft>
          <a:spcPct val="0"/>
        </a:spcAft>
        <a:defRPr sz="4267">
          <a:solidFill>
            <a:schemeClr val="bg1"/>
          </a:solidFill>
          <a:latin typeface="Arial Narrow" pitchFamily="1" charset="0"/>
          <a:cs typeface="Arial" charset="0"/>
        </a:defRPr>
      </a:lvl9pPr>
    </p:titleStyle>
    <p:bodyStyle>
      <a:lvl1pPr marL="300559" indent="-300559" algn="l" rtl="0" eaLnBrk="1" fontAlgn="base" hangingPunct="1">
        <a:spcBef>
          <a:spcPct val="20000"/>
        </a:spcBef>
        <a:spcAft>
          <a:spcPct val="0"/>
        </a:spcAft>
        <a:buClrTx/>
        <a:buSzPct val="80000"/>
        <a:buFont typeface="Courier New" panose="02070309020205020404" pitchFamily="49" charset="0"/>
        <a:buChar char="o"/>
        <a:defRPr sz="2000">
          <a:solidFill>
            <a:schemeClr val="bg2">
              <a:lumMod val="50000"/>
            </a:schemeClr>
          </a:solidFill>
          <a:latin typeface="+mn-lt"/>
          <a:ea typeface="+mn-ea"/>
          <a:cs typeface="+mn-cs"/>
        </a:defRPr>
      </a:lvl1pPr>
      <a:lvl2pPr marL="609585" indent="-309026" algn="l" rtl="0" eaLnBrk="1" fontAlgn="base" hangingPunct="1">
        <a:spcBef>
          <a:spcPct val="20000"/>
        </a:spcBef>
        <a:spcAft>
          <a:spcPct val="0"/>
        </a:spcAft>
        <a:buClrTx/>
        <a:buSzPct val="80000"/>
        <a:buFont typeface="Arial" panose="020B0604020202020204" pitchFamily="34" charset="0"/>
        <a:buChar char="•"/>
        <a:tabLst/>
        <a:defRPr sz="1800">
          <a:solidFill>
            <a:schemeClr val="bg2">
              <a:lumMod val="50000"/>
            </a:schemeClr>
          </a:solidFill>
          <a:latin typeface="+mn-lt"/>
          <a:cs typeface="+mn-cs"/>
        </a:defRPr>
      </a:lvl2pPr>
      <a:lvl3pPr marL="905911" indent="-296326" algn="l" rtl="0" eaLnBrk="1" fontAlgn="base" hangingPunct="1">
        <a:spcBef>
          <a:spcPct val="20000"/>
        </a:spcBef>
        <a:spcAft>
          <a:spcPct val="0"/>
        </a:spcAft>
        <a:buClrTx/>
        <a:buSzPct val="80000"/>
        <a:buFont typeface="System Font Regular"/>
        <a:buChar char="-"/>
        <a:defRPr sz="1600">
          <a:solidFill>
            <a:schemeClr val="bg2">
              <a:lumMod val="50000"/>
            </a:schemeClr>
          </a:solidFill>
          <a:latin typeface="+mn-lt"/>
          <a:cs typeface="+mn-cs"/>
        </a:defRPr>
      </a:lvl3pPr>
      <a:lvl4pPr marL="2133547" indent="-304792" algn="l" rtl="0" eaLnBrk="1" fontAlgn="base" hangingPunct="1">
        <a:spcBef>
          <a:spcPct val="20000"/>
        </a:spcBef>
        <a:spcAft>
          <a:spcPct val="0"/>
        </a:spcAft>
        <a:buClr>
          <a:srgbClr val="003F82"/>
        </a:buClr>
        <a:buSzPct val="80000"/>
        <a:buFont typeface="Wingdings" pitchFamily="2" charset="2"/>
        <a:buChar char="§"/>
        <a:defRPr sz="1867">
          <a:solidFill>
            <a:schemeClr val="tx1"/>
          </a:solidFill>
          <a:latin typeface="+mn-lt"/>
          <a:cs typeface="+mn-cs"/>
        </a:defRPr>
      </a:lvl4pPr>
      <a:lvl5pPr marL="2743131" indent="-304792" algn="l" rtl="0" eaLnBrk="1" fontAlgn="base" hangingPunct="1">
        <a:spcBef>
          <a:spcPct val="20000"/>
        </a:spcBef>
        <a:spcAft>
          <a:spcPct val="0"/>
        </a:spcAft>
        <a:buClr>
          <a:srgbClr val="003F82"/>
        </a:buClr>
        <a:buSzPct val="80000"/>
        <a:buFont typeface="Wingdings" pitchFamily="2" charset="2"/>
        <a:buChar char="§"/>
        <a:defRPr sz="1600">
          <a:solidFill>
            <a:schemeClr val="tx1"/>
          </a:solidFill>
          <a:latin typeface="+mn-lt"/>
          <a:cs typeface="+mn-cs"/>
        </a:defRPr>
      </a:lvl5pPr>
      <a:lvl6pPr marL="335271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6pPr>
      <a:lvl7pPr marL="3962301"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7pPr>
      <a:lvl8pPr marL="457188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8pPr>
      <a:lvl9pPr marL="5181470"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D0769B-938A-C542-923A-DB040D48BFA7}"/>
              </a:ext>
            </a:extLst>
          </p:cNvPr>
          <p:cNvSpPr/>
          <p:nvPr userDrawn="1"/>
        </p:nvSpPr>
        <p:spPr bwMode="auto">
          <a:xfrm>
            <a:off x="0" y="1081885"/>
            <a:ext cx="9144000" cy="5593235"/>
          </a:xfrm>
          <a:prstGeom prst="rect">
            <a:avLst/>
          </a:prstGeom>
          <a:gradFill>
            <a:gsLst>
              <a:gs pos="0">
                <a:schemeClr val="accent1">
                  <a:lumMod val="50000"/>
                  <a:alpha val="0"/>
                </a:schemeClr>
              </a:gs>
              <a:gs pos="100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9" name="Picture 8">
            <a:extLst>
              <a:ext uri="{FF2B5EF4-FFF2-40B4-BE49-F238E27FC236}">
                <a16:creationId xmlns:a16="http://schemas.microsoft.com/office/drawing/2014/main" id="{E4483FE0-0472-C648-976E-F4AEDEA52B18}"/>
              </a:ext>
            </a:extLst>
          </p:cNvPr>
          <p:cNvPicPr>
            <a:picLocks noChangeAspect="1"/>
          </p:cNvPicPr>
          <p:nvPr userDrawn="1"/>
        </p:nvPicPr>
        <p:blipFill rotWithShape="1">
          <a:blip r:embed="rId15" cstate="print">
            <a:extLst>
              <a:ext uri="{28A0092B-C50C-407E-A947-70E740481C1C}">
                <a14:useLocalDpi xmlns:a14="http://schemas.microsoft.com/office/drawing/2010/main"/>
              </a:ext>
            </a:extLst>
          </a:blip>
          <a:srcRect r="24812"/>
          <a:stretch/>
        </p:blipFill>
        <p:spPr>
          <a:xfrm>
            <a:off x="0" y="-3161"/>
            <a:ext cx="9144000" cy="6840855"/>
          </a:xfrm>
          <a:prstGeom prst="rect">
            <a:avLst/>
          </a:prstGeom>
        </p:spPr>
      </p:pic>
      <p:sp>
        <p:nvSpPr>
          <p:cNvPr id="14" name="Rectangle 13">
            <a:extLst>
              <a:ext uri="{FF2B5EF4-FFF2-40B4-BE49-F238E27FC236}">
                <a16:creationId xmlns:a16="http://schemas.microsoft.com/office/drawing/2014/main" id="{B6A0FAE8-EC5B-E544-8559-C68F353E8179}"/>
              </a:ext>
            </a:extLst>
          </p:cNvPr>
          <p:cNvSpPr/>
          <p:nvPr userDrawn="1"/>
        </p:nvSpPr>
        <p:spPr>
          <a:xfrm>
            <a:off x="0" y="6510528"/>
            <a:ext cx="9144000" cy="353568"/>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26" name="Rectangle 2"/>
          <p:cNvSpPr>
            <a:spLocks noGrp="1" noChangeArrowheads="1"/>
          </p:cNvSpPr>
          <p:nvPr>
            <p:ph type="title"/>
          </p:nvPr>
        </p:nvSpPr>
        <p:spPr bwMode="auto">
          <a:xfrm>
            <a:off x="137160" y="182880"/>
            <a:ext cx="8842248" cy="763285"/>
          </a:xfrm>
          <a:prstGeom prst="rect">
            <a:avLst/>
          </a:prstGeom>
          <a:noFill/>
          <a:ln w="9525" algn="ctr">
            <a:noFill/>
            <a:miter lim="800000"/>
            <a:headEnd/>
            <a:tailEnd/>
          </a:ln>
        </p:spPr>
        <p:txBody>
          <a:bodyPr vert="horz" wrap="square" lIns="182880" tIns="91440" rIns="182880" bIns="91440" numCol="1" anchor="ctr" anchorCtr="0" compatLnSpc="1">
            <a:prstTxWarp prst="textNoShape">
              <a:avLst/>
            </a:prstTxWarp>
            <a:noAutofit/>
          </a:bodyPr>
          <a:lstStyle/>
          <a:p>
            <a:pPr lvl="0"/>
            <a:r>
              <a:rPr lang="en-US"/>
              <a:t>Click to edit Master title style</a:t>
            </a:r>
          </a:p>
        </p:txBody>
      </p:sp>
      <p:sp>
        <p:nvSpPr>
          <p:cNvPr id="1027" name="Rectangle 3"/>
          <p:cNvSpPr>
            <a:spLocks noGrp="1" noChangeArrowheads="1"/>
          </p:cNvSpPr>
          <p:nvPr>
            <p:ph type="body" idx="1"/>
          </p:nvPr>
        </p:nvSpPr>
        <p:spPr bwMode="auto">
          <a:xfrm>
            <a:off x="137160" y="1217592"/>
            <a:ext cx="8842248" cy="51572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 name="Footer Placeholder 9"/>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endParaRPr lang="en-US"/>
          </a:p>
        </p:txBody>
      </p:sp>
      <p:sp>
        <p:nvSpPr>
          <p:cNvPr id="11" name="Slide Number Placeholder 10"/>
          <p:cNvSpPr>
            <a:spLocks noGrp="1"/>
          </p:cNvSpPr>
          <p:nvPr>
            <p:ph type="sldNum" sz="quarter" idx="4"/>
          </p:nvPr>
        </p:nvSpPr>
        <p:spPr>
          <a:xfrm>
            <a:off x="0" y="6522720"/>
            <a:ext cx="347472" cy="292608"/>
          </a:xfrm>
          <a:prstGeom prst="rect">
            <a:avLst/>
          </a:prstGeom>
          <a:noFill/>
        </p:spPr>
        <p:txBody>
          <a:bodyPr vert="horz" lIns="91440" tIns="45720" rIns="91440" bIns="45720" rtlCol="0" anchor="ctr"/>
          <a:lstStyle>
            <a:lvl1pPr algn="ctr">
              <a:defRPr sz="1067">
                <a:solidFill>
                  <a:schemeClr val="bg1"/>
                </a:solidFill>
              </a:defRPr>
            </a:lvl1pPr>
          </a:lstStyle>
          <a:p>
            <a:fld id="{D4325D4D-289E-48C1-B277-2BEB492A7D19}" type="slidenum">
              <a:rPr lang="en-US" smtClean="0"/>
              <a:pPr/>
              <a:t>‹#›</a:t>
            </a:fld>
            <a:endParaRPr lang="en-US"/>
          </a:p>
        </p:txBody>
      </p:sp>
      <p:sp>
        <p:nvSpPr>
          <p:cNvPr id="2" name="Date Placeholder 1">
            <a:extLst>
              <a:ext uri="{FF2B5EF4-FFF2-40B4-BE49-F238E27FC236}">
                <a16:creationId xmlns:a16="http://schemas.microsoft.com/office/drawing/2014/main" id="{9155EEC9-DDCC-B144-8594-B99EED8536A1}"/>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fld id="{53FDA85B-3CCE-41E2-A8E7-174D44A33AC4}" type="datetime1">
              <a:rPr lang="en-US" smtClean="0"/>
              <a:t>5/25/2026</a:t>
            </a:fld>
            <a:endParaRPr lang="en-US"/>
          </a:p>
        </p:txBody>
      </p:sp>
    </p:spTree>
    <p:extLst>
      <p:ext uri="{BB962C8B-B14F-4D97-AF65-F5344CB8AC3E}">
        <p14:creationId xmlns:p14="http://schemas.microsoft.com/office/powerpoint/2010/main" val="3409837276"/>
      </p:ext>
    </p:extLst>
  </p:cSld>
  <p:clrMap bg1="lt1" tx1="dk1" bg2="lt2" tx2="dk2" accent1="accent1" accent2="accent2" accent3="accent3" accent4="accent4" accent5="accent5" accent6="accent6" hlink="hlink" folHlink="folHlink"/>
  <p:sldLayoutIdLst>
    <p:sldLayoutId id="2147484015" r:id="rId1"/>
    <p:sldLayoutId id="2147484028" r:id="rId2"/>
    <p:sldLayoutId id="2147484029"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 id="2147484026" r:id="rId12"/>
    <p:sldLayoutId id="2147484027" r:id="rId13"/>
  </p:sldLayoutIdLst>
  <p:hf hdr="0" ftr="0" dt="0"/>
  <p:txStyles>
    <p:titleStyle>
      <a:lvl1pPr marL="0" algn="l" rtl="0" eaLnBrk="1" fontAlgn="base" hangingPunct="1">
        <a:lnSpc>
          <a:spcPct val="90000"/>
        </a:lnSpc>
        <a:spcBef>
          <a:spcPct val="0"/>
        </a:spcBef>
        <a:spcAft>
          <a:spcPct val="0"/>
        </a:spcAft>
        <a:defRPr sz="2800" b="0" i="0">
          <a:solidFill>
            <a:schemeClr val="bg1"/>
          </a:solidFill>
          <a:latin typeface="Arial Narrow" panose="020B0604020202020204" pitchFamily="34" charset="0"/>
          <a:ea typeface="+mj-ea"/>
          <a:cs typeface="Arial Narrow" panose="020B0604020202020204" pitchFamily="34" charset="0"/>
        </a:defRPr>
      </a:lvl1pPr>
      <a:lvl2pPr algn="l" rtl="0" eaLnBrk="1" fontAlgn="base" hangingPunct="1">
        <a:spcBef>
          <a:spcPct val="0"/>
        </a:spcBef>
        <a:spcAft>
          <a:spcPct val="0"/>
        </a:spcAft>
        <a:defRPr sz="4267">
          <a:solidFill>
            <a:schemeClr val="bg1"/>
          </a:solidFill>
          <a:latin typeface="Arial Narrow" pitchFamily="1" charset="0"/>
          <a:cs typeface="Arial" charset="0"/>
        </a:defRPr>
      </a:lvl2pPr>
      <a:lvl3pPr algn="l" rtl="0" eaLnBrk="1" fontAlgn="base" hangingPunct="1">
        <a:spcBef>
          <a:spcPct val="0"/>
        </a:spcBef>
        <a:spcAft>
          <a:spcPct val="0"/>
        </a:spcAft>
        <a:defRPr sz="4267">
          <a:solidFill>
            <a:schemeClr val="bg1"/>
          </a:solidFill>
          <a:latin typeface="Arial Narrow" pitchFamily="1" charset="0"/>
          <a:cs typeface="Arial" charset="0"/>
        </a:defRPr>
      </a:lvl3pPr>
      <a:lvl4pPr algn="l" rtl="0" eaLnBrk="1" fontAlgn="base" hangingPunct="1">
        <a:spcBef>
          <a:spcPct val="0"/>
        </a:spcBef>
        <a:spcAft>
          <a:spcPct val="0"/>
        </a:spcAft>
        <a:defRPr sz="4267">
          <a:solidFill>
            <a:schemeClr val="bg1"/>
          </a:solidFill>
          <a:latin typeface="Arial Narrow" pitchFamily="1" charset="0"/>
          <a:cs typeface="Arial" charset="0"/>
        </a:defRPr>
      </a:lvl4pPr>
      <a:lvl5pPr algn="l" rtl="0" eaLnBrk="1" fontAlgn="base" hangingPunct="1">
        <a:spcBef>
          <a:spcPct val="0"/>
        </a:spcBef>
        <a:spcAft>
          <a:spcPct val="0"/>
        </a:spcAft>
        <a:defRPr sz="4267">
          <a:solidFill>
            <a:schemeClr val="bg1"/>
          </a:solidFill>
          <a:latin typeface="Arial Narrow" pitchFamily="1" charset="0"/>
          <a:cs typeface="Arial" charset="0"/>
        </a:defRPr>
      </a:lvl5pPr>
      <a:lvl6pPr marL="609585" algn="l" rtl="0" eaLnBrk="1" fontAlgn="base" hangingPunct="1">
        <a:spcBef>
          <a:spcPct val="0"/>
        </a:spcBef>
        <a:spcAft>
          <a:spcPct val="0"/>
        </a:spcAft>
        <a:defRPr sz="4267">
          <a:solidFill>
            <a:schemeClr val="bg1"/>
          </a:solidFill>
          <a:latin typeface="Arial Narrow" pitchFamily="1" charset="0"/>
          <a:cs typeface="Arial" charset="0"/>
        </a:defRPr>
      </a:lvl6pPr>
      <a:lvl7pPr marL="1219170" algn="l" rtl="0" eaLnBrk="1" fontAlgn="base" hangingPunct="1">
        <a:spcBef>
          <a:spcPct val="0"/>
        </a:spcBef>
        <a:spcAft>
          <a:spcPct val="0"/>
        </a:spcAft>
        <a:defRPr sz="4267">
          <a:solidFill>
            <a:schemeClr val="bg1"/>
          </a:solidFill>
          <a:latin typeface="Arial Narrow" pitchFamily="1" charset="0"/>
          <a:cs typeface="Arial" charset="0"/>
        </a:defRPr>
      </a:lvl7pPr>
      <a:lvl8pPr marL="1828754" algn="l" rtl="0" eaLnBrk="1" fontAlgn="base" hangingPunct="1">
        <a:spcBef>
          <a:spcPct val="0"/>
        </a:spcBef>
        <a:spcAft>
          <a:spcPct val="0"/>
        </a:spcAft>
        <a:defRPr sz="4267">
          <a:solidFill>
            <a:schemeClr val="bg1"/>
          </a:solidFill>
          <a:latin typeface="Arial Narrow" pitchFamily="1" charset="0"/>
          <a:cs typeface="Arial" charset="0"/>
        </a:defRPr>
      </a:lvl8pPr>
      <a:lvl9pPr marL="2438339" algn="l" rtl="0" eaLnBrk="1" fontAlgn="base" hangingPunct="1">
        <a:spcBef>
          <a:spcPct val="0"/>
        </a:spcBef>
        <a:spcAft>
          <a:spcPct val="0"/>
        </a:spcAft>
        <a:defRPr sz="4267">
          <a:solidFill>
            <a:schemeClr val="bg1"/>
          </a:solidFill>
          <a:latin typeface="Arial Narrow" pitchFamily="1" charset="0"/>
          <a:cs typeface="Arial" charset="0"/>
        </a:defRPr>
      </a:lvl9pPr>
    </p:titleStyle>
    <p:bodyStyle>
      <a:lvl1pPr marL="300559" indent="-300559" algn="l" rtl="0" eaLnBrk="1" fontAlgn="base" hangingPunct="1">
        <a:spcBef>
          <a:spcPct val="20000"/>
        </a:spcBef>
        <a:spcAft>
          <a:spcPct val="0"/>
        </a:spcAft>
        <a:buClrTx/>
        <a:buSzPct val="80000"/>
        <a:buFont typeface="Courier New" panose="02070309020205020404" pitchFamily="49" charset="0"/>
        <a:buChar char="o"/>
        <a:defRPr sz="2000">
          <a:solidFill>
            <a:schemeClr val="bg1"/>
          </a:solidFill>
          <a:latin typeface="+mn-lt"/>
          <a:ea typeface="+mn-ea"/>
          <a:cs typeface="+mn-cs"/>
        </a:defRPr>
      </a:lvl1pPr>
      <a:lvl2pPr marL="609585" indent="-309026" algn="l" rtl="0" eaLnBrk="1" fontAlgn="base" hangingPunct="1">
        <a:spcBef>
          <a:spcPct val="20000"/>
        </a:spcBef>
        <a:spcAft>
          <a:spcPct val="0"/>
        </a:spcAft>
        <a:buClrTx/>
        <a:buSzPct val="80000"/>
        <a:buFont typeface="Arial" panose="020B0604020202020204" pitchFamily="34" charset="0"/>
        <a:buChar char="•"/>
        <a:tabLst/>
        <a:defRPr sz="1800">
          <a:solidFill>
            <a:schemeClr val="bg1"/>
          </a:solidFill>
          <a:latin typeface="+mn-lt"/>
          <a:cs typeface="+mn-cs"/>
        </a:defRPr>
      </a:lvl2pPr>
      <a:lvl3pPr marL="905911" indent="-296326" algn="l" rtl="0" eaLnBrk="1" fontAlgn="base" hangingPunct="1">
        <a:spcBef>
          <a:spcPct val="20000"/>
        </a:spcBef>
        <a:spcAft>
          <a:spcPct val="0"/>
        </a:spcAft>
        <a:buClrTx/>
        <a:buSzPct val="80000"/>
        <a:buFont typeface="System Font Regular"/>
        <a:buChar char="-"/>
        <a:defRPr sz="1600">
          <a:solidFill>
            <a:schemeClr val="bg1"/>
          </a:solidFill>
          <a:latin typeface="+mn-lt"/>
          <a:cs typeface="+mn-cs"/>
        </a:defRPr>
      </a:lvl3pPr>
      <a:lvl4pPr marL="2133547" indent="-304792" algn="l" rtl="0" eaLnBrk="1" fontAlgn="base" hangingPunct="1">
        <a:spcBef>
          <a:spcPct val="20000"/>
        </a:spcBef>
        <a:spcAft>
          <a:spcPct val="0"/>
        </a:spcAft>
        <a:buClr>
          <a:srgbClr val="003F82"/>
        </a:buClr>
        <a:buSzPct val="80000"/>
        <a:buFont typeface="Wingdings" pitchFamily="2" charset="2"/>
        <a:buChar char="§"/>
        <a:defRPr sz="1867">
          <a:solidFill>
            <a:schemeClr val="tx1"/>
          </a:solidFill>
          <a:latin typeface="+mn-lt"/>
          <a:cs typeface="+mn-cs"/>
        </a:defRPr>
      </a:lvl4pPr>
      <a:lvl5pPr marL="2743131" indent="-304792" algn="l" rtl="0" eaLnBrk="1" fontAlgn="base" hangingPunct="1">
        <a:spcBef>
          <a:spcPct val="20000"/>
        </a:spcBef>
        <a:spcAft>
          <a:spcPct val="0"/>
        </a:spcAft>
        <a:buClr>
          <a:srgbClr val="003F82"/>
        </a:buClr>
        <a:buSzPct val="80000"/>
        <a:buFont typeface="Wingdings" pitchFamily="2" charset="2"/>
        <a:buChar char="§"/>
        <a:defRPr sz="1600">
          <a:solidFill>
            <a:schemeClr val="tx1"/>
          </a:solidFill>
          <a:latin typeface="+mn-lt"/>
          <a:cs typeface="+mn-cs"/>
        </a:defRPr>
      </a:lvl5pPr>
      <a:lvl6pPr marL="335271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6pPr>
      <a:lvl7pPr marL="3962301"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7pPr>
      <a:lvl8pPr marL="457188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8pPr>
      <a:lvl9pPr marL="5181470"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hess.copernicus.org/articles/27/873/2023/hess-27-873-2023.html" TargetMode="External"/><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Excel_Worksheet.xlsx"/><Relationship Id="rId1" Type="http://schemas.openxmlformats.org/officeDocument/2006/relationships/slideLayout" Target="../slideLayouts/slideLayout7.xml"/><Relationship Id="rId5" Type="http://schemas.openxmlformats.org/officeDocument/2006/relationships/image" Target="../media/image17.emf"/><Relationship Id="rId4" Type="http://schemas.openxmlformats.org/officeDocument/2006/relationships/image" Target="../media/image16.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repository.library.noaa.gov/view/noaa/70927" TargetMode="External"/><Relationship Id="rId2" Type="http://schemas.openxmlformats.org/officeDocument/2006/relationships/hyperlink" Target="https://www.fema.gov/grants/tools/benefit-cost-analysis"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hyperlink" Target="https://repository.library.noaa.gov/view/noaa/70927"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hec.usace.army.mil/software/hec-fda/" TargetMode="External"/><Relationship Id="rId2" Type="http://schemas.openxmlformats.org/officeDocument/2006/relationships/hyperlink" Target="https://www.fema.gov/flood-maps/products-tools/hazus"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E1EB8-9086-D844-BC34-FAA8CF61F215}"/>
              </a:ext>
            </a:extLst>
          </p:cNvPr>
          <p:cNvSpPr>
            <a:spLocks noGrp="1"/>
          </p:cNvSpPr>
          <p:nvPr>
            <p:ph type="ctrTitle"/>
          </p:nvPr>
        </p:nvSpPr>
        <p:spPr>
          <a:xfrm>
            <a:off x="170699" y="915570"/>
            <a:ext cx="5280179" cy="763285"/>
          </a:xfrm>
        </p:spPr>
        <p:txBody>
          <a:bodyPr/>
          <a:lstStyle/>
          <a:p>
            <a:r>
              <a:rPr lang="en-US" sz="3600"/>
              <a:t>Why and How to Use Economics to Evaluate Forecasts and Value Their Impacts</a:t>
            </a:r>
          </a:p>
        </p:txBody>
      </p:sp>
      <p:sp>
        <p:nvSpPr>
          <p:cNvPr id="4" name="Text Placeholder 3">
            <a:extLst>
              <a:ext uri="{FF2B5EF4-FFF2-40B4-BE49-F238E27FC236}">
                <a16:creationId xmlns:a16="http://schemas.microsoft.com/office/drawing/2014/main" id="{BE5C98B9-1639-C747-97DE-5D0A2FF5E441}"/>
              </a:ext>
            </a:extLst>
          </p:cNvPr>
          <p:cNvSpPr>
            <a:spLocks noGrp="1"/>
          </p:cNvSpPr>
          <p:nvPr>
            <p:ph type="body" sz="quarter" idx="15"/>
          </p:nvPr>
        </p:nvSpPr>
        <p:spPr>
          <a:xfrm>
            <a:off x="364014" y="2506184"/>
            <a:ext cx="4207986" cy="1697326"/>
          </a:xfrm>
        </p:spPr>
        <p:txBody>
          <a:bodyPr/>
          <a:lstStyle/>
          <a:p>
            <a:r>
              <a:rPr lang="en-US" sz="2000"/>
              <a:t>Presented by:</a:t>
            </a:r>
          </a:p>
          <a:p>
            <a:r>
              <a:rPr lang="en-US" sz="2000">
                <a:solidFill>
                  <a:schemeClr val="bg1"/>
                </a:solidFill>
              </a:rPr>
              <a:t>George Van Houtven (RTI)</a:t>
            </a:r>
          </a:p>
          <a:p>
            <a:r>
              <a:rPr lang="en-US" sz="2000">
                <a:solidFill>
                  <a:schemeClr val="bg1"/>
                </a:solidFill>
              </a:rPr>
              <a:t>Daniel Lapidus (RTI)</a:t>
            </a:r>
          </a:p>
          <a:p>
            <a:endParaRPr lang="en-US" sz="2000">
              <a:solidFill>
                <a:schemeClr val="bg1"/>
              </a:solidFill>
            </a:endParaRPr>
          </a:p>
        </p:txBody>
      </p:sp>
      <p:sp>
        <p:nvSpPr>
          <p:cNvPr id="8" name="Text Placeholder 3">
            <a:extLst>
              <a:ext uri="{FF2B5EF4-FFF2-40B4-BE49-F238E27FC236}">
                <a16:creationId xmlns:a16="http://schemas.microsoft.com/office/drawing/2014/main" id="{39398A74-AA4F-293F-FC14-155EA87CD752}"/>
              </a:ext>
            </a:extLst>
          </p:cNvPr>
          <p:cNvSpPr txBox="1">
            <a:spLocks/>
          </p:cNvSpPr>
          <p:nvPr/>
        </p:nvSpPr>
        <p:spPr bwMode="auto">
          <a:xfrm>
            <a:off x="4246925" y="3945416"/>
            <a:ext cx="4662560" cy="812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Tx/>
              <a:buSzPct val="80000"/>
              <a:buFont typeface="Courier New" panose="02070309020205020404" pitchFamily="49" charset="0"/>
              <a:buNone/>
              <a:defRPr sz="1600" b="0" i="0">
                <a:solidFill>
                  <a:schemeClr val="bg1">
                    <a:lumMod val="75000"/>
                  </a:schemeClr>
                </a:solidFill>
                <a:latin typeface="Arial Narrow" panose="020B0604020202020204" pitchFamily="34" charset="0"/>
                <a:ea typeface="+mn-ea"/>
                <a:cs typeface="Arial Narrow" panose="020B0604020202020204" pitchFamily="34" charset="0"/>
              </a:defRPr>
            </a:lvl1pPr>
            <a:lvl2pPr marL="609585" indent="-309026" algn="l" rtl="0" eaLnBrk="1" fontAlgn="base" hangingPunct="1">
              <a:spcBef>
                <a:spcPct val="20000"/>
              </a:spcBef>
              <a:spcAft>
                <a:spcPct val="0"/>
              </a:spcAft>
              <a:buClrTx/>
              <a:buSzPct val="80000"/>
              <a:buFont typeface="Arial" panose="020B0604020202020204" pitchFamily="34" charset="0"/>
              <a:buChar char="•"/>
              <a:tabLst/>
              <a:defRPr sz="1800">
                <a:solidFill>
                  <a:schemeClr val="bg1"/>
                </a:solidFill>
                <a:latin typeface="+mn-lt"/>
                <a:cs typeface="+mn-cs"/>
              </a:defRPr>
            </a:lvl2pPr>
            <a:lvl3pPr marL="905911" indent="-296326" algn="l" rtl="0" eaLnBrk="1" fontAlgn="base" hangingPunct="1">
              <a:spcBef>
                <a:spcPct val="20000"/>
              </a:spcBef>
              <a:spcAft>
                <a:spcPct val="0"/>
              </a:spcAft>
              <a:buClrTx/>
              <a:buSzPct val="80000"/>
              <a:buFont typeface="System Font Regular"/>
              <a:buChar char="-"/>
              <a:defRPr sz="1600">
                <a:solidFill>
                  <a:schemeClr val="bg1"/>
                </a:solidFill>
                <a:latin typeface="+mn-lt"/>
                <a:cs typeface="+mn-cs"/>
              </a:defRPr>
            </a:lvl3pPr>
            <a:lvl4pPr marL="2133547" indent="-304792" algn="l" rtl="0" eaLnBrk="1" fontAlgn="base" hangingPunct="1">
              <a:spcBef>
                <a:spcPct val="20000"/>
              </a:spcBef>
              <a:spcAft>
                <a:spcPct val="0"/>
              </a:spcAft>
              <a:buClr>
                <a:srgbClr val="003F82"/>
              </a:buClr>
              <a:buSzPct val="80000"/>
              <a:buFont typeface="Wingdings" pitchFamily="2" charset="2"/>
              <a:buChar char="§"/>
              <a:defRPr sz="1867">
                <a:solidFill>
                  <a:schemeClr val="tx1"/>
                </a:solidFill>
                <a:latin typeface="+mn-lt"/>
                <a:cs typeface="+mn-cs"/>
              </a:defRPr>
            </a:lvl4pPr>
            <a:lvl5pPr marL="2743131" indent="-304792" algn="l" rtl="0" eaLnBrk="1" fontAlgn="base" hangingPunct="1">
              <a:spcBef>
                <a:spcPct val="20000"/>
              </a:spcBef>
              <a:spcAft>
                <a:spcPct val="0"/>
              </a:spcAft>
              <a:buClr>
                <a:srgbClr val="003F82"/>
              </a:buClr>
              <a:buSzPct val="80000"/>
              <a:buFont typeface="Wingdings" pitchFamily="2" charset="2"/>
              <a:buChar char="§"/>
              <a:defRPr sz="1600">
                <a:solidFill>
                  <a:schemeClr val="tx1"/>
                </a:solidFill>
                <a:latin typeface="+mn-lt"/>
                <a:cs typeface="+mn-cs"/>
              </a:defRPr>
            </a:lvl5pPr>
            <a:lvl6pPr marL="335271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6pPr>
            <a:lvl7pPr marL="3962301"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7pPr>
            <a:lvl8pPr marL="457188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8pPr>
            <a:lvl9pPr marL="5181470"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9pPr>
          </a:lstStyle>
          <a:p>
            <a:r>
              <a:rPr lang="en-US" sz="2000" kern="0"/>
              <a:t>Presented at:</a:t>
            </a:r>
          </a:p>
          <a:p>
            <a:r>
              <a:rPr lang="en-US" sz="2000" kern="0">
                <a:solidFill>
                  <a:schemeClr val="bg1"/>
                </a:solidFill>
              </a:rPr>
              <a:t>CIROH Developers Conference</a:t>
            </a:r>
          </a:p>
          <a:p>
            <a:r>
              <a:rPr lang="en-US" sz="2000" kern="0">
                <a:solidFill>
                  <a:schemeClr val="bg1"/>
                </a:solidFill>
              </a:rPr>
              <a:t>May 27, 2026</a:t>
            </a:r>
          </a:p>
          <a:p>
            <a:r>
              <a:rPr lang="en-US" sz="2000" kern="0">
                <a:solidFill>
                  <a:schemeClr val="bg1"/>
                </a:solidFill>
              </a:rPr>
              <a:t>Salt Lake City, Utah</a:t>
            </a:r>
          </a:p>
          <a:p>
            <a:r>
              <a:rPr lang="en-US" sz="2000" kern="0"/>
              <a:t>     </a:t>
            </a:r>
          </a:p>
        </p:txBody>
      </p:sp>
    </p:spTree>
    <p:extLst>
      <p:ext uri="{BB962C8B-B14F-4D97-AF65-F5344CB8AC3E}">
        <p14:creationId xmlns:p14="http://schemas.microsoft.com/office/powerpoint/2010/main" val="2228555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077EB-0231-4ED2-B789-53BD9078992C}"/>
              </a:ext>
            </a:extLst>
          </p:cNvPr>
          <p:cNvSpPr>
            <a:spLocks noGrp="1"/>
          </p:cNvSpPr>
          <p:nvPr>
            <p:ph type="title"/>
          </p:nvPr>
        </p:nvSpPr>
        <p:spPr/>
        <p:txBody>
          <a:bodyPr/>
          <a:lstStyle/>
          <a:p>
            <a:r>
              <a:rPr lang="en-US"/>
              <a:t>Conceptual Framework for Valuing Information: Value Chain</a:t>
            </a:r>
          </a:p>
        </p:txBody>
      </p:sp>
      <p:pic>
        <p:nvPicPr>
          <p:cNvPr id="21" name="Content Placeholder 20">
            <a:extLst>
              <a:ext uri="{FF2B5EF4-FFF2-40B4-BE49-F238E27FC236}">
                <a16:creationId xmlns:a16="http://schemas.microsoft.com/office/drawing/2014/main" id="{75FBA7CF-8B6F-A3FD-8E2D-6666DDE394BB}"/>
              </a:ext>
            </a:extLst>
          </p:cNvPr>
          <p:cNvPicPr>
            <a:picLocks noGrp="1" noChangeAspect="1"/>
          </p:cNvPicPr>
          <p:nvPr>
            <p:ph idx="1"/>
          </p:nvPr>
        </p:nvPicPr>
        <p:blipFill>
          <a:blip r:embed="rId2"/>
          <a:stretch>
            <a:fillRect/>
          </a:stretch>
        </p:blipFill>
        <p:spPr>
          <a:xfrm>
            <a:off x="173736" y="2084289"/>
            <a:ext cx="8554357" cy="1650153"/>
          </a:xfrm>
          <a:prstGeom prst="rect">
            <a:avLst/>
          </a:prstGeom>
        </p:spPr>
      </p:pic>
      <p:sp>
        <p:nvSpPr>
          <p:cNvPr id="4" name="Slide Number Placeholder 3">
            <a:extLst>
              <a:ext uri="{FF2B5EF4-FFF2-40B4-BE49-F238E27FC236}">
                <a16:creationId xmlns:a16="http://schemas.microsoft.com/office/drawing/2014/main" id="{E235137A-0D96-BEB6-CD96-35F4692801A4}"/>
              </a:ext>
            </a:extLst>
          </p:cNvPr>
          <p:cNvSpPr>
            <a:spLocks noGrp="1"/>
          </p:cNvSpPr>
          <p:nvPr>
            <p:ph type="sldNum" sz="quarter" idx="10"/>
          </p:nvPr>
        </p:nvSpPr>
        <p:spPr/>
        <p:txBody>
          <a:bodyPr/>
          <a:lstStyle/>
          <a:p>
            <a:fld id="{D4325D4D-289E-48C1-B277-2BEB492A7D19}" type="slidenum">
              <a:rPr lang="en-US" smtClean="0"/>
              <a:pPr/>
              <a:t>10</a:t>
            </a:fld>
            <a:endParaRPr lang="en-US"/>
          </a:p>
        </p:txBody>
      </p:sp>
    </p:spTree>
    <p:extLst>
      <p:ext uri="{BB962C8B-B14F-4D97-AF65-F5344CB8AC3E}">
        <p14:creationId xmlns:p14="http://schemas.microsoft.com/office/powerpoint/2010/main" val="3898278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EC874F59-2C91-46B4-C1FC-080DB7BADC2E}"/>
              </a:ext>
            </a:extLst>
          </p:cNvPr>
          <p:cNvSpPr txBox="1"/>
          <p:nvPr/>
        </p:nvSpPr>
        <p:spPr>
          <a:xfrm>
            <a:off x="6700300" y="5454709"/>
            <a:ext cx="1777890" cy="340221"/>
          </a:xfrm>
          <a:prstGeom prst="rect">
            <a:avLst/>
          </a:prstGeom>
          <a:noFill/>
        </p:spPr>
        <p:txBody>
          <a:bodyPr wrap="square" rtlCol="0">
            <a:spAutoFit/>
          </a:bodyPr>
          <a:lstStyle/>
          <a:p>
            <a:pPr algn="ctr" eaLnBrk="1" fontAlgn="auto" hangingPunct="1">
              <a:spcBef>
                <a:spcPts val="0"/>
              </a:spcBef>
              <a:spcAft>
                <a:spcPts val="0"/>
              </a:spcAft>
              <a:defRPr/>
            </a:pPr>
            <a:r>
              <a:rPr lang="en-US" sz="1611" b="1" i="1">
                <a:solidFill>
                  <a:prstClr val="black"/>
                </a:solidFill>
                <a:latin typeface="Calibri" panose="020F0502020204030204"/>
                <a:ea typeface="+mn-ea"/>
              </a:rPr>
              <a:t>Valuation Model</a:t>
            </a:r>
            <a:endParaRPr lang="en-US" sz="1611" b="1" i="1" baseline="30000">
              <a:solidFill>
                <a:prstClr val="black"/>
              </a:solidFill>
              <a:latin typeface="Calibri" panose="020F0502020204030204"/>
              <a:ea typeface="+mn-ea"/>
            </a:endParaRPr>
          </a:p>
        </p:txBody>
      </p:sp>
      <p:pic>
        <p:nvPicPr>
          <p:cNvPr id="10" name="Picture 9">
            <a:extLst>
              <a:ext uri="{FF2B5EF4-FFF2-40B4-BE49-F238E27FC236}">
                <a16:creationId xmlns:a16="http://schemas.microsoft.com/office/drawing/2014/main" id="{1A3AA392-5D27-5E32-5D13-BD986A4B0191}"/>
              </a:ext>
            </a:extLst>
          </p:cNvPr>
          <p:cNvPicPr>
            <a:picLocks noChangeAspect="1"/>
          </p:cNvPicPr>
          <p:nvPr/>
        </p:nvPicPr>
        <p:blipFill>
          <a:blip r:embed="rId2"/>
          <a:stretch>
            <a:fillRect/>
          </a:stretch>
        </p:blipFill>
        <p:spPr>
          <a:xfrm>
            <a:off x="6707963" y="4979250"/>
            <a:ext cx="2273941" cy="1391636"/>
          </a:xfrm>
          <a:prstGeom prst="rect">
            <a:avLst/>
          </a:prstGeom>
        </p:spPr>
      </p:pic>
      <p:sp>
        <p:nvSpPr>
          <p:cNvPr id="3" name="Title 2">
            <a:extLst>
              <a:ext uri="{FF2B5EF4-FFF2-40B4-BE49-F238E27FC236}">
                <a16:creationId xmlns:a16="http://schemas.microsoft.com/office/drawing/2014/main" id="{B6AF05DF-098B-698F-130A-E8F9AD803B35}"/>
              </a:ext>
            </a:extLst>
          </p:cNvPr>
          <p:cNvSpPr>
            <a:spLocks noGrp="1"/>
          </p:cNvSpPr>
          <p:nvPr>
            <p:ph type="title"/>
          </p:nvPr>
        </p:nvSpPr>
        <p:spPr>
          <a:xfrm>
            <a:off x="2069" y="-13760"/>
            <a:ext cx="8842248" cy="763285"/>
          </a:xfrm>
        </p:spPr>
        <p:txBody>
          <a:bodyPr/>
          <a:lstStyle/>
          <a:p>
            <a:r>
              <a:rPr lang="en-US"/>
              <a:t>Conceptual Framework: Value-of-Information (“cost-loss”)</a:t>
            </a:r>
          </a:p>
        </p:txBody>
      </p:sp>
      <p:sp>
        <p:nvSpPr>
          <p:cNvPr id="6" name="Slide Number Placeholder 5">
            <a:extLst>
              <a:ext uri="{FF2B5EF4-FFF2-40B4-BE49-F238E27FC236}">
                <a16:creationId xmlns:a16="http://schemas.microsoft.com/office/drawing/2014/main" id="{0A3285B5-CEC6-729D-E429-64739F96CD7C}"/>
              </a:ext>
            </a:extLst>
          </p:cNvPr>
          <p:cNvSpPr>
            <a:spLocks noGrp="1"/>
          </p:cNvSpPr>
          <p:nvPr>
            <p:ph type="sldNum"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D4325D4D-289E-48C1-B277-2BEB492A7D19}" type="slidenum">
              <a:rPr kumimoji="0" lang="en-US" sz="1067" b="0" i="0" u="none" strike="noStrike" kern="1200" cap="none" spc="0" normalizeH="0" baseline="0" noProof="0" smtClean="0">
                <a:ln>
                  <a:noFill/>
                </a:ln>
                <a:solidFill>
                  <a:srgbClr val="FFFFFF"/>
                </a:solidFill>
                <a:effectLst/>
                <a:uLnTx/>
                <a:uFillTx/>
                <a:latin typeface="Arial" charset="0"/>
                <a:ea typeface="ヒラギノ角ゴ Pro W3" pitchFamily="1"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11</a:t>
            </a:fld>
            <a:endParaRPr kumimoji="0" lang="en-US" sz="1067" b="0" i="0" u="none" strike="noStrike" kern="1200" cap="none" spc="0" normalizeH="0" baseline="0" noProof="0">
              <a:ln>
                <a:noFill/>
              </a:ln>
              <a:solidFill>
                <a:srgbClr val="FFFFFF"/>
              </a:solidFill>
              <a:effectLst/>
              <a:uLnTx/>
              <a:uFillTx/>
              <a:latin typeface="Arial" charset="0"/>
              <a:ea typeface="ヒラギノ角ゴ Pro W3" pitchFamily="1" charset="-128"/>
              <a:cs typeface="+mn-cs"/>
            </a:endParaRPr>
          </a:p>
        </p:txBody>
      </p:sp>
      <p:sp>
        <p:nvSpPr>
          <p:cNvPr id="26" name="TextBox 25">
            <a:extLst>
              <a:ext uri="{FF2B5EF4-FFF2-40B4-BE49-F238E27FC236}">
                <a16:creationId xmlns:a16="http://schemas.microsoft.com/office/drawing/2014/main" id="{DDAC32F0-5405-A66A-5A63-17710E413765}"/>
              </a:ext>
            </a:extLst>
          </p:cNvPr>
          <p:cNvSpPr txBox="1"/>
          <p:nvPr/>
        </p:nvSpPr>
        <p:spPr>
          <a:xfrm>
            <a:off x="7223988" y="4659012"/>
            <a:ext cx="1777890" cy="340221"/>
          </a:xfrm>
          <a:prstGeom prst="rect">
            <a:avLst/>
          </a:prstGeom>
          <a:noFill/>
        </p:spPr>
        <p:txBody>
          <a:bodyPr wrap="square" rtlCol="0">
            <a:spAutoFit/>
          </a:bodyPr>
          <a:lstStyle/>
          <a:p>
            <a:pPr eaLnBrk="1" fontAlgn="auto" hangingPunct="1">
              <a:spcBef>
                <a:spcPts val="0"/>
              </a:spcBef>
              <a:spcAft>
                <a:spcPts val="0"/>
              </a:spcAft>
            </a:pPr>
            <a:r>
              <a:rPr lang="en-US" sz="1611" b="1" i="1">
                <a:solidFill>
                  <a:srgbClr val="FF0000"/>
                </a:solidFill>
                <a:latin typeface="Calibri" panose="020F0502020204030204"/>
                <a:ea typeface="+mn-ea"/>
              </a:rPr>
              <a:t>PAYOFF MATRIX</a:t>
            </a:r>
            <a:endParaRPr lang="en-US" sz="1611" b="1" i="1" baseline="30000">
              <a:solidFill>
                <a:srgbClr val="FF0000"/>
              </a:solidFill>
              <a:latin typeface="Calibri" panose="020F0502020204030204"/>
              <a:ea typeface="+mn-ea"/>
            </a:endParaRPr>
          </a:p>
        </p:txBody>
      </p:sp>
      <p:sp>
        <p:nvSpPr>
          <p:cNvPr id="2" name="TextBox 1">
            <a:extLst>
              <a:ext uri="{FF2B5EF4-FFF2-40B4-BE49-F238E27FC236}">
                <a16:creationId xmlns:a16="http://schemas.microsoft.com/office/drawing/2014/main" id="{7F13FD8E-E76E-3615-8B69-83632FCD2A63}"/>
              </a:ext>
            </a:extLst>
          </p:cNvPr>
          <p:cNvSpPr txBox="1"/>
          <p:nvPr/>
        </p:nvSpPr>
        <p:spPr>
          <a:xfrm>
            <a:off x="4480734" y="1914400"/>
            <a:ext cx="2219566" cy="1083951"/>
          </a:xfrm>
          <a:prstGeom prst="rect">
            <a:avLst/>
          </a:prstGeom>
          <a:noFill/>
          <a:ln w="19050">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53" b="1" i="0" u="none" strike="noStrike" kern="0" cap="none" spc="0" normalizeH="0" baseline="0" noProof="0">
                <a:ln>
                  <a:noFill/>
                </a:ln>
                <a:solidFill>
                  <a:prstClr val="black"/>
                </a:solidFill>
                <a:effectLst/>
                <a:uLnTx/>
                <a:uFillTx/>
                <a:latin typeface="Calibri" panose="020F0502020204030204"/>
                <a:ea typeface="+mn-ea"/>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53" b="1" i="0" u="none" strike="noStrike" kern="0" cap="none" spc="0" normalizeH="0" baseline="0" noProof="0">
                <a:ln>
                  <a:noFill/>
                </a:ln>
                <a:solidFill>
                  <a:prstClr val="black"/>
                </a:solidFill>
                <a:effectLst/>
                <a:uLnTx/>
                <a:uFillTx/>
                <a:latin typeface="Calibri" panose="020F0502020204030204"/>
                <a:ea typeface="+mn-ea"/>
              </a:rPr>
              <a:t>Uncertain State of Nature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32" b="1" i="1" u="none" strike="noStrike" kern="0" cap="none" spc="0" normalizeH="0" baseline="0" noProof="0">
                <a:ln>
                  <a:noFill/>
                </a:ln>
                <a:solidFill>
                  <a:srgbClr val="FF0000"/>
                </a:solidFill>
                <a:effectLst/>
                <a:uLnTx/>
                <a:uFillTx/>
                <a:latin typeface="Calibri" panose="020F0502020204030204"/>
                <a:ea typeface="+mn-ea"/>
              </a:rPr>
              <a:t>s(x)</a:t>
            </a:r>
            <a:r>
              <a:rPr kumimoji="0" lang="en-US" sz="1253" b="1" i="1" u="none" strike="noStrike" kern="0" cap="none" spc="0" normalizeH="0" baseline="0" noProof="0">
                <a:ln>
                  <a:noFill/>
                </a:ln>
                <a:solidFill>
                  <a:srgbClr val="FF0000"/>
                </a:solidFill>
                <a:effectLst/>
                <a:uLnTx/>
                <a:uFillTx/>
                <a:latin typeface="Calibri" panose="020F0502020204030204"/>
                <a:ea typeface="+mn-ea"/>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53" b="1" i="0" u="none" strike="noStrike" kern="0" cap="none" spc="0" normalizeH="0" baseline="0" noProof="0">
                <a:ln>
                  <a:noFill/>
                </a:ln>
                <a:solidFill>
                  <a:srgbClr val="7030A0"/>
                </a:solidFill>
                <a:effectLst/>
                <a:uLnTx/>
                <a:uFillTx/>
                <a:latin typeface="Calibri" panose="020F0502020204030204"/>
                <a:ea typeface="+mn-ea"/>
              </a:rPr>
              <a:t>FLOOD or NO FLOOD</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53" b="1" i="0" u="none" strike="noStrike" kern="0" cap="none" spc="0" normalizeH="0" baseline="0" noProof="0">
              <a:ln>
                <a:noFill/>
              </a:ln>
              <a:solidFill>
                <a:prstClr val="black"/>
              </a:solidFill>
              <a:effectLst/>
              <a:uLnTx/>
              <a:uFillTx/>
              <a:latin typeface="Calibri" panose="020F0502020204030204"/>
              <a:ea typeface="+mn-ea"/>
            </a:endParaRPr>
          </a:p>
        </p:txBody>
      </p:sp>
      <p:sp>
        <p:nvSpPr>
          <p:cNvPr id="4" name="TextBox 3">
            <a:extLst>
              <a:ext uri="{FF2B5EF4-FFF2-40B4-BE49-F238E27FC236}">
                <a16:creationId xmlns:a16="http://schemas.microsoft.com/office/drawing/2014/main" id="{94322B49-1026-2D8A-73A5-9004EB0BFA26}"/>
              </a:ext>
            </a:extLst>
          </p:cNvPr>
          <p:cNvSpPr txBox="1"/>
          <p:nvPr/>
        </p:nvSpPr>
        <p:spPr>
          <a:xfrm>
            <a:off x="1536767" y="1914400"/>
            <a:ext cx="2234596" cy="1083951"/>
          </a:xfrm>
          <a:prstGeom prst="rect">
            <a:avLst/>
          </a:prstGeom>
          <a:noFill/>
          <a:ln w="19050">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53" b="1" i="0" u="none" strike="noStrike" kern="0" cap="none" spc="0" normalizeH="0" baseline="0" noProof="0">
                <a:ln>
                  <a:noFill/>
                </a:ln>
                <a:solidFill>
                  <a:prstClr val="black"/>
                </a:solidFill>
                <a:effectLst/>
                <a:uLnTx/>
                <a:uFillTx/>
                <a:latin typeface="Calibri" panose="020F0502020204030204"/>
                <a:ea typeface="+mn-ea"/>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53" b="1" i="0" u="none" strike="noStrike" kern="0" cap="none" spc="0" normalizeH="0" baseline="0" noProof="0">
                <a:ln>
                  <a:noFill/>
                </a:ln>
                <a:solidFill>
                  <a:prstClr val="black"/>
                </a:solidFill>
                <a:effectLst/>
                <a:uLnTx/>
                <a:uFillTx/>
                <a:latin typeface="Calibri" panose="020F0502020204030204"/>
                <a:ea typeface="+mn-ea"/>
              </a:rPr>
              <a:t>Predicted State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32" b="1" i="1" u="none" strike="noStrike" kern="0" cap="none" spc="0" normalizeH="0" baseline="0" noProof="0">
                <a:ln>
                  <a:noFill/>
                </a:ln>
                <a:solidFill>
                  <a:srgbClr val="FF0000"/>
                </a:solidFill>
                <a:effectLst/>
                <a:uLnTx/>
                <a:uFillTx/>
                <a:latin typeface="Calibri" panose="020F0502020204030204"/>
                <a:ea typeface="+mn-ea"/>
              </a:rPr>
              <a:t>f (x)</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53" b="1" i="0" u="none" strike="noStrike" kern="0" cap="none" spc="0" normalizeH="0" baseline="0" noProof="0">
                <a:ln>
                  <a:noFill/>
                </a:ln>
                <a:solidFill>
                  <a:srgbClr val="7030A0"/>
                </a:solidFill>
                <a:effectLst/>
                <a:uLnTx/>
                <a:uFillTx/>
                <a:latin typeface="Calibri" panose="020F0502020204030204"/>
                <a:ea typeface="+mn-ea"/>
              </a:rPr>
              <a:t>FLOOD or NO FLOOD</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53" b="1" i="0" u="none" strike="noStrike" kern="0" cap="none" spc="0" normalizeH="0" baseline="0" noProof="0">
              <a:ln>
                <a:noFill/>
              </a:ln>
              <a:solidFill>
                <a:prstClr val="black"/>
              </a:solidFill>
              <a:effectLst/>
              <a:uLnTx/>
              <a:uFillTx/>
              <a:latin typeface="Calibri" panose="020F0502020204030204"/>
              <a:ea typeface="+mn-ea"/>
            </a:endParaRPr>
          </a:p>
        </p:txBody>
      </p:sp>
      <p:sp>
        <p:nvSpPr>
          <p:cNvPr id="5" name="TextBox 4">
            <a:extLst>
              <a:ext uri="{FF2B5EF4-FFF2-40B4-BE49-F238E27FC236}">
                <a16:creationId xmlns:a16="http://schemas.microsoft.com/office/drawing/2014/main" id="{DCC53F33-A9D9-9E44-38AB-AEF276865608}"/>
              </a:ext>
            </a:extLst>
          </p:cNvPr>
          <p:cNvSpPr txBox="1"/>
          <p:nvPr/>
        </p:nvSpPr>
        <p:spPr>
          <a:xfrm>
            <a:off x="1544706" y="3579679"/>
            <a:ext cx="2242259" cy="1083951"/>
          </a:xfrm>
          <a:prstGeom prst="rect">
            <a:avLst/>
          </a:prstGeom>
          <a:noFill/>
          <a:ln w="19050">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53" b="1" i="0" u="none" strike="noStrike" kern="0" cap="none" spc="0" normalizeH="0" baseline="0" noProof="0">
                <a:ln>
                  <a:noFill/>
                </a:ln>
                <a:solidFill>
                  <a:prstClr val="black"/>
                </a:solidFill>
                <a:effectLst/>
                <a:uLnTx/>
                <a:uFillTx/>
                <a:latin typeface="Calibri" panose="020F0502020204030204"/>
                <a:ea typeface="+mn-ea"/>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53" b="1" i="0" u="none" strike="noStrike" kern="0" cap="none" spc="0" normalizeH="0" baseline="0" noProof="0">
                <a:ln>
                  <a:noFill/>
                </a:ln>
                <a:solidFill>
                  <a:prstClr val="black"/>
                </a:solidFill>
                <a:effectLst/>
                <a:uLnTx/>
                <a:uFillTx/>
                <a:latin typeface="Calibri" panose="020F0502020204030204"/>
                <a:ea typeface="+mn-ea"/>
              </a:rPr>
              <a:t>Action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32" b="1" i="1" u="none" strike="noStrike" kern="0" cap="none" spc="0" normalizeH="0" baseline="0" noProof="0">
                <a:ln>
                  <a:noFill/>
                </a:ln>
                <a:solidFill>
                  <a:srgbClr val="FF0000"/>
                </a:solidFill>
                <a:effectLst/>
                <a:uLnTx/>
                <a:uFillTx/>
                <a:latin typeface="Calibri" panose="020F0502020204030204"/>
                <a:ea typeface="+mn-ea"/>
              </a:rPr>
              <a:t>a(f)</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53" b="1" i="0" u="none" strike="noStrike" kern="0" cap="none" spc="0" normalizeH="0" baseline="0" noProof="0">
                <a:ln>
                  <a:noFill/>
                </a:ln>
                <a:solidFill>
                  <a:srgbClr val="7030A0"/>
                </a:solidFill>
                <a:effectLst/>
                <a:uLnTx/>
                <a:uFillTx/>
                <a:latin typeface="Calibri" panose="020F0502020204030204"/>
                <a:ea typeface="+mn-ea"/>
              </a:rPr>
              <a:t>MOVE or NO MOVE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53" b="1" i="0" u="none" strike="noStrike" kern="0" cap="none" spc="0" normalizeH="0" baseline="0" noProof="0">
              <a:ln>
                <a:noFill/>
              </a:ln>
              <a:solidFill>
                <a:prstClr val="black"/>
              </a:solidFill>
              <a:effectLst/>
              <a:uLnTx/>
              <a:uFillTx/>
              <a:latin typeface="Calibri" panose="020F0502020204030204"/>
              <a:ea typeface="+mn-ea"/>
            </a:endParaRPr>
          </a:p>
        </p:txBody>
      </p:sp>
      <p:sp>
        <p:nvSpPr>
          <p:cNvPr id="7" name="TextBox 6">
            <a:extLst>
              <a:ext uri="{FF2B5EF4-FFF2-40B4-BE49-F238E27FC236}">
                <a16:creationId xmlns:a16="http://schemas.microsoft.com/office/drawing/2014/main" id="{573065DB-9F46-8076-B046-189DD1D8FD90}"/>
              </a:ext>
            </a:extLst>
          </p:cNvPr>
          <p:cNvSpPr txBox="1"/>
          <p:nvPr/>
        </p:nvSpPr>
        <p:spPr>
          <a:xfrm>
            <a:off x="4496062" y="3580229"/>
            <a:ext cx="2211902" cy="1083951"/>
          </a:xfrm>
          <a:prstGeom prst="rect">
            <a:avLst/>
          </a:prstGeom>
          <a:noFill/>
          <a:ln w="19050">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53" b="1" i="0" u="none" strike="noStrike" kern="0" cap="none" spc="0" normalizeH="0" baseline="0" noProof="0">
                <a:ln>
                  <a:noFill/>
                </a:ln>
                <a:solidFill>
                  <a:prstClr val="black"/>
                </a:solidFill>
                <a:effectLst/>
                <a:uLnTx/>
                <a:uFillTx/>
                <a:latin typeface="Calibri" panose="020F0502020204030204"/>
                <a:ea typeface="+mn-ea"/>
              </a:rPr>
              <a:t> Outcome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32" b="1" i="1" u="none" strike="noStrike" kern="0" cap="none" spc="0" normalizeH="0" baseline="0" noProof="0">
                <a:ln>
                  <a:noFill/>
                </a:ln>
                <a:solidFill>
                  <a:srgbClr val="FF0000"/>
                </a:solidFill>
                <a:effectLst/>
                <a:uLnTx/>
                <a:uFillTx/>
                <a:latin typeface="Calibri" panose="020F0502020204030204"/>
                <a:ea typeface="+mn-ea"/>
              </a:rPr>
              <a:t>o(a, 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53" b="1" i="0" u="none" strike="noStrike" kern="0" cap="none" spc="0" normalizeH="0" baseline="0" noProof="0">
                <a:ln>
                  <a:noFill/>
                </a:ln>
                <a:solidFill>
                  <a:srgbClr val="7030A0"/>
                </a:solidFill>
                <a:effectLst/>
                <a:uLnTx/>
                <a:uFillTx/>
                <a:latin typeface="Calibri" panose="020F0502020204030204"/>
                <a:ea typeface="+mn-ea"/>
              </a:rPr>
              <a:t>PHYSICAL DAMAGE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53" b="1" i="0" u="none" strike="noStrike" kern="0" cap="none" spc="0" normalizeH="0" baseline="0" noProof="0">
                <a:ln>
                  <a:noFill/>
                </a:ln>
                <a:solidFill>
                  <a:srgbClr val="7030A0"/>
                </a:solidFill>
                <a:effectLst/>
                <a:uLnTx/>
                <a:uFillTx/>
                <a:latin typeface="Calibri" panose="020F0502020204030204"/>
                <a:ea typeface="+mn-ea"/>
              </a:rPr>
              <a:t>MOVING COSTS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53" b="1" i="0" u="none" strike="noStrike" kern="0" cap="none" spc="0" normalizeH="0" baseline="0" noProof="0">
              <a:ln>
                <a:noFill/>
              </a:ln>
              <a:solidFill>
                <a:prstClr val="black"/>
              </a:solidFill>
              <a:effectLst/>
              <a:uLnTx/>
              <a:uFillTx/>
              <a:latin typeface="Calibri" panose="020F0502020204030204"/>
              <a:ea typeface="+mn-ea"/>
            </a:endParaRPr>
          </a:p>
        </p:txBody>
      </p:sp>
      <p:sp>
        <p:nvSpPr>
          <p:cNvPr id="14" name="TextBox 13">
            <a:extLst>
              <a:ext uri="{FF2B5EF4-FFF2-40B4-BE49-F238E27FC236}">
                <a16:creationId xmlns:a16="http://schemas.microsoft.com/office/drawing/2014/main" id="{BB04D9D5-F69F-4BC9-42CA-3F3ED4ED0278}"/>
              </a:ext>
            </a:extLst>
          </p:cNvPr>
          <p:cNvSpPr txBox="1"/>
          <p:nvPr/>
        </p:nvSpPr>
        <p:spPr>
          <a:xfrm>
            <a:off x="4488398" y="5098548"/>
            <a:ext cx="2219566" cy="1083951"/>
          </a:xfrm>
          <a:prstGeom prst="rect">
            <a:avLst/>
          </a:prstGeom>
          <a:noFill/>
          <a:ln w="19050">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53" b="1" i="0" u="none" strike="noStrike" kern="0" cap="none" spc="0" normalizeH="0" baseline="0" noProof="0">
                <a:ln>
                  <a:noFill/>
                </a:ln>
                <a:solidFill>
                  <a:prstClr val="black"/>
                </a:solidFill>
                <a:effectLst/>
                <a:uLnTx/>
                <a:uFillTx/>
                <a:latin typeface="Calibri" panose="020F0502020204030204"/>
                <a:ea typeface="+mn-ea"/>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53" b="1" i="0" u="none" strike="noStrike" kern="0" cap="none" spc="0" normalizeH="0" baseline="0" noProof="0">
                <a:ln>
                  <a:noFill/>
                </a:ln>
                <a:solidFill>
                  <a:prstClr val="black"/>
                </a:solidFill>
                <a:effectLst/>
                <a:uLnTx/>
                <a:uFillTx/>
                <a:latin typeface="Calibri" panose="020F0502020204030204"/>
                <a:ea typeface="+mn-ea"/>
              </a:rPr>
              <a:t>Value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32" b="1" i="1" u="none" strike="noStrike" kern="0" cap="none" spc="0" normalizeH="0" baseline="0" noProof="0">
                <a:ln>
                  <a:noFill/>
                </a:ln>
                <a:solidFill>
                  <a:srgbClr val="FF0000"/>
                </a:solidFill>
                <a:effectLst/>
                <a:uLnTx/>
                <a:uFillTx/>
                <a:latin typeface="Calibri" panose="020F0502020204030204"/>
                <a:ea typeface="+mn-ea"/>
              </a:rPr>
              <a:t>v (o) = v(a, 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53" b="1" i="0" u="none" strike="noStrike" kern="0" cap="none" spc="0" normalizeH="0" baseline="0" noProof="0">
                <a:ln>
                  <a:noFill/>
                </a:ln>
                <a:solidFill>
                  <a:srgbClr val="7030A0"/>
                </a:solidFill>
                <a:effectLst/>
                <a:uLnTx/>
                <a:uFillTx/>
                <a:latin typeface="Calibri" panose="020F0502020204030204"/>
                <a:ea typeface="+mn-ea"/>
              </a:rPr>
              <a:t>COST+LOSS VALUE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53" b="1" i="0" u="none" strike="noStrike" kern="0" cap="none" spc="0" normalizeH="0" baseline="0" noProof="0">
              <a:ln>
                <a:noFill/>
              </a:ln>
              <a:solidFill>
                <a:prstClr val="black"/>
              </a:solidFill>
              <a:effectLst/>
              <a:uLnTx/>
              <a:uFillTx/>
              <a:latin typeface="Calibri" panose="020F0502020204030204"/>
              <a:ea typeface="+mn-ea"/>
            </a:endParaRPr>
          </a:p>
        </p:txBody>
      </p:sp>
      <p:cxnSp>
        <p:nvCxnSpPr>
          <p:cNvPr id="27" name="Straight Arrow Connector 26">
            <a:extLst>
              <a:ext uri="{FF2B5EF4-FFF2-40B4-BE49-F238E27FC236}">
                <a16:creationId xmlns:a16="http://schemas.microsoft.com/office/drawing/2014/main" id="{1DA04CB6-34B9-B18F-8CA9-105D44BCC480}"/>
              </a:ext>
            </a:extLst>
          </p:cNvPr>
          <p:cNvCxnSpPr>
            <a:cxnSpLocks/>
            <a:stCxn id="30" idx="4"/>
            <a:endCxn id="4" idx="0"/>
          </p:cNvCxnSpPr>
          <p:nvPr/>
        </p:nvCxnSpPr>
        <p:spPr>
          <a:xfrm flipH="1">
            <a:off x="2654065" y="1411818"/>
            <a:ext cx="1342228" cy="502582"/>
          </a:xfrm>
          <a:prstGeom prst="straightConnector1">
            <a:avLst/>
          </a:prstGeom>
          <a:noFill/>
          <a:ln w="25400" cap="flat" cmpd="sng" algn="ctr">
            <a:solidFill>
              <a:srgbClr val="4472C4"/>
            </a:solidFill>
            <a:prstDash val="solid"/>
            <a:miter lim="800000"/>
            <a:tailEnd type="triangle"/>
          </a:ln>
          <a:effectLst/>
        </p:spPr>
      </p:cxnSp>
      <p:sp>
        <p:nvSpPr>
          <p:cNvPr id="28" name="TextBox 27">
            <a:extLst>
              <a:ext uri="{FF2B5EF4-FFF2-40B4-BE49-F238E27FC236}">
                <a16:creationId xmlns:a16="http://schemas.microsoft.com/office/drawing/2014/main" id="{40EF6BA5-78C0-502E-AB0A-2EE28E8838FD}"/>
              </a:ext>
            </a:extLst>
          </p:cNvPr>
          <p:cNvSpPr txBox="1"/>
          <p:nvPr/>
        </p:nvSpPr>
        <p:spPr>
          <a:xfrm>
            <a:off x="2761130" y="649903"/>
            <a:ext cx="2442671" cy="670761"/>
          </a:xfrm>
          <a:prstGeom prst="rect">
            <a:avLst/>
          </a:prstGeom>
          <a:noFill/>
        </p:spPr>
        <p:txBody>
          <a:bodyPr wrap="square" rtlCol="0">
            <a:spAutoFit/>
          </a:bodyPr>
          <a:lstStyle/>
          <a:p>
            <a:pPr algn="ctr" eaLnBrk="1" fontAlgn="auto" hangingPunct="1">
              <a:spcBef>
                <a:spcPts val="0"/>
              </a:spcBef>
              <a:spcAft>
                <a:spcPts val="0"/>
              </a:spcAft>
              <a:defRPr/>
            </a:pPr>
            <a:r>
              <a:rPr lang="en-US" sz="1253" b="1">
                <a:solidFill>
                  <a:prstClr val="black"/>
                </a:solidFill>
                <a:latin typeface="Calibri" panose="020F0502020204030204"/>
                <a:ea typeface="+mn-ea"/>
              </a:rPr>
              <a:t>Determinants</a:t>
            </a:r>
            <a:r>
              <a:rPr lang="en-US" sz="1253">
                <a:solidFill>
                  <a:prstClr val="black"/>
                </a:solidFill>
                <a:latin typeface="Calibri" panose="020F0502020204030204"/>
                <a:ea typeface="+mn-ea"/>
              </a:rPr>
              <a:t> </a:t>
            </a:r>
          </a:p>
          <a:p>
            <a:pPr algn="ctr" eaLnBrk="1" fontAlgn="auto" hangingPunct="1">
              <a:spcBef>
                <a:spcPts val="0"/>
              </a:spcBef>
              <a:spcAft>
                <a:spcPts val="0"/>
              </a:spcAft>
              <a:defRPr/>
            </a:pPr>
            <a:r>
              <a:rPr lang="en-US" sz="1253" b="1" i="1">
                <a:solidFill>
                  <a:srgbClr val="FF0000"/>
                </a:solidFill>
                <a:latin typeface="Calibri" panose="020F0502020204030204"/>
                <a:ea typeface="+mn-ea"/>
              </a:rPr>
              <a:t>x</a:t>
            </a:r>
          </a:p>
          <a:p>
            <a:pPr algn="ctr" eaLnBrk="1" fontAlgn="auto" hangingPunct="1">
              <a:spcBef>
                <a:spcPts val="0"/>
              </a:spcBef>
              <a:spcAft>
                <a:spcPts val="0"/>
              </a:spcAft>
              <a:defRPr/>
            </a:pPr>
            <a:r>
              <a:rPr lang="en-US" sz="1253" b="1">
                <a:solidFill>
                  <a:srgbClr val="7030A0"/>
                </a:solidFill>
                <a:latin typeface="Calibri" panose="020F0502020204030204"/>
                <a:ea typeface="+mn-ea"/>
              </a:rPr>
              <a:t>UPSTREAM RAIN</a:t>
            </a:r>
            <a:endParaRPr lang="en-US" sz="1253">
              <a:solidFill>
                <a:srgbClr val="7030A0"/>
              </a:solidFill>
              <a:latin typeface="Calibri" panose="020F0502020204030204"/>
              <a:ea typeface="+mn-ea"/>
            </a:endParaRPr>
          </a:p>
        </p:txBody>
      </p:sp>
      <p:cxnSp>
        <p:nvCxnSpPr>
          <p:cNvPr id="29" name="Straight Arrow Connector 28">
            <a:extLst>
              <a:ext uri="{FF2B5EF4-FFF2-40B4-BE49-F238E27FC236}">
                <a16:creationId xmlns:a16="http://schemas.microsoft.com/office/drawing/2014/main" id="{D4F487CC-8DCD-1C31-3E03-3996D584374E}"/>
              </a:ext>
            </a:extLst>
          </p:cNvPr>
          <p:cNvCxnSpPr>
            <a:cxnSpLocks/>
            <a:stCxn id="30" idx="4"/>
            <a:endCxn id="2" idx="0"/>
          </p:cNvCxnSpPr>
          <p:nvPr/>
        </p:nvCxnSpPr>
        <p:spPr>
          <a:xfrm>
            <a:off x="3996293" y="1411818"/>
            <a:ext cx="1594224" cy="502582"/>
          </a:xfrm>
          <a:prstGeom prst="straightConnector1">
            <a:avLst/>
          </a:prstGeom>
          <a:noFill/>
          <a:ln w="25400" cap="flat" cmpd="sng" algn="ctr">
            <a:solidFill>
              <a:srgbClr val="4472C4"/>
            </a:solidFill>
            <a:prstDash val="solid"/>
            <a:miter lim="800000"/>
            <a:tailEnd type="triangle"/>
          </a:ln>
          <a:effectLst/>
        </p:spPr>
      </p:cxnSp>
      <p:sp>
        <p:nvSpPr>
          <p:cNvPr id="30" name="Oval 29">
            <a:extLst>
              <a:ext uri="{FF2B5EF4-FFF2-40B4-BE49-F238E27FC236}">
                <a16:creationId xmlns:a16="http://schemas.microsoft.com/office/drawing/2014/main" id="{2FE00462-4475-C827-3533-A1D146B2A08C}"/>
              </a:ext>
            </a:extLst>
          </p:cNvPr>
          <p:cNvSpPr/>
          <p:nvPr/>
        </p:nvSpPr>
        <p:spPr>
          <a:xfrm>
            <a:off x="3209822" y="563442"/>
            <a:ext cx="1572941" cy="848376"/>
          </a:xfrm>
          <a:prstGeom prst="ellipse">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53"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31" name="Straight Arrow Connector 30">
            <a:extLst>
              <a:ext uri="{FF2B5EF4-FFF2-40B4-BE49-F238E27FC236}">
                <a16:creationId xmlns:a16="http://schemas.microsoft.com/office/drawing/2014/main" id="{4770EA8F-118A-CE43-9618-6F4624865B40}"/>
              </a:ext>
            </a:extLst>
          </p:cNvPr>
          <p:cNvCxnSpPr>
            <a:cxnSpLocks/>
            <a:stCxn id="4" idx="2"/>
            <a:endCxn id="5" idx="0"/>
          </p:cNvCxnSpPr>
          <p:nvPr/>
        </p:nvCxnSpPr>
        <p:spPr>
          <a:xfrm>
            <a:off x="2654065" y="2998351"/>
            <a:ext cx="11771" cy="581328"/>
          </a:xfrm>
          <a:prstGeom prst="straightConnector1">
            <a:avLst/>
          </a:prstGeom>
          <a:noFill/>
          <a:ln w="25400" cap="flat" cmpd="sng" algn="ctr">
            <a:solidFill>
              <a:srgbClr val="4472C4"/>
            </a:solidFill>
            <a:prstDash val="solid"/>
            <a:miter lim="800000"/>
            <a:tailEnd type="triangle"/>
          </a:ln>
          <a:effectLst/>
        </p:spPr>
      </p:cxnSp>
      <p:cxnSp>
        <p:nvCxnSpPr>
          <p:cNvPr id="32" name="Straight Arrow Connector 31">
            <a:extLst>
              <a:ext uri="{FF2B5EF4-FFF2-40B4-BE49-F238E27FC236}">
                <a16:creationId xmlns:a16="http://schemas.microsoft.com/office/drawing/2014/main" id="{8F251EDE-C5DD-EA74-1AEC-25C2B5B914DE}"/>
              </a:ext>
            </a:extLst>
          </p:cNvPr>
          <p:cNvCxnSpPr>
            <a:cxnSpLocks/>
            <a:stCxn id="5" idx="3"/>
            <a:endCxn id="7" idx="1"/>
          </p:cNvCxnSpPr>
          <p:nvPr/>
        </p:nvCxnSpPr>
        <p:spPr>
          <a:xfrm>
            <a:off x="3786965" y="4121655"/>
            <a:ext cx="709097" cy="550"/>
          </a:xfrm>
          <a:prstGeom prst="straightConnector1">
            <a:avLst/>
          </a:prstGeom>
          <a:noFill/>
          <a:ln w="25400" cap="flat" cmpd="sng" algn="ctr">
            <a:solidFill>
              <a:srgbClr val="4472C4"/>
            </a:solidFill>
            <a:prstDash val="solid"/>
            <a:miter lim="800000"/>
            <a:tailEnd type="triangle"/>
          </a:ln>
          <a:effectLst/>
        </p:spPr>
      </p:cxnSp>
      <p:cxnSp>
        <p:nvCxnSpPr>
          <p:cNvPr id="33" name="Straight Arrow Connector 32">
            <a:extLst>
              <a:ext uri="{FF2B5EF4-FFF2-40B4-BE49-F238E27FC236}">
                <a16:creationId xmlns:a16="http://schemas.microsoft.com/office/drawing/2014/main" id="{020B42E8-C858-73AC-97C1-FBD847ACED58}"/>
              </a:ext>
            </a:extLst>
          </p:cNvPr>
          <p:cNvCxnSpPr>
            <a:cxnSpLocks/>
            <a:stCxn id="2" idx="2"/>
            <a:endCxn id="7" idx="0"/>
          </p:cNvCxnSpPr>
          <p:nvPr/>
        </p:nvCxnSpPr>
        <p:spPr>
          <a:xfrm>
            <a:off x="5590517" y="2998351"/>
            <a:ext cx="11496" cy="581878"/>
          </a:xfrm>
          <a:prstGeom prst="straightConnector1">
            <a:avLst/>
          </a:prstGeom>
          <a:noFill/>
          <a:ln w="25400" cap="flat" cmpd="sng" algn="ctr">
            <a:solidFill>
              <a:srgbClr val="4472C4"/>
            </a:solidFill>
            <a:prstDash val="solid"/>
            <a:miter lim="800000"/>
            <a:tailEnd type="triangle"/>
          </a:ln>
          <a:effectLst/>
        </p:spPr>
      </p:cxnSp>
      <p:cxnSp>
        <p:nvCxnSpPr>
          <p:cNvPr id="34" name="Straight Arrow Connector 33">
            <a:extLst>
              <a:ext uri="{FF2B5EF4-FFF2-40B4-BE49-F238E27FC236}">
                <a16:creationId xmlns:a16="http://schemas.microsoft.com/office/drawing/2014/main" id="{7BF4638D-75DC-1C2F-C7AA-3066D1A1D80F}"/>
              </a:ext>
            </a:extLst>
          </p:cNvPr>
          <p:cNvCxnSpPr>
            <a:cxnSpLocks/>
            <a:stCxn id="7" idx="2"/>
            <a:endCxn id="14" idx="0"/>
          </p:cNvCxnSpPr>
          <p:nvPr/>
        </p:nvCxnSpPr>
        <p:spPr>
          <a:xfrm flipH="1">
            <a:off x="5598181" y="4664180"/>
            <a:ext cx="3832" cy="434368"/>
          </a:xfrm>
          <a:prstGeom prst="straightConnector1">
            <a:avLst/>
          </a:prstGeom>
          <a:noFill/>
          <a:ln w="25400" cap="flat" cmpd="sng" algn="ctr">
            <a:solidFill>
              <a:srgbClr val="4472C4"/>
            </a:solidFill>
            <a:prstDash val="solid"/>
            <a:miter lim="800000"/>
            <a:tailEnd type="triangle"/>
          </a:ln>
          <a:effectLst/>
        </p:spPr>
      </p:cxnSp>
      <p:sp>
        <p:nvSpPr>
          <p:cNvPr id="35" name="TextBox 34">
            <a:extLst>
              <a:ext uri="{FF2B5EF4-FFF2-40B4-BE49-F238E27FC236}">
                <a16:creationId xmlns:a16="http://schemas.microsoft.com/office/drawing/2014/main" id="{AE447647-D914-AC54-0E48-A42BD930A135}"/>
              </a:ext>
            </a:extLst>
          </p:cNvPr>
          <p:cNvSpPr txBox="1"/>
          <p:nvPr/>
        </p:nvSpPr>
        <p:spPr>
          <a:xfrm>
            <a:off x="-224579" y="2258157"/>
            <a:ext cx="1708197" cy="505523"/>
          </a:xfrm>
          <a:prstGeom prst="rect">
            <a:avLst/>
          </a:prstGeom>
          <a:noFill/>
        </p:spPr>
        <p:txBody>
          <a:bodyPr wrap="square" rtlCol="0">
            <a:spAutoFit/>
          </a:bodyPr>
          <a:lstStyle/>
          <a:p>
            <a:pPr algn="r" eaLnBrk="1" fontAlgn="auto" hangingPunct="1">
              <a:spcBef>
                <a:spcPts val="0"/>
              </a:spcBef>
              <a:spcAft>
                <a:spcPts val="0"/>
              </a:spcAft>
              <a:defRPr/>
            </a:pPr>
            <a:r>
              <a:rPr lang="en-US" sz="1611" b="1" i="1">
                <a:solidFill>
                  <a:prstClr val="black"/>
                </a:solidFill>
                <a:latin typeface="Calibri" panose="020F0502020204030204"/>
                <a:ea typeface="+mn-ea"/>
              </a:rPr>
              <a:t>Forecast Model</a:t>
            </a:r>
          </a:p>
          <a:p>
            <a:pPr algn="r" eaLnBrk="1" fontAlgn="auto" hangingPunct="1">
              <a:spcBef>
                <a:spcPts val="0"/>
              </a:spcBef>
              <a:spcAft>
                <a:spcPts val="0"/>
              </a:spcAft>
              <a:defRPr/>
            </a:pPr>
            <a:endParaRPr lang="en-US" sz="1611" b="1" baseline="30000">
              <a:solidFill>
                <a:prstClr val="black"/>
              </a:solidFill>
              <a:latin typeface="Calibri" panose="020F0502020204030204"/>
              <a:ea typeface="+mn-ea"/>
            </a:endParaRPr>
          </a:p>
        </p:txBody>
      </p:sp>
      <p:sp>
        <p:nvSpPr>
          <p:cNvPr id="36" name="TextBox 35">
            <a:extLst>
              <a:ext uri="{FF2B5EF4-FFF2-40B4-BE49-F238E27FC236}">
                <a16:creationId xmlns:a16="http://schemas.microsoft.com/office/drawing/2014/main" id="{6E260CC0-0B25-64D7-5C84-1422D8BB221F}"/>
              </a:ext>
            </a:extLst>
          </p:cNvPr>
          <p:cNvSpPr txBox="1"/>
          <p:nvPr/>
        </p:nvSpPr>
        <p:spPr>
          <a:xfrm>
            <a:off x="6707963" y="3965276"/>
            <a:ext cx="1777890" cy="340221"/>
          </a:xfrm>
          <a:prstGeom prst="rect">
            <a:avLst/>
          </a:prstGeom>
          <a:noFill/>
        </p:spPr>
        <p:txBody>
          <a:bodyPr wrap="square" rtlCol="0">
            <a:spAutoFit/>
          </a:bodyPr>
          <a:lstStyle/>
          <a:p>
            <a:pPr eaLnBrk="1" fontAlgn="auto" hangingPunct="1">
              <a:spcBef>
                <a:spcPts val="0"/>
              </a:spcBef>
              <a:spcAft>
                <a:spcPts val="0"/>
              </a:spcAft>
              <a:defRPr/>
            </a:pPr>
            <a:r>
              <a:rPr lang="en-US" sz="1611" b="1" i="1">
                <a:solidFill>
                  <a:prstClr val="black"/>
                </a:solidFill>
                <a:latin typeface="Calibri" panose="020F0502020204030204"/>
                <a:ea typeface="+mn-ea"/>
              </a:rPr>
              <a:t>Outcome Model</a:t>
            </a:r>
          </a:p>
        </p:txBody>
      </p:sp>
      <p:sp>
        <p:nvSpPr>
          <p:cNvPr id="37" name="TextBox 36">
            <a:extLst>
              <a:ext uri="{FF2B5EF4-FFF2-40B4-BE49-F238E27FC236}">
                <a16:creationId xmlns:a16="http://schemas.microsoft.com/office/drawing/2014/main" id="{57BF4136-1C8D-3638-4527-ECC24F61A8E3}"/>
              </a:ext>
            </a:extLst>
          </p:cNvPr>
          <p:cNvSpPr txBox="1"/>
          <p:nvPr/>
        </p:nvSpPr>
        <p:spPr>
          <a:xfrm>
            <a:off x="-163492" y="3951543"/>
            <a:ext cx="1708197" cy="340221"/>
          </a:xfrm>
          <a:prstGeom prst="rect">
            <a:avLst/>
          </a:prstGeom>
          <a:noFill/>
        </p:spPr>
        <p:txBody>
          <a:bodyPr wrap="square" rtlCol="0">
            <a:spAutoFit/>
          </a:bodyPr>
          <a:lstStyle/>
          <a:p>
            <a:pPr algn="r" eaLnBrk="1" fontAlgn="auto" hangingPunct="1">
              <a:spcBef>
                <a:spcPts val="0"/>
              </a:spcBef>
              <a:spcAft>
                <a:spcPts val="0"/>
              </a:spcAft>
              <a:defRPr/>
            </a:pPr>
            <a:r>
              <a:rPr lang="en-US" sz="1611" b="1" i="1">
                <a:solidFill>
                  <a:prstClr val="black"/>
                </a:solidFill>
                <a:latin typeface="Calibri" panose="020F0502020204030204"/>
                <a:ea typeface="+mn-ea"/>
              </a:rPr>
              <a:t>Decision Model</a:t>
            </a:r>
            <a:endParaRPr lang="en-US" sz="1611" b="1" baseline="30000">
              <a:solidFill>
                <a:prstClr val="black"/>
              </a:solidFill>
              <a:latin typeface="Calibri" panose="020F0502020204030204"/>
              <a:ea typeface="+mn-ea"/>
            </a:endParaRPr>
          </a:p>
        </p:txBody>
      </p:sp>
      <p:sp>
        <p:nvSpPr>
          <p:cNvPr id="39" name="TextBox 38">
            <a:extLst>
              <a:ext uri="{FF2B5EF4-FFF2-40B4-BE49-F238E27FC236}">
                <a16:creationId xmlns:a16="http://schemas.microsoft.com/office/drawing/2014/main" id="{1D986D4F-2CE8-5E5F-A4E5-358C94B9416E}"/>
              </a:ext>
            </a:extLst>
          </p:cNvPr>
          <p:cNvSpPr txBox="1"/>
          <p:nvPr/>
        </p:nvSpPr>
        <p:spPr>
          <a:xfrm>
            <a:off x="1957510" y="3118866"/>
            <a:ext cx="889722" cy="312714"/>
          </a:xfrm>
          <a:prstGeom prst="rect">
            <a:avLst/>
          </a:prstGeom>
          <a:noFill/>
        </p:spPr>
        <p:txBody>
          <a:bodyPr wrap="square" rtlCol="0">
            <a:spAutoFit/>
          </a:bodyPr>
          <a:lstStyle/>
          <a:p>
            <a:pPr algn="ctr" eaLnBrk="1" fontAlgn="auto" hangingPunct="1">
              <a:spcBef>
                <a:spcPts val="0"/>
              </a:spcBef>
              <a:spcAft>
                <a:spcPts val="0"/>
              </a:spcAft>
              <a:defRPr/>
            </a:pPr>
            <a:r>
              <a:rPr lang="en-US" sz="1432" b="1" i="1">
                <a:solidFill>
                  <a:srgbClr val="FF0000"/>
                </a:solidFill>
                <a:latin typeface="Calibri" panose="020F0502020204030204"/>
                <a:ea typeface="+mn-ea"/>
              </a:rPr>
              <a:t>p(</a:t>
            </a:r>
            <a:r>
              <a:rPr lang="en-US" sz="1432" b="1" i="1" err="1">
                <a:solidFill>
                  <a:srgbClr val="FF0000"/>
                </a:solidFill>
                <a:latin typeface="Calibri" panose="020F0502020204030204"/>
                <a:ea typeface="+mn-ea"/>
              </a:rPr>
              <a:t>s</a:t>
            </a:r>
            <a:r>
              <a:rPr lang="en-US" sz="1432" b="1" err="1">
                <a:solidFill>
                  <a:srgbClr val="FF0000"/>
                </a:solidFill>
                <a:latin typeface="Calibri" panose="020F0502020204030204"/>
                <a:ea typeface="+mn-ea"/>
              </a:rPr>
              <a:t>|</a:t>
            </a:r>
            <a:r>
              <a:rPr lang="en-US" sz="1432" b="1" i="1" err="1">
                <a:solidFill>
                  <a:srgbClr val="FF0000"/>
                </a:solidFill>
                <a:latin typeface="Calibri" panose="020F0502020204030204"/>
                <a:ea typeface="+mn-ea"/>
              </a:rPr>
              <a:t>f</a:t>
            </a:r>
            <a:r>
              <a:rPr lang="en-US" sz="1432" b="1" i="1">
                <a:solidFill>
                  <a:srgbClr val="FF0000"/>
                </a:solidFill>
                <a:latin typeface="Calibri" panose="020F0502020204030204"/>
                <a:ea typeface="+mn-ea"/>
              </a:rPr>
              <a:t>)</a:t>
            </a:r>
            <a:endParaRPr lang="en-US" sz="1432" b="1" baseline="30000">
              <a:solidFill>
                <a:srgbClr val="FF0000"/>
              </a:solidFill>
              <a:latin typeface="Calibri" panose="020F0502020204030204"/>
              <a:ea typeface="+mn-ea"/>
            </a:endParaRPr>
          </a:p>
        </p:txBody>
      </p:sp>
      <p:sp>
        <p:nvSpPr>
          <p:cNvPr id="40" name="TextBox 39">
            <a:extLst>
              <a:ext uri="{FF2B5EF4-FFF2-40B4-BE49-F238E27FC236}">
                <a16:creationId xmlns:a16="http://schemas.microsoft.com/office/drawing/2014/main" id="{AF50952C-A3EB-BD9D-188C-A35ED22BD2BD}"/>
              </a:ext>
            </a:extLst>
          </p:cNvPr>
          <p:cNvSpPr txBox="1"/>
          <p:nvPr/>
        </p:nvSpPr>
        <p:spPr>
          <a:xfrm>
            <a:off x="5059218" y="3091599"/>
            <a:ext cx="889722" cy="340221"/>
          </a:xfrm>
          <a:prstGeom prst="rect">
            <a:avLst/>
          </a:prstGeom>
          <a:noFill/>
        </p:spPr>
        <p:txBody>
          <a:bodyPr wrap="square" rtlCol="0">
            <a:spAutoFit/>
          </a:bodyPr>
          <a:lstStyle/>
          <a:p>
            <a:pPr algn="ctr" eaLnBrk="1" fontAlgn="auto" hangingPunct="1">
              <a:spcBef>
                <a:spcPts val="0"/>
              </a:spcBef>
              <a:spcAft>
                <a:spcPts val="0"/>
              </a:spcAft>
              <a:defRPr/>
            </a:pPr>
            <a:r>
              <a:rPr lang="en-US" sz="1611" b="1" i="1">
                <a:solidFill>
                  <a:srgbClr val="FF0000"/>
                </a:solidFill>
                <a:latin typeface="Calibri" panose="020F0502020204030204"/>
                <a:ea typeface="+mn-ea"/>
              </a:rPr>
              <a:t>s</a:t>
            </a:r>
            <a:endParaRPr lang="en-US" sz="1611" b="1" baseline="30000">
              <a:solidFill>
                <a:srgbClr val="FF0000"/>
              </a:solidFill>
              <a:latin typeface="Calibri" panose="020F0502020204030204"/>
              <a:ea typeface="+mn-ea"/>
            </a:endParaRPr>
          </a:p>
        </p:txBody>
      </p:sp>
      <p:sp>
        <p:nvSpPr>
          <p:cNvPr id="41" name="TextBox 40">
            <a:extLst>
              <a:ext uri="{FF2B5EF4-FFF2-40B4-BE49-F238E27FC236}">
                <a16:creationId xmlns:a16="http://schemas.microsoft.com/office/drawing/2014/main" id="{48CE8F4E-1E9E-D2E1-1457-8772A7FFB17D}"/>
              </a:ext>
            </a:extLst>
          </p:cNvPr>
          <p:cNvSpPr txBox="1"/>
          <p:nvPr/>
        </p:nvSpPr>
        <p:spPr>
          <a:xfrm>
            <a:off x="3707052" y="3813792"/>
            <a:ext cx="889722" cy="340221"/>
          </a:xfrm>
          <a:prstGeom prst="rect">
            <a:avLst/>
          </a:prstGeom>
          <a:noFill/>
        </p:spPr>
        <p:txBody>
          <a:bodyPr wrap="square" rtlCol="0">
            <a:spAutoFit/>
          </a:bodyPr>
          <a:lstStyle/>
          <a:p>
            <a:pPr algn="ctr" eaLnBrk="1" fontAlgn="auto" hangingPunct="1">
              <a:spcBef>
                <a:spcPts val="0"/>
              </a:spcBef>
              <a:spcAft>
                <a:spcPts val="0"/>
              </a:spcAft>
              <a:defRPr/>
            </a:pPr>
            <a:r>
              <a:rPr lang="en-US" sz="1611" b="1" i="1">
                <a:solidFill>
                  <a:srgbClr val="FF0000"/>
                </a:solidFill>
                <a:latin typeface="Calibri" panose="020F0502020204030204"/>
                <a:ea typeface="+mn-ea"/>
              </a:rPr>
              <a:t>a</a:t>
            </a:r>
            <a:endParaRPr lang="en-US" sz="1611" b="1" baseline="30000">
              <a:solidFill>
                <a:srgbClr val="FF0000"/>
              </a:solidFill>
              <a:latin typeface="Calibri" panose="020F0502020204030204"/>
              <a:ea typeface="+mn-ea"/>
            </a:endParaRPr>
          </a:p>
        </p:txBody>
      </p:sp>
      <p:sp>
        <p:nvSpPr>
          <p:cNvPr id="42" name="TextBox 41">
            <a:extLst>
              <a:ext uri="{FF2B5EF4-FFF2-40B4-BE49-F238E27FC236}">
                <a16:creationId xmlns:a16="http://schemas.microsoft.com/office/drawing/2014/main" id="{A5653DAC-CD59-581B-6FB8-09C2A386CDD2}"/>
              </a:ext>
            </a:extLst>
          </p:cNvPr>
          <p:cNvSpPr txBox="1"/>
          <p:nvPr/>
        </p:nvSpPr>
        <p:spPr>
          <a:xfrm>
            <a:off x="5059218" y="4711215"/>
            <a:ext cx="889722" cy="340221"/>
          </a:xfrm>
          <a:prstGeom prst="rect">
            <a:avLst/>
          </a:prstGeom>
          <a:noFill/>
        </p:spPr>
        <p:txBody>
          <a:bodyPr wrap="square" rtlCol="0">
            <a:spAutoFit/>
          </a:bodyPr>
          <a:lstStyle/>
          <a:p>
            <a:pPr algn="ctr" eaLnBrk="1" fontAlgn="auto" hangingPunct="1">
              <a:spcBef>
                <a:spcPts val="0"/>
              </a:spcBef>
              <a:spcAft>
                <a:spcPts val="0"/>
              </a:spcAft>
              <a:defRPr/>
            </a:pPr>
            <a:r>
              <a:rPr lang="en-US" sz="1611" b="1" i="1">
                <a:solidFill>
                  <a:srgbClr val="FF0000"/>
                </a:solidFill>
                <a:latin typeface="Calibri" panose="020F0502020204030204"/>
                <a:ea typeface="+mn-ea"/>
              </a:rPr>
              <a:t>o</a:t>
            </a:r>
            <a:endParaRPr lang="en-US" sz="1611" b="1" baseline="30000">
              <a:solidFill>
                <a:srgbClr val="FF0000"/>
              </a:solidFill>
              <a:latin typeface="Calibri" panose="020F0502020204030204"/>
              <a:ea typeface="+mn-ea"/>
            </a:endParaRPr>
          </a:p>
        </p:txBody>
      </p:sp>
      <p:sp>
        <p:nvSpPr>
          <p:cNvPr id="43" name="TextBox 42">
            <a:extLst>
              <a:ext uri="{FF2B5EF4-FFF2-40B4-BE49-F238E27FC236}">
                <a16:creationId xmlns:a16="http://schemas.microsoft.com/office/drawing/2014/main" id="{03313BC9-BA73-5E90-AB97-652F85E856C1}"/>
              </a:ext>
            </a:extLst>
          </p:cNvPr>
          <p:cNvSpPr txBox="1"/>
          <p:nvPr/>
        </p:nvSpPr>
        <p:spPr>
          <a:xfrm>
            <a:off x="2764961" y="1426044"/>
            <a:ext cx="889722" cy="340221"/>
          </a:xfrm>
          <a:prstGeom prst="rect">
            <a:avLst/>
          </a:prstGeom>
          <a:noFill/>
        </p:spPr>
        <p:txBody>
          <a:bodyPr wrap="square" rtlCol="0">
            <a:spAutoFit/>
          </a:bodyPr>
          <a:lstStyle/>
          <a:p>
            <a:pPr algn="ctr" eaLnBrk="1" fontAlgn="auto" hangingPunct="1">
              <a:spcBef>
                <a:spcPts val="0"/>
              </a:spcBef>
              <a:spcAft>
                <a:spcPts val="0"/>
              </a:spcAft>
              <a:defRPr/>
            </a:pPr>
            <a:r>
              <a:rPr lang="en-US" sz="1611" b="1" i="1">
                <a:solidFill>
                  <a:srgbClr val="FF0000"/>
                </a:solidFill>
                <a:latin typeface="Calibri" panose="020F0502020204030204"/>
                <a:ea typeface="+mn-ea"/>
              </a:rPr>
              <a:t>x</a:t>
            </a:r>
            <a:endParaRPr lang="en-US" sz="1611" b="1" baseline="30000">
              <a:solidFill>
                <a:srgbClr val="FF0000"/>
              </a:solidFill>
              <a:latin typeface="Calibri" panose="020F0502020204030204"/>
              <a:ea typeface="+mn-ea"/>
            </a:endParaRPr>
          </a:p>
        </p:txBody>
      </p:sp>
      <p:sp>
        <p:nvSpPr>
          <p:cNvPr id="44" name="TextBox 43">
            <a:extLst>
              <a:ext uri="{FF2B5EF4-FFF2-40B4-BE49-F238E27FC236}">
                <a16:creationId xmlns:a16="http://schemas.microsoft.com/office/drawing/2014/main" id="{5642CF33-B81E-C95F-7072-DAB5B3DDFB9C}"/>
              </a:ext>
            </a:extLst>
          </p:cNvPr>
          <p:cNvSpPr txBox="1"/>
          <p:nvPr/>
        </p:nvSpPr>
        <p:spPr>
          <a:xfrm>
            <a:off x="4522494" y="1441503"/>
            <a:ext cx="889722" cy="340221"/>
          </a:xfrm>
          <a:prstGeom prst="rect">
            <a:avLst/>
          </a:prstGeom>
          <a:noFill/>
        </p:spPr>
        <p:txBody>
          <a:bodyPr wrap="square" rtlCol="0">
            <a:spAutoFit/>
          </a:bodyPr>
          <a:lstStyle/>
          <a:p>
            <a:pPr algn="ctr" eaLnBrk="1" fontAlgn="auto" hangingPunct="1">
              <a:spcBef>
                <a:spcPts val="0"/>
              </a:spcBef>
              <a:spcAft>
                <a:spcPts val="0"/>
              </a:spcAft>
              <a:defRPr/>
            </a:pPr>
            <a:r>
              <a:rPr lang="en-US" sz="1611" b="1" i="1">
                <a:solidFill>
                  <a:srgbClr val="FF0000"/>
                </a:solidFill>
                <a:latin typeface="Calibri" panose="020F0502020204030204"/>
                <a:ea typeface="+mn-ea"/>
              </a:rPr>
              <a:t>x</a:t>
            </a:r>
            <a:endParaRPr lang="en-US" sz="1611" b="1" baseline="30000">
              <a:solidFill>
                <a:srgbClr val="FF0000"/>
              </a:solidFill>
              <a:latin typeface="Calibri" panose="020F0502020204030204"/>
              <a:ea typeface="+mn-ea"/>
            </a:endParaRPr>
          </a:p>
        </p:txBody>
      </p:sp>
      <p:cxnSp>
        <p:nvCxnSpPr>
          <p:cNvPr id="45" name="Connector: Curved 44">
            <a:extLst>
              <a:ext uri="{FF2B5EF4-FFF2-40B4-BE49-F238E27FC236}">
                <a16:creationId xmlns:a16="http://schemas.microsoft.com/office/drawing/2014/main" id="{744E9C96-E114-C7AB-2FB9-556F0C66347E}"/>
              </a:ext>
            </a:extLst>
          </p:cNvPr>
          <p:cNvCxnSpPr>
            <a:cxnSpLocks/>
            <a:stCxn id="14" idx="1"/>
            <a:endCxn id="5" idx="2"/>
          </p:cNvCxnSpPr>
          <p:nvPr/>
        </p:nvCxnSpPr>
        <p:spPr>
          <a:xfrm rot="10800000">
            <a:off x="2665836" y="4663630"/>
            <a:ext cx="1822562" cy="976894"/>
          </a:xfrm>
          <a:prstGeom prst="curvedConnector2">
            <a:avLst/>
          </a:prstGeom>
          <a:noFill/>
          <a:ln w="25400" cap="flat" cmpd="sng" algn="ctr">
            <a:solidFill>
              <a:srgbClr val="4472C4"/>
            </a:solidFill>
            <a:prstDash val="solid"/>
            <a:miter lim="800000"/>
            <a:tailEnd type="triangle"/>
          </a:ln>
          <a:effectLst/>
        </p:spPr>
      </p:cxnSp>
      <p:sp>
        <p:nvSpPr>
          <p:cNvPr id="50" name="Oval 49">
            <a:extLst>
              <a:ext uri="{FF2B5EF4-FFF2-40B4-BE49-F238E27FC236}">
                <a16:creationId xmlns:a16="http://schemas.microsoft.com/office/drawing/2014/main" id="{2978FA88-19D1-1F5E-CABA-456AAB552F3B}"/>
              </a:ext>
            </a:extLst>
          </p:cNvPr>
          <p:cNvSpPr/>
          <p:nvPr/>
        </p:nvSpPr>
        <p:spPr>
          <a:xfrm>
            <a:off x="8134630" y="5221056"/>
            <a:ext cx="903139" cy="1169972"/>
          </a:xfrm>
          <a:prstGeom prst="ellipse">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83B1EF6F-CCCE-39E9-6298-3F6CB2CDFDDA}"/>
              </a:ext>
            </a:extLst>
          </p:cNvPr>
          <p:cNvSpPr/>
          <p:nvPr/>
        </p:nvSpPr>
        <p:spPr>
          <a:xfrm>
            <a:off x="8163167" y="5896891"/>
            <a:ext cx="903139" cy="48624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413DECA3-2E8A-F14A-9EE2-AC1F6311B2F3}"/>
              </a:ext>
            </a:extLst>
          </p:cNvPr>
          <p:cNvSpPr/>
          <p:nvPr/>
        </p:nvSpPr>
        <p:spPr>
          <a:xfrm>
            <a:off x="7435850" y="5221056"/>
            <a:ext cx="727316" cy="1169972"/>
          </a:xfrm>
          <a:prstGeom prst="ellipse">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0D36025-BEAC-6C1C-4888-6343A840A1B4}"/>
              </a:ext>
            </a:extLst>
          </p:cNvPr>
          <p:cNvSpPr/>
          <p:nvPr/>
        </p:nvSpPr>
        <p:spPr>
          <a:xfrm>
            <a:off x="7480855" y="5452479"/>
            <a:ext cx="628250" cy="431508"/>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A2755B1-2DBA-13FC-1B13-6D8A2C5432E8}"/>
              </a:ext>
            </a:extLst>
          </p:cNvPr>
          <p:cNvSpPr txBox="1"/>
          <p:nvPr/>
        </p:nvSpPr>
        <p:spPr>
          <a:xfrm>
            <a:off x="1747515" y="5023195"/>
            <a:ext cx="2393956" cy="307777"/>
          </a:xfrm>
          <a:prstGeom prst="rect">
            <a:avLst/>
          </a:prstGeom>
          <a:solidFill>
            <a:schemeClr val="bg1"/>
          </a:solidFill>
          <a:ln>
            <a:solidFill>
              <a:schemeClr val="accent1"/>
            </a:solidFill>
          </a:ln>
        </p:spPr>
        <p:txBody>
          <a:bodyPr wrap="square" rtlCol="0">
            <a:spAutoFit/>
          </a:bodyPr>
          <a:lstStyle/>
          <a:p>
            <a:r>
              <a:rPr lang="en-US" sz="1400" b="1" i="1">
                <a:solidFill>
                  <a:srgbClr val="FF0000"/>
                </a:solidFill>
              </a:rPr>
              <a:t>maximize expected value</a:t>
            </a:r>
          </a:p>
        </p:txBody>
      </p:sp>
    </p:spTree>
    <p:extLst>
      <p:ext uri="{BB962C8B-B14F-4D97-AF65-F5344CB8AC3E}">
        <p14:creationId xmlns:p14="http://schemas.microsoft.com/office/powerpoint/2010/main" val="244323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ppt_x"/>
                                          </p:val>
                                        </p:tav>
                                        <p:tav tm="100000">
                                          <p:val>
                                            <p:strVal val="#ppt_x"/>
                                          </p:val>
                                        </p:tav>
                                      </p:tavLst>
                                    </p:anim>
                                    <p:anim calcmode="lin" valueType="num">
                                      <p:cBhvr additive="base">
                                        <p:cTn id="52" dur="500" fill="hold"/>
                                        <p:tgtEl>
                                          <p:spTgt spid="32"/>
                                        </p:tgtEl>
                                        <p:attrNameLst>
                                          <p:attrName>ppt_y</p:attrName>
                                        </p:attrNameLst>
                                      </p:cBhvr>
                                      <p:tavLst>
                                        <p:tav tm="0">
                                          <p:val>
                                            <p:strVal val="1+#ppt_h/2"/>
                                          </p:val>
                                        </p:tav>
                                        <p:tav tm="100000">
                                          <p:val>
                                            <p:strVal val="#ppt_y"/>
                                          </p:val>
                                        </p:tav>
                                      </p:tavLst>
                                    </p:anim>
                                  </p:childTnLst>
                                </p:cTn>
                              </p:par>
                              <p:par>
                                <p:cTn id="53" presetID="1" presetClass="entr" presetSubtype="0"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fill="hold"/>
                                        <p:tgtEl>
                                          <p:spTgt spid="33"/>
                                        </p:tgtEl>
                                        <p:attrNameLst>
                                          <p:attrName>ppt_x</p:attrName>
                                        </p:attrNameLst>
                                      </p:cBhvr>
                                      <p:tavLst>
                                        <p:tav tm="0">
                                          <p:val>
                                            <p:strVal val="#ppt_x"/>
                                          </p:val>
                                        </p:tav>
                                        <p:tav tm="100000">
                                          <p:val>
                                            <p:strVal val="#ppt_x"/>
                                          </p:val>
                                        </p:tav>
                                      </p:tavLst>
                                    </p:anim>
                                    <p:anim calcmode="lin" valueType="num">
                                      <p:cBhvr additive="base">
                                        <p:cTn id="60" dur="500" fill="hold"/>
                                        <p:tgtEl>
                                          <p:spTgt spid="33"/>
                                        </p:tgtEl>
                                        <p:attrNameLst>
                                          <p:attrName>ppt_y</p:attrName>
                                        </p:attrNameLst>
                                      </p:cBhvr>
                                      <p:tavLst>
                                        <p:tav tm="0">
                                          <p:val>
                                            <p:strVal val="1+#ppt_h/2"/>
                                          </p:val>
                                        </p:tav>
                                        <p:tav tm="100000">
                                          <p:val>
                                            <p:strVal val="#ppt_y"/>
                                          </p:val>
                                        </p:tav>
                                      </p:tavLst>
                                    </p:anim>
                                  </p:childTnLst>
                                </p:cTn>
                              </p:par>
                              <p:par>
                                <p:cTn id="61" presetID="1" presetClass="entr" presetSubtype="0"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6"/>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1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50"/>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51"/>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52"/>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53"/>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45"/>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6" grpId="0"/>
      <p:bldP spid="2" grpId="0" animBg="1"/>
      <p:bldP spid="4" grpId="0" animBg="1"/>
      <p:bldP spid="5" grpId="0" animBg="1"/>
      <p:bldP spid="7" grpId="0" animBg="1"/>
      <p:bldP spid="14" grpId="0" animBg="1"/>
      <p:bldP spid="28" grpId="0"/>
      <p:bldP spid="30" grpId="0" animBg="1"/>
      <p:bldP spid="35" grpId="0"/>
      <p:bldP spid="36" grpId="0"/>
      <p:bldP spid="37" grpId="0"/>
      <p:bldP spid="39" grpId="0"/>
      <p:bldP spid="40" grpId="0"/>
      <p:bldP spid="41" grpId="0"/>
      <p:bldP spid="42" grpId="0"/>
      <p:bldP spid="43" grpId="0"/>
      <p:bldP spid="44" grpId="0"/>
      <p:bldP spid="50" grpId="0" animBg="1"/>
      <p:bldP spid="51" grpId="0" animBg="1"/>
      <p:bldP spid="52" grpId="0" animBg="1"/>
      <p:bldP spid="53"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5DDF6-B02A-CF93-C0DD-2F1BAA3B1228}"/>
              </a:ext>
            </a:extLst>
          </p:cNvPr>
          <p:cNvSpPr>
            <a:spLocks noGrp="1"/>
          </p:cNvSpPr>
          <p:nvPr>
            <p:ph type="title"/>
          </p:nvPr>
        </p:nvSpPr>
        <p:spPr/>
        <p:txBody>
          <a:bodyPr/>
          <a:lstStyle/>
          <a:p>
            <a:r>
              <a:rPr lang="en-US"/>
              <a:t>Decision Model:  Expected Value (EV) Maximization</a:t>
            </a:r>
          </a:p>
        </p:txBody>
      </p:sp>
      <p:sp>
        <p:nvSpPr>
          <p:cNvPr id="3" name="Content Placeholder 2">
            <a:extLst>
              <a:ext uri="{FF2B5EF4-FFF2-40B4-BE49-F238E27FC236}">
                <a16:creationId xmlns:a16="http://schemas.microsoft.com/office/drawing/2014/main" id="{F4E14015-554E-5B20-47F3-BC9AEC51E970}"/>
              </a:ext>
            </a:extLst>
          </p:cNvPr>
          <p:cNvSpPr>
            <a:spLocks noGrp="1"/>
          </p:cNvSpPr>
          <p:nvPr>
            <p:ph idx="1"/>
          </p:nvPr>
        </p:nvSpPr>
        <p:spPr>
          <a:xfrm>
            <a:off x="137160" y="946165"/>
            <a:ext cx="8842248" cy="5303519"/>
          </a:xfrm>
        </p:spPr>
        <p:txBody>
          <a:bodyPr/>
          <a:lstStyle/>
          <a:p>
            <a:r>
              <a:rPr lang="en-US"/>
              <a:t>A simple and commonly used model of decision-making under uncertainty</a:t>
            </a:r>
          </a:p>
          <a:p>
            <a:r>
              <a:rPr lang="en-US"/>
              <a:t>Assumes that decision makers, when faced with different action options,  choose the action that provides the highest expected (i.e., probability weighted) value</a:t>
            </a:r>
          </a:p>
          <a:p>
            <a:endParaRPr lang="en-US"/>
          </a:p>
          <a:p>
            <a:pPr marL="0" indent="0">
              <a:buNone/>
            </a:pPr>
            <a:r>
              <a:rPr lang="en-US"/>
              <a:t>Imagine there are 2 possible and mutually exclusive outcomes (e.g., win or lose) and we know the value of those outcomes ($win, $lose), but we don’t know for certain which one will occur.</a:t>
            </a:r>
          </a:p>
          <a:p>
            <a:pPr marL="0" indent="0">
              <a:buNone/>
            </a:pPr>
            <a:r>
              <a:rPr lang="en-US"/>
              <a:t>Imagine there are many possible actions (</a:t>
            </a:r>
            <a:r>
              <a:rPr lang="en-US" b="1" i="1"/>
              <a:t>a</a:t>
            </a:r>
            <a:r>
              <a:rPr lang="en-US" b="1" i="1" baseline="-25000"/>
              <a:t>i</a:t>
            </a:r>
            <a:r>
              <a:rPr lang="en-US"/>
              <a:t> = </a:t>
            </a:r>
            <a:r>
              <a:rPr lang="en-US" b="1" i="1"/>
              <a:t>a</a:t>
            </a:r>
            <a:r>
              <a:rPr lang="en-US" b="1" i="1" baseline="-25000"/>
              <a:t>1</a:t>
            </a:r>
            <a:r>
              <a:rPr lang="en-US"/>
              <a:t>, </a:t>
            </a:r>
            <a:r>
              <a:rPr lang="en-US" b="1" i="1"/>
              <a:t>a</a:t>
            </a:r>
            <a:r>
              <a:rPr lang="en-US" b="1" i="1" baseline="-25000"/>
              <a:t>2</a:t>
            </a:r>
            <a:r>
              <a:rPr lang="en-US"/>
              <a:t> , </a:t>
            </a:r>
            <a:r>
              <a:rPr lang="en-US" b="1" i="1"/>
              <a:t>a</a:t>
            </a:r>
            <a:r>
              <a:rPr lang="en-US" b="1" i="1" baseline="-25000"/>
              <a:t>3</a:t>
            </a:r>
            <a:r>
              <a:rPr lang="en-US"/>
              <a:t>,…OR </a:t>
            </a:r>
            <a:r>
              <a:rPr lang="en-US" b="1" i="1" err="1"/>
              <a:t>a</a:t>
            </a:r>
            <a:r>
              <a:rPr lang="en-US" b="1" i="1" baseline="-25000" err="1"/>
              <a:t>N</a:t>
            </a:r>
            <a:r>
              <a:rPr lang="en-US"/>
              <a:t>  ), each of which affects the </a:t>
            </a:r>
            <a:r>
              <a:rPr lang="en-US" u="sng"/>
              <a:t>probability</a:t>
            </a:r>
            <a:r>
              <a:rPr lang="en-US"/>
              <a:t> of each of outcome </a:t>
            </a:r>
          </a:p>
          <a:p>
            <a:pPr marL="0" indent="0">
              <a:buNone/>
            </a:pPr>
            <a:r>
              <a:rPr lang="en-US"/>
              <a:t>The </a:t>
            </a:r>
            <a:r>
              <a:rPr lang="en-US" b="1"/>
              <a:t>Expected Value (EV)</a:t>
            </a:r>
            <a:r>
              <a:rPr lang="en-US"/>
              <a:t> of an action </a:t>
            </a:r>
            <a:r>
              <a:rPr lang="en-US" b="1" i="1"/>
              <a:t>a</a:t>
            </a:r>
            <a:r>
              <a:rPr lang="en-US" b="1" i="1" baseline="-25000"/>
              <a:t>i</a:t>
            </a:r>
            <a:r>
              <a:rPr lang="en-US"/>
              <a:t>  </a:t>
            </a:r>
          </a:p>
          <a:p>
            <a:pPr marL="0" indent="0">
              <a:buNone/>
            </a:pPr>
            <a:r>
              <a:rPr lang="en-US"/>
              <a:t>       =  	probability of outcome 1 with action </a:t>
            </a:r>
            <a:r>
              <a:rPr lang="en-US" b="1" i="1"/>
              <a:t>a</a:t>
            </a:r>
            <a:r>
              <a:rPr lang="en-US" b="1" i="1" baseline="-25000"/>
              <a:t>i</a:t>
            </a:r>
            <a:r>
              <a:rPr lang="en-US"/>
              <a:t>   x   value of outcome 1</a:t>
            </a:r>
          </a:p>
          <a:p>
            <a:pPr marL="0" indent="0">
              <a:buNone/>
            </a:pPr>
            <a:r>
              <a:rPr lang="en-US"/>
              <a:t>	+  probability of outcome 2 with action </a:t>
            </a:r>
            <a:r>
              <a:rPr lang="en-US" b="1" i="1"/>
              <a:t>a</a:t>
            </a:r>
            <a:r>
              <a:rPr lang="en-US" b="1" i="1" baseline="-25000"/>
              <a:t>i</a:t>
            </a:r>
            <a:r>
              <a:rPr lang="en-US"/>
              <a:t>   x    value of outcome 2</a:t>
            </a:r>
          </a:p>
          <a:p>
            <a:pPr marL="0" indent="0">
              <a:buNone/>
            </a:pPr>
            <a:r>
              <a:rPr lang="en-US"/>
              <a:t>       =    </a:t>
            </a:r>
            <a:r>
              <a:rPr lang="en-US" err="1"/>
              <a:t>Pwin</a:t>
            </a:r>
            <a:r>
              <a:rPr lang="en-US" b="1" i="1" baseline="-25000" err="1"/>
              <a:t>i</a:t>
            </a:r>
            <a:r>
              <a:rPr lang="en-US"/>
              <a:t> x $win   +    </a:t>
            </a:r>
            <a:r>
              <a:rPr lang="en-US" err="1"/>
              <a:t>Plose</a:t>
            </a:r>
            <a:r>
              <a:rPr lang="en-US" b="1" i="1" baseline="-25000" err="1"/>
              <a:t>i</a:t>
            </a:r>
            <a:r>
              <a:rPr lang="en-US"/>
              <a:t> x $lose</a:t>
            </a:r>
          </a:p>
          <a:p>
            <a:pPr marL="0" indent="0">
              <a:buNone/>
            </a:pPr>
            <a:r>
              <a:rPr lang="en-US"/>
              <a:t>       =    </a:t>
            </a:r>
            <a:r>
              <a:rPr lang="en-US" err="1"/>
              <a:t>Pwin</a:t>
            </a:r>
            <a:r>
              <a:rPr lang="en-US" b="1" i="1" baseline="-25000" err="1"/>
              <a:t>i</a:t>
            </a:r>
            <a:r>
              <a:rPr lang="en-US"/>
              <a:t> x $win   +    (1- </a:t>
            </a:r>
            <a:r>
              <a:rPr lang="en-US" err="1"/>
              <a:t>Pwin</a:t>
            </a:r>
            <a:r>
              <a:rPr lang="en-US" b="1" i="1" baseline="-25000" err="1"/>
              <a:t>i</a:t>
            </a:r>
            <a:r>
              <a:rPr lang="en-US"/>
              <a:t>) x $lose</a:t>
            </a:r>
            <a:endParaRPr lang="en-US" baseline="-25000"/>
          </a:p>
          <a:p>
            <a:pPr marL="0" indent="0">
              <a:buNone/>
            </a:pPr>
            <a:r>
              <a:rPr lang="en-US"/>
              <a:t>	    </a:t>
            </a:r>
          </a:p>
          <a:p>
            <a:pPr marL="0" indent="0">
              <a:buNone/>
            </a:pPr>
            <a:r>
              <a:rPr lang="en-US"/>
              <a:t>				</a:t>
            </a:r>
            <a:endParaRPr lang="en-US" b="1"/>
          </a:p>
          <a:p>
            <a:pPr marL="0" indent="0">
              <a:buNone/>
            </a:pPr>
            <a:r>
              <a:rPr lang="en-US"/>
              <a:t>		 </a:t>
            </a:r>
          </a:p>
          <a:p>
            <a:pPr marL="0" indent="0">
              <a:buNone/>
            </a:pPr>
            <a:r>
              <a:rPr lang="en-US"/>
              <a:t>	  </a:t>
            </a:r>
          </a:p>
        </p:txBody>
      </p:sp>
      <p:sp>
        <p:nvSpPr>
          <p:cNvPr id="4" name="Slide Number Placeholder 3">
            <a:extLst>
              <a:ext uri="{FF2B5EF4-FFF2-40B4-BE49-F238E27FC236}">
                <a16:creationId xmlns:a16="http://schemas.microsoft.com/office/drawing/2014/main" id="{84C4F051-CAD2-129F-9182-0828E3ED70FC}"/>
              </a:ext>
            </a:extLst>
          </p:cNvPr>
          <p:cNvSpPr>
            <a:spLocks noGrp="1"/>
          </p:cNvSpPr>
          <p:nvPr>
            <p:ph type="sldNum" sz="quarter" idx="10"/>
          </p:nvPr>
        </p:nvSpPr>
        <p:spPr/>
        <p:txBody>
          <a:bodyPr/>
          <a:lstStyle/>
          <a:p>
            <a:fld id="{D4325D4D-289E-48C1-B277-2BEB492A7D19}" type="slidenum">
              <a:rPr lang="en-US" smtClean="0"/>
              <a:pPr/>
              <a:t>12</a:t>
            </a:fld>
            <a:endParaRPr lang="en-US"/>
          </a:p>
        </p:txBody>
      </p:sp>
    </p:spTree>
    <p:extLst>
      <p:ext uri="{BB962C8B-B14F-4D97-AF65-F5344CB8AC3E}">
        <p14:creationId xmlns:p14="http://schemas.microsoft.com/office/powerpoint/2010/main" val="155345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8267E-0D7C-5615-1B67-D9B9CADECCEA}"/>
              </a:ext>
            </a:extLst>
          </p:cNvPr>
          <p:cNvSpPr>
            <a:spLocks noGrp="1"/>
          </p:cNvSpPr>
          <p:nvPr>
            <p:ph type="title"/>
          </p:nvPr>
        </p:nvSpPr>
        <p:spPr/>
        <p:txBody>
          <a:bodyPr/>
          <a:lstStyle/>
          <a:p>
            <a:r>
              <a:rPr lang="en-US" b="1"/>
              <a:t>Example 1</a:t>
            </a:r>
            <a:r>
              <a:rPr lang="en-US"/>
              <a:t>: 2x2 Cost-Loss Model of Flood Forecast VOI</a:t>
            </a:r>
          </a:p>
        </p:txBody>
      </p:sp>
      <p:sp>
        <p:nvSpPr>
          <p:cNvPr id="3" name="Content Placeholder 2">
            <a:extLst>
              <a:ext uri="{FF2B5EF4-FFF2-40B4-BE49-F238E27FC236}">
                <a16:creationId xmlns:a16="http://schemas.microsoft.com/office/drawing/2014/main" id="{5B58F44F-4FC6-1EF5-087C-A197E5B07802}"/>
              </a:ext>
            </a:extLst>
          </p:cNvPr>
          <p:cNvSpPr>
            <a:spLocks noGrp="1"/>
          </p:cNvSpPr>
          <p:nvPr>
            <p:ph idx="1"/>
          </p:nvPr>
        </p:nvSpPr>
        <p:spPr>
          <a:xfrm>
            <a:off x="137160" y="768264"/>
            <a:ext cx="8842248" cy="4729163"/>
          </a:xfrm>
        </p:spPr>
        <p:txBody>
          <a:bodyPr/>
          <a:lstStyle/>
          <a:p>
            <a:r>
              <a:rPr lang="en-US" sz="1800" dirty="0"/>
              <a:t>A city located along a large river experiences a rainy season every April</a:t>
            </a:r>
          </a:p>
          <a:p>
            <a:r>
              <a:rPr lang="en-US" sz="1800" dirty="0"/>
              <a:t>Over the last century, the river has flooded on average once every ten years during the rainy season </a:t>
            </a:r>
          </a:p>
          <a:p>
            <a:r>
              <a:rPr lang="en-US" sz="1800" dirty="0"/>
              <a:t>For $1 million per year, the city can purchase a forecast system that in March will provide a flood prediction (FLOOD vs NO FLOOD) for April</a:t>
            </a:r>
          </a:p>
          <a:p>
            <a:r>
              <a:rPr lang="en-US" sz="1800" dirty="0"/>
              <a:t>The accuracy of the forecast system is known, based on other cities’ experience with the same system</a:t>
            </a:r>
          </a:p>
          <a:p>
            <a:r>
              <a:rPr lang="en-US" sz="1800" dirty="0"/>
              <a:t>Some of the physical property located along the river can be protected from flood damage by moving it to higher ground in early April, so every year, before April, the town must decide what to do (MOVE vs NO MOVE).</a:t>
            </a:r>
          </a:p>
          <a:p>
            <a:r>
              <a:rPr lang="en-US" sz="1800" dirty="0"/>
              <a:t>The city knows how much it will cost to move the property (</a:t>
            </a:r>
            <a:r>
              <a:rPr lang="en-US" sz="1800" b="1" dirty="0"/>
              <a:t>C</a:t>
            </a:r>
            <a:r>
              <a:rPr lang="en-US" sz="1800" dirty="0"/>
              <a:t>)</a:t>
            </a:r>
          </a:p>
          <a:p>
            <a:r>
              <a:rPr lang="en-US" sz="1800" dirty="0"/>
              <a:t>It also knows the value of flood damages that will be avoided by moving property (i.e., avoidable flood loss = </a:t>
            </a:r>
            <a:r>
              <a:rPr lang="en-US" sz="1800" b="1" dirty="0"/>
              <a:t>La</a:t>
            </a:r>
            <a:r>
              <a:rPr lang="en-US" sz="1800" dirty="0"/>
              <a:t>)</a:t>
            </a:r>
          </a:p>
          <a:p>
            <a:r>
              <a:rPr lang="en-US" sz="1800" dirty="0"/>
              <a:t>It also knows that some property cannot be moved and will incur damages if flooding occurs (i.e., unavoidable flood loss = </a:t>
            </a:r>
            <a:r>
              <a:rPr lang="en-US" sz="1800" b="1" dirty="0"/>
              <a:t>Lu</a:t>
            </a:r>
            <a:r>
              <a:rPr lang="en-US" sz="1800" dirty="0"/>
              <a:t>)</a:t>
            </a:r>
          </a:p>
          <a:p>
            <a:r>
              <a:rPr lang="en-US" sz="1800" dirty="0"/>
              <a:t>Flooding never causes deaths or </a:t>
            </a:r>
            <a:r>
              <a:rPr lang="en-US" sz="1800"/>
              <a:t>physical injuries</a:t>
            </a:r>
            <a:endParaRPr lang="en-US" sz="1800" dirty="0"/>
          </a:p>
          <a:p>
            <a:r>
              <a:rPr lang="en-US" sz="1800" dirty="0"/>
              <a:t>Based on what it knows about the forecast system and about the costs and losses, should it purchase the forecast system?</a:t>
            </a:r>
          </a:p>
          <a:p>
            <a:endParaRPr lang="en-US" dirty="0"/>
          </a:p>
        </p:txBody>
      </p:sp>
      <p:sp>
        <p:nvSpPr>
          <p:cNvPr id="4" name="Slide Number Placeholder 3">
            <a:extLst>
              <a:ext uri="{FF2B5EF4-FFF2-40B4-BE49-F238E27FC236}">
                <a16:creationId xmlns:a16="http://schemas.microsoft.com/office/drawing/2014/main" id="{9171E222-41E3-7199-AF7A-E97C6CA96032}"/>
              </a:ext>
            </a:extLst>
          </p:cNvPr>
          <p:cNvSpPr>
            <a:spLocks noGrp="1"/>
          </p:cNvSpPr>
          <p:nvPr>
            <p:ph type="sldNum" sz="quarter" idx="10"/>
          </p:nvPr>
        </p:nvSpPr>
        <p:spPr/>
        <p:txBody>
          <a:bodyPr/>
          <a:lstStyle/>
          <a:p>
            <a:fld id="{D4325D4D-289E-48C1-B277-2BEB492A7D19}" type="slidenum">
              <a:rPr lang="en-US" smtClean="0"/>
              <a:pPr/>
              <a:t>13</a:t>
            </a:fld>
            <a:endParaRPr lang="en-US"/>
          </a:p>
        </p:txBody>
      </p:sp>
    </p:spTree>
    <p:extLst>
      <p:ext uri="{BB962C8B-B14F-4D97-AF65-F5344CB8AC3E}">
        <p14:creationId xmlns:p14="http://schemas.microsoft.com/office/powerpoint/2010/main" val="348054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207FA-B594-7BD5-1DAA-12D8FB48FD4C}"/>
              </a:ext>
            </a:extLst>
          </p:cNvPr>
          <p:cNvSpPr>
            <a:spLocks noGrp="1"/>
          </p:cNvSpPr>
          <p:nvPr>
            <p:ph type="title"/>
          </p:nvPr>
        </p:nvSpPr>
        <p:spPr/>
        <p:txBody>
          <a:bodyPr/>
          <a:lstStyle/>
          <a:p>
            <a:r>
              <a:rPr lang="en-US"/>
              <a:t>Questions</a:t>
            </a:r>
          </a:p>
        </p:txBody>
      </p:sp>
      <p:sp>
        <p:nvSpPr>
          <p:cNvPr id="3" name="Content Placeholder 2">
            <a:extLst>
              <a:ext uri="{FF2B5EF4-FFF2-40B4-BE49-F238E27FC236}">
                <a16:creationId xmlns:a16="http://schemas.microsoft.com/office/drawing/2014/main" id="{B5A9F933-4504-EF2C-165C-9FC1A2B82190}"/>
              </a:ext>
            </a:extLst>
          </p:cNvPr>
          <p:cNvSpPr>
            <a:spLocks noGrp="1"/>
          </p:cNvSpPr>
          <p:nvPr>
            <p:ph idx="1"/>
          </p:nvPr>
        </p:nvSpPr>
        <p:spPr>
          <a:xfrm>
            <a:off x="150876" y="946165"/>
            <a:ext cx="8842248" cy="4729163"/>
          </a:xfrm>
        </p:spPr>
        <p:txBody>
          <a:bodyPr/>
          <a:lstStyle/>
          <a:p>
            <a:r>
              <a:rPr lang="en-US" dirty="0"/>
              <a:t>What would this year’s expected </a:t>
            </a:r>
            <a:r>
              <a:rPr lang="en-US" dirty="0" err="1"/>
              <a:t>cost+loss</a:t>
            </a:r>
            <a:r>
              <a:rPr lang="en-US" dirty="0"/>
              <a:t> (outcome value) be if the town did NOT buy the forecast system?</a:t>
            </a:r>
          </a:p>
          <a:p>
            <a:r>
              <a:rPr lang="en-US" dirty="0"/>
              <a:t>What would this year’s expected </a:t>
            </a:r>
            <a:r>
              <a:rPr lang="en-US" dirty="0" err="1"/>
              <a:t>cost+loss</a:t>
            </a:r>
            <a:r>
              <a:rPr lang="en-US" dirty="0"/>
              <a:t> (outcome value) be if the town DID buy the forecast system?</a:t>
            </a:r>
          </a:p>
          <a:p>
            <a:r>
              <a:rPr lang="en-US" dirty="0"/>
              <a:t>What is the most the town should be willing to pay this year for the forecast system (i.e., what is the forecast VOI)?</a:t>
            </a:r>
          </a:p>
          <a:p>
            <a:r>
              <a:rPr lang="en-US" dirty="0"/>
              <a:t>What would the value of a PERFECT forecast be?</a:t>
            </a:r>
          </a:p>
          <a:p>
            <a:r>
              <a:rPr lang="en-US" dirty="0"/>
              <a:t>What would happen to the forecast VOI if the avoidable loss (</a:t>
            </a:r>
            <a:r>
              <a:rPr lang="en-US" b="1" i="1" dirty="0"/>
              <a:t>La</a:t>
            </a:r>
            <a:r>
              <a:rPr lang="en-US" dirty="0"/>
              <a:t>) were higher or lower?</a:t>
            </a:r>
          </a:p>
          <a:p>
            <a:r>
              <a:rPr lang="en-US" dirty="0"/>
              <a:t>What would happen to the forecast VOI if the unavoidable loss (</a:t>
            </a:r>
            <a:r>
              <a:rPr lang="en-US" b="1" i="1" dirty="0"/>
              <a:t>Lu</a:t>
            </a:r>
            <a:r>
              <a:rPr lang="en-US" dirty="0"/>
              <a:t>) were higher or lower?</a:t>
            </a:r>
          </a:p>
          <a:p>
            <a:r>
              <a:rPr lang="en-US" dirty="0"/>
              <a:t>What would happen to the forecast VOI if the response cost (</a:t>
            </a:r>
            <a:r>
              <a:rPr lang="en-US" b="1" i="1" dirty="0"/>
              <a:t>C</a:t>
            </a:r>
            <a:r>
              <a:rPr lang="en-US" dirty="0"/>
              <a:t>) were higher or lower?</a:t>
            </a:r>
          </a:p>
          <a:p>
            <a:r>
              <a:rPr lang="en-US" dirty="0"/>
              <a:t>How bad does an IMPERFECT forecast have to be to have ZERO value?</a:t>
            </a:r>
          </a:p>
          <a:p>
            <a:r>
              <a:rPr lang="en-US" dirty="0"/>
              <a:t>What is the relative economic value (</a:t>
            </a:r>
            <a:r>
              <a:rPr lang="en-US" i="1" dirty="0"/>
              <a:t>REV</a:t>
            </a:r>
            <a:r>
              <a:rPr lang="en-US" dirty="0"/>
              <a:t>) of the imperfect forecast system?</a:t>
            </a:r>
          </a:p>
          <a:p>
            <a:endParaRPr lang="en-US" dirty="0"/>
          </a:p>
          <a:p>
            <a:endParaRPr lang="en-US" dirty="0"/>
          </a:p>
        </p:txBody>
      </p:sp>
      <p:sp>
        <p:nvSpPr>
          <p:cNvPr id="4" name="Slide Number Placeholder 3">
            <a:extLst>
              <a:ext uri="{FF2B5EF4-FFF2-40B4-BE49-F238E27FC236}">
                <a16:creationId xmlns:a16="http://schemas.microsoft.com/office/drawing/2014/main" id="{E0F7A572-FB01-F2A9-1353-D7882FD2531F}"/>
              </a:ext>
            </a:extLst>
          </p:cNvPr>
          <p:cNvSpPr>
            <a:spLocks noGrp="1"/>
          </p:cNvSpPr>
          <p:nvPr>
            <p:ph type="sldNum" sz="quarter" idx="10"/>
          </p:nvPr>
        </p:nvSpPr>
        <p:spPr/>
        <p:txBody>
          <a:bodyPr/>
          <a:lstStyle/>
          <a:p>
            <a:fld id="{D4325D4D-289E-48C1-B277-2BEB492A7D19}" type="slidenum">
              <a:rPr lang="en-US" smtClean="0"/>
              <a:pPr/>
              <a:t>14</a:t>
            </a:fld>
            <a:endParaRPr lang="en-US"/>
          </a:p>
        </p:txBody>
      </p:sp>
    </p:spTree>
    <p:extLst>
      <p:ext uri="{BB962C8B-B14F-4D97-AF65-F5344CB8AC3E}">
        <p14:creationId xmlns:p14="http://schemas.microsoft.com/office/powerpoint/2010/main" val="337708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52674-4D6F-23BB-7327-2095BD0181AA}"/>
              </a:ext>
            </a:extLst>
          </p:cNvPr>
          <p:cNvSpPr>
            <a:spLocks noGrp="1"/>
          </p:cNvSpPr>
          <p:nvPr>
            <p:ph type="title"/>
          </p:nvPr>
        </p:nvSpPr>
        <p:spPr/>
        <p:txBody>
          <a:bodyPr/>
          <a:lstStyle/>
          <a:p>
            <a:r>
              <a:rPr lang="en-US"/>
              <a:t>Incorporating Economic Value into a Forecast Evaluation Metric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E87FE38-92B7-AD46-589E-C691A30631D7}"/>
                  </a:ext>
                </a:extLst>
              </p:cNvPr>
              <p:cNvSpPr>
                <a:spLocks noGrp="1"/>
              </p:cNvSpPr>
              <p:nvPr>
                <p:ph idx="1"/>
              </p:nvPr>
            </p:nvSpPr>
            <p:spPr>
              <a:xfrm>
                <a:off x="164592" y="818368"/>
                <a:ext cx="8842248" cy="4729163"/>
              </a:xfrm>
            </p:spPr>
            <p:txBody>
              <a:bodyPr/>
              <a:lstStyle/>
              <a:p>
                <a:r>
                  <a:rPr lang="en-US" dirty="0"/>
                  <a:t>A limitation of traditional measures of forecast skill is they do not include information about economic costs or losses associated with forecast use</a:t>
                </a:r>
              </a:p>
              <a:p>
                <a:r>
                  <a:rPr lang="en-US" dirty="0"/>
                  <a:t>The </a:t>
                </a:r>
                <a:r>
                  <a:rPr lang="en-US" b="1" dirty="0"/>
                  <a:t>relative economic value (REV) </a:t>
                </a:r>
                <a:r>
                  <a:rPr lang="en-US" dirty="0"/>
                  <a:t>metric was developed to address this limitation </a:t>
                </a:r>
              </a:p>
              <a:p>
                <a:pPr marL="0" indent="0">
                  <a:buNone/>
                </a:pPr>
                <a14:m>
                  <m:oMathPara xmlns:m="http://schemas.openxmlformats.org/officeDocument/2006/math">
                    <m:oMathParaPr>
                      <m:jc m:val="center"/>
                    </m:oMathParaPr>
                    <m:oMath xmlns:m="http://schemas.openxmlformats.org/officeDocument/2006/math">
                      <m:r>
                        <a:rPr lang="en-US" i="1">
                          <a:latin typeface="Cambria Math" panose="02040503050406030204" pitchFamily="18" charset="0"/>
                        </a:rPr>
                        <m:t>𝑅𝐸𝑉</m:t>
                      </m:r>
                      <m:r>
                        <a:rPr lang="en-US" i="1">
                          <a:latin typeface="Cambria Math" panose="02040503050406030204" pitchFamily="18" charset="0"/>
                        </a:rPr>
                        <m:t>= </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𝑉𝑂𝐼</m:t>
                              </m:r>
                            </m:e>
                            <m:sub>
                              <m:r>
                                <a:rPr lang="en-US" i="1">
                                  <a:latin typeface="Cambria Math" panose="02040503050406030204" pitchFamily="18" charset="0"/>
                                </a:rPr>
                                <m:t>𝑖𝑚𝑝𝑒𝑟𝑓𝑒𝑐𝑡</m:t>
                              </m:r>
                              <m:r>
                                <a:rPr lang="en-US" i="1">
                                  <a:latin typeface="Cambria Math" panose="02040503050406030204" pitchFamily="18" charset="0"/>
                                </a:rPr>
                                <m:t> </m:t>
                              </m:r>
                              <m:r>
                                <a:rPr lang="en-US" i="1">
                                  <a:latin typeface="Cambria Math" panose="02040503050406030204" pitchFamily="18" charset="0"/>
                                </a:rPr>
                                <m:t>𝑓𝑜𝑟𝑒𝑐𝑎𝑠𝑡</m:t>
                              </m:r>
                            </m:sub>
                          </m:sSub>
                        </m:num>
                        <m:den>
                          <m:sSub>
                            <m:sSubPr>
                              <m:ctrlPr>
                                <a:rPr lang="en-US" i="1">
                                  <a:latin typeface="Cambria Math" panose="02040503050406030204" pitchFamily="18" charset="0"/>
                                </a:rPr>
                              </m:ctrlPr>
                            </m:sSubPr>
                            <m:e>
                              <m:r>
                                <a:rPr lang="en-US" i="1">
                                  <a:latin typeface="Cambria Math" panose="02040503050406030204" pitchFamily="18" charset="0"/>
                                </a:rPr>
                                <m:t>𝑉𝑂𝐼</m:t>
                              </m:r>
                            </m:e>
                            <m:sub>
                              <m:r>
                                <a:rPr lang="en-US" i="1">
                                  <a:latin typeface="Cambria Math" panose="02040503050406030204" pitchFamily="18" charset="0"/>
                                </a:rPr>
                                <m:t>𝑝𝑒𝑟𝑓𝑒𝑐𝑡</m:t>
                              </m:r>
                              <m:r>
                                <a:rPr lang="en-US" i="1">
                                  <a:latin typeface="Cambria Math" panose="02040503050406030204" pitchFamily="18" charset="0"/>
                                </a:rPr>
                                <m:t> </m:t>
                              </m:r>
                              <m:r>
                                <a:rPr lang="en-US" i="1">
                                  <a:latin typeface="Cambria Math" panose="02040503050406030204" pitchFamily="18" charset="0"/>
                                </a:rPr>
                                <m:t>𝑓𝑜𝑟𝑒𝑐𝑎𝑠𝑡</m:t>
                              </m:r>
                            </m:sub>
                          </m:sSub>
                        </m:den>
                      </m:f>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𝐸𝑉</m:t>
                              </m:r>
                            </m:e>
                            <m:sub>
                              <m:r>
                                <a:rPr lang="en-US" i="1">
                                  <a:latin typeface="Cambria Math" panose="02040503050406030204" pitchFamily="18" charset="0"/>
                                </a:rPr>
                                <m:t>𝑖𝑚𝑝𝑒𝑟𝑓𝑒𝑐𝑡</m:t>
                              </m:r>
                              <m:r>
                                <a:rPr lang="en-US" i="1">
                                  <a:latin typeface="Cambria Math" panose="02040503050406030204" pitchFamily="18" charset="0"/>
                                </a:rPr>
                                <m:t> </m:t>
                              </m:r>
                              <m:r>
                                <a:rPr lang="en-US" i="1">
                                  <a:latin typeface="Cambria Math" panose="02040503050406030204" pitchFamily="18" charset="0"/>
                                </a:rPr>
                                <m:t>𝑓𝑜𝑟𝑒𝑐𝑎𝑠𝑡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𝐸𝑉</m:t>
                              </m:r>
                            </m:e>
                            <m:sub>
                              <m:r>
                                <a:rPr lang="en-US" i="1">
                                  <a:latin typeface="Cambria Math" panose="02040503050406030204" pitchFamily="18" charset="0"/>
                                </a:rPr>
                                <m:t>𝑛𝑜</m:t>
                              </m:r>
                              <m:r>
                                <a:rPr lang="en-US" i="1">
                                  <a:latin typeface="Cambria Math" panose="02040503050406030204" pitchFamily="18" charset="0"/>
                                </a:rPr>
                                <m:t> </m:t>
                              </m:r>
                              <m:r>
                                <a:rPr lang="en-US" i="1">
                                  <a:latin typeface="Cambria Math" panose="02040503050406030204" pitchFamily="18" charset="0"/>
                                </a:rPr>
                                <m:t>𝑓𝑜𝑟𝑒𝑐𝑎𝑠𝑡</m:t>
                              </m:r>
                            </m:sub>
                          </m:sSub>
                        </m:num>
                        <m:den>
                          <m:sSub>
                            <m:sSubPr>
                              <m:ctrlPr>
                                <a:rPr lang="en-US" i="1">
                                  <a:latin typeface="Cambria Math" panose="02040503050406030204" pitchFamily="18" charset="0"/>
                                </a:rPr>
                              </m:ctrlPr>
                            </m:sSubPr>
                            <m:e>
                              <m:r>
                                <a:rPr lang="en-US" i="1">
                                  <a:latin typeface="Cambria Math" panose="02040503050406030204" pitchFamily="18" charset="0"/>
                                </a:rPr>
                                <m:t>𝐸𝑉</m:t>
                              </m:r>
                            </m:e>
                            <m:sub>
                              <m:r>
                                <a:rPr lang="en-US" i="1">
                                  <a:latin typeface="Cambria Math" panose="02040503050406030204" pitchFamily="18" charset="0"/>
                                </a:rPr>
                                <m:t>𝑝𝑒𝑟𝑓𝑒𝑐𝑡</m:t>
                              </m:r>
                              <m:r>
                                <a:rPr lang="en-US" i="1">
                                  <a:latin typeface="Cambria Math" panose="02040503050406030204" pitchFamily="18" charset="0"/>
                                </a:rPr>
                                <m:t> </m:t>
                              </m:r>
                              <m:r>
                                <a:rPr lang="en-US" i="1">
                                  <a:latin typeface="Cambria Math" panose="02040503050406030204" pitchFamily="18" charset="0"/>
                                </a:rPr>
                                <m:t>𝑓𝑜𝑟𝑒𝑐𝑎𝑠𝑡</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𝐸𝑉</m:t>
                              </m:r>
                            </m:e>
                            <m:sub>
                              <m:r>
                                <a:rPr lang="en-US" i="1">
                                  <a:latin typeface="Cambria Math" panose="02040503050406030204" pitchFamily="18" charset="0"/>
                                </a:rPr>
                                <m:t>𝑛𝑜</m:t>
                              </m:r>
                              <m:r>
                                <a:rPr lang="en-US" i="1">
                                  <a:latin typeface="Cambria Math" panose="02040503050406030204" pitchFamily="18" charset="0"/>
                                </a:rPr>
                                <m:t> </m:t>
                              </m:r>
                              <m:r>
                                <a:rPr lang="en-US" i="1">
                                  <a:latin typeface="Cambria Math" panose="02040503050406030204" pitchFamily="18" charset="0"/>
                                </a:rPr>
                                <m:t>𝑓𝑜𝑟𝑒𝑐𝑎𝑠𝑡</m:t>
                              </m:r>
                            </m:sub>
                          </m:sSub>
                        </m:den>
                      </m:f>
                    </m:oMath>
                  </m:oMathPara>
                </a14:m>
                <a:endParaRPr lang="en-US" dirty="0"/>
              </a:p>
              <a:p>
                <a:pPr marL="0" indent="0">
                  <a:buNone/>
                </a:pPr>
                <a:endParaRPr lang="en-US" dirty="0"/>
              </a:p>
              <a:p>
                <a:r>
                  <a:rPr lang="en-US" dirty="0"/>
                  <a:t>Under the 2x2 </a:t>
                </a:r>
                <a:r>
                  <a:rPr lang="en-US" dirty="0" err="1"/>
                  <a:t>Cost+Loss</a:t>
                </a:r>
                <a:r>
                  <a:rPr lang="en-US" dirty="0"/>
                  <a:t> model assumptions, REV can be calculated as</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𝑅𝐸𝑉</m:t>
                      </m:r>
                      <m:r>
                        <a:rPr lang="en-US" i="1">
                          <a:latin typeface="Cambria Math" panose="02040503050406030204" pitchFamily="18" charset="0"/>
                        </a:rPr>
                        <m:t>= </m:t>
                      </m:r>
                      <m:f>
                        <m:fPr>
                          <m:ctrlPr>
                            <a:rPr lang="en-US" i="1">
                              <a:latin typeface="Cambria Math" panose="02040503050406030204" pitchFamily="18" charset="0"/>
                            </a:rPr>
                          </m:ctrlPr>
                        </m:fPr>
                        <m:num>
                          <m:func>
                            <m:funcPr>
                              <m:ctrlPr>
                                <a:rPr lang="en-US" i="1">
                                  <a:latin typeface="Cambria Math" panose="02040503050406030204" pitchFamily="18" charset="0"/>
                                </a:rPr>
                              </m:ctrlPr>
                            </m:funcPr>
                            <m:fName>
                              <m:r>
                                <m:rPr>
                                  <m:sty m:val="p"/>
                                </m:rPr>
                                <a:rPr lang="en-US">
                                  <a:latin typeface="Cambria Math" panose="02040503050406030204" pitchFamily="18" charset="0"/>
                                </a:rPr>
                                <m:t>min</m:t>
                              </m:r>
                            </m:fName>
                            <m:e>
                              <m:d>
                                <m:dPr>
                                  <m:ctrlPr>
                                    <a:rPr lang="en-US" i="1">
                                      <a:latin typeface="Cambria Math" panose="02040503050406030204" pitchFamily="18" charset="0"/>
                                    </a:rPr>
                                  </m:ctrlPr>
                                </m:dPr>
                                <m:e>
                                  <m:r>
                                    <a:rPr lang="en-US" i="1">
                                      <a:latin typeface="Cambria Math" panose="02040503050406030204" pitchFamily="18" charset="0"/>
                                    </a:rPr>
                                    <m:t>𝛼</m:t>
                                  </m:r>
                                  <m:r>
                                    <a:rPr lang="en-US" i="1">
                                      <a:latin typeface="Cambria Math" panose="02040503050406030204" pitchFamily="18" charset="0"/>
                                    </a:rPr>
                                    <m:t>,</m:t>
                                  </m:r>
                                  <m:r>
                                    <a:rPr lang="en-US" i="1">
                                      <a:latin typeface="Cambria Math" panose="02040503050406030204" pitchFamily="18" charset="0"/>
                                    </a:rPr>
                                    <m:t>𝜌</m:t>
                                  </m:r>
                                </m:e>
                              </m:d>
                            </m:e>
                          </m:func>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𝐻</m:t>
                              </m:r>
                              <m:r>
                                <a:rPr lang="en-US" i="1">
                                  <a:latin typeface="Cambria Math" panose="02040503050406030204" pitchFamily="18" charset="0"/>
                                </a:rPr>
                                <m:t>+</m:t>
                              </m:r>
                              <m:r>
                                <a:rPr lang="en-US" i="1">
                                  <a:latin typeface="Cambria Math" panose="02040503050406030204" pitchFamily="18" charset="0"/>
                                </a:rPr>
                                <m:t>𝐹</m:t>
                              </m:r>
                            </m:e>
                          </m:d>
                          <m:r>
                            <a:rPr lang="en-US" i="1">
                              <a:latin typeface="Cambria Math" panose="02040503050406030204" pitchFamily="18" charset="0"/>
                            </a:rPr>
                            <m:t>𝛼</m:t>
                          </m:r>
                          <m:r>
                            <a:rPr lang="en-US" i="1">
                              <a:latin typeface="Cambria Math" panose="02040503050406030204" pitchFamily="18" charset="0"/>
                            </a:rPr>
                            <m:t>−</m:t>
                          </m:r>
                          <m:r>
                            <a:rPr lang="en-US" i="1">
                              <a:latin typeface="Cambria Math" panose="02040503050406030204" pitchFamily="18" charset="0"/>
                            </a:rPr>
                            <m:t>𝑀</m:t>
                          </m:r>
                        </m:num>
                        <m:den>
                          <m:func>
                            <m:funcPr>
                              <m:ctrlPr>
                                <a:rPr lang="en-US" i="1">
                                  <a:latin typeface="Cambria Math" panose="02040503050406030204" pitchFamily="18" charset="0"/>
                                </a:rPr>
                              </m:ctrlPr>
                            </m:funcPr>
                            <m:fName>
                              <m:r>
                                <m:rPr>
                                  <m:sty m:val="p"/>
                                </m:rPr>
                                <a:rPr lang="en-US">
                                  <a:latin typeface="Cambria Math" panose="02040503050406030204" pitchFamily="18" charset="0"/>
                                </a:rPr>
                                <m:t>min</m:t>
                              </m:r>
                            </m:fName>
                            <m:e>
                              <m:d>
                                <m:dPr>
                                  <m:ctrlPr>
                                    <a:rPr lang="en-US" i="1">
                                      <a:latin typeface="Cambria Math" panose="02040503050406030204" pitchFamily="18" charset="0"/>
                                    </a:rPr>
                                  </m:ctrlPr>
                                </m:dPr>
                                <m:e>
                                  <m:r>
                                    <a:rPr lang="en-US" i="1">
                                      <a:latin typeface="Cambria Math" panose="02040503050406030204" pitchFamily="18" charset="0"/>
                                    </a:rPr>
                                    <m:t>𝛼</m:t>
                                  </m:r>
                                  <m:r>
                                    <a:rPr lang="en-US" i="1">
                                      <a:latin typeface="Cambria Math" panose="02040503050406030204" pitchFamily="18" charset="0"/>
                                    </a:rPr>
                                    <m:t>,</m:t>
                                  </m:r>
                                  <m:r>
                                    <a:rPr lang="en-US" i="1">
                                      <a:latin typeface="Cambria Math" panose="02040503050406030204" pitchFamily="18" charset="0"/>
                                    </a:rPr>
                                    <m:t>𝜌</m:t>
                                  </m:r>
                                </m:e>
                              </m:d>
                            </m:e>
                          </m:func>
                          <m:r>
                            <a:rPr lang="en-US" i="1">
                              <a:latin typeface="Cambria Math" panose="02040503050406030204" pitchFamily="18" charset="0"/>
                            </a:rPr>
                            <m:t>−</m:t>
                          </m:r>
                          <m:r>
                            <a:rPr lang="en-US" i="1">
                              <a:latin typeface="Cambria Math" panose="02040503050406030204" pitchFamily="18" charset="0"/>
                            </a:rPr>
                            <m:t>𝛼𝜌</m:t>
                          </m:r>
                        </m:den>
                      </m:f>
                    </m:oMath>
                  </m:oMathPara>
                </a14:m>
                <a:endParaRPr lang="en-US" dirty="0"/>
              </a:p>
              <a:p>
                <a:pPr marL="0" indent="0">
                  <a:buNone/>
                </a:pPr>
                <a:r>
                  <a:rPr lang="en-US" dirty="0"/>
                  <a:t>where </a:t>
                </a:r>
              </a:p>
              <a:p>
                <a:pPr lvl="1"/>
                <a:r>
                  <a:rPr lang="en-US" i="1" dirty="0"/>
                  <a:t>α</a:t>
                </a:r>
                <a:r>
                  <a:rPr lang="en-US" dirty="0"/>
                  <a:t> 	cost-loss ratio</a:t>
                </a:r>
              </a:p>
              <a:p>
                <a:pPr lvl="1"/>
                <a:r>
                  <a:rPr lang="en-US" i="1" dirty="0"/>
                  <a:t>ρ</a:t>
                </a:r>
                <a:r>
                  <a:rPr lang="en-US" dirty="0"/>
                  <a:t>	prior flood probability (frequency)</a:t>
                </a:r>
              </a:p>
              <a:p>
                <a:pPr lvl="1"/>
                <a:r>
                  <a:rPr lang="en-US" i="1" dirty="0"/>
                  <a:t>H</a:t>
                </a:r>
                <a:r>
                  <a:rPr lang="en-US" dirty="0"/>
                  <a:t>	forecast “hit” rate</a:t>
                </a:r>
              </a:p>
              <a:p>
                <a:pPr lvl="1"/>
                <a:r>
                  <a:rPr lang="en-US" i="1" dirty="0"/>
                  <a:t>F</a:t>
                </a:r>
                <a:r>
                  <a:rPr lang="en-US" dirty="0"/>
                  <a:t>	forecast “false positive” rate</a:t>
                </a:r>
              </a:p>
              <a:p>
                <a:pPr lvl="1"/>
                <a:r>
                  <a:rPr lang="en-US" i="1" dirty="0"/>
                  <a:t>M</a:t>
                </a:r>
                <a:r>
                  <a:rPr lang="en-US" dirty="0"/>
                  <a:t>	forecast “miss” rate</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0E87FE38-92B7-AD46-589E-C691A30631D7}"/>
                  </a:ext>
                </a:extLst>
              </p:cNvPr>
              <p:cNvSpPr>
                <a:spLocks noGrp="1" noRot="1" noChangeAspect="1" noMove="1" noResize="1" noEditPoints="1" noAdjustHandles="1" noChangeArrowheads="1" noChangeShapeType="1" noTextEdit="1"/>
              </p:cNvSpPr>
              <p:nvPr>
                <p:ph idx="1"/>
              </p:nvPr>
            </p:nvSpPr>
            <p:spPr>
              <a:xfrm>
                <a:off x="164592" y="818368"/>
                <a:ext cx="8842248" cy="4729163"/>
              </a:xfrm>
              <a:blipFill>
                <a:blip r:embed="rId2"/>
                <a:stretch>
                  <a:fillRect l="-689" t="-515" b="-1675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BCBC4EA-70C4-4DD2-8B7F-4B50F66F78BA}"/>
              </a:ext>
            </a:extLst>
          </p:cNvPr>
          <p:cNvSpPr>
            <a:spLocks noGrp="1"/>
          </p:cNvSpPr>
          <p:nvPr>
            <p:ph type="sldNum" sz="quarter" idx="10"/>
          </p:nvPr>
        </p:nvSpPr>
        <p:spPr/>
        <p:txBody>
          <a:bodyPr/>
          <a:lstStyle/>
          <a:p>
            <a:fld id="{D4325D4D-289E-48C1-B277-2BEB492A7D19}" type="slidenum">
              <a:rPr lang="en-US" smtClean="0"/>
              <a:pPr/>
              <a:t>15</a:t>
            </a:fld>
            <a:endParaRPr lang="en-US"/>
          </a:p>
        </p:txBody>
      </p:sp>
      <p:sp>
        <p:nvSpPr>
          <p:cNvPr id="5" name="TextBox 4">
            <a:extLst>
              <a:ext uri="{FF2B5EF4-FFF2-40B4-BE49-F238E27FC236}">
                <a16:creationId xmlns:a16="http://schemas.microsoft.com/office/drawing/2014/main" id="{0B1B218D-E34C-F7D4-464E-403059A5ECE9}"/>
              </a:ext>
            </a:extLst>
          </p:cNvPr>
          <p:cNvSpPr txBox="1"/>
          <p:nvPr/>
        </p:nvSpPr>
        <p:spPr>
          <a:xfrm>
            <a:off x="5519057" y="5388794"/>
            <a:ext cx="3112988" cy="646331"/>
          </a:xfrm>
          <a:prstGeom prst="rect">
            <a:avLst/>
          </a:prstGeom>
          <a:noFill/>
        </p:spPr>
        <p:txBody>
          <a:bodyPr wrap="square" rtlCol="0">
            <a:spAutoFit/>
          </a:bodyPr>
          <a:lstStyle/>
          <a:p>
            <a:r>
              <a:rPr lang="en-US" dirty="0"/>
              <a:t>See </a:t>
            </a:r>
            <a:r>
              <a:rPr lang="en-US" dirty="0">
                <a:hlinkClick r:id="rId3"/>
              </a:rPr>
              <a:t>Laugesen et al (2023)</a:t>
            </a:r>
            <a:endParaRPr lang="en-US" dirty="0"/>
          </a:p>
          <a:p>
            <a:r>
              <a:rPr lang="en-US" dirty="0"/>
              <a:t>for expanded REV</a:t>
            </a:r>
          </a:p>
        </p:txBody>
      </p:sp>
    </p:spTree>
    <p:extLst>
      <p:ext uri="{BB962C8B-B14F-4D97-AF65-F5344CB8AC3E}">
        <p14:creationId xmlns:p14="http://schemas.microsoft.com/office/powerpoint/2010/main" val="126787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CBC5C-B172-8316-89F7-B74D5AB38E1D}"/>
              </a:ext>
            </a:extLst>
          </p:cNvPr>
          <p:cNvSpPr>
            <a:spLocks noGrp="1"/>
          </p:cNvSpPr>
          <p:nvPr>
            <p:ph type="title"/>
          </p:nvPr>
        </p:nvSpPr>
        <p:spPr/>
        <p:txBody>
          <a:bodyPr/>
          <a:lstStyle/>
          <a:p>
            <a:r>
              <a:rPr lang="en-US" dirty="0"/>
              <a:t>Graphical Representation of Results</a:t>
            </a:r>
          </a:p>
        </p:txBody>
      </p:sp>
      <p:sp>
        <p:nvSpPr>
          <p:cNvPr id="3" name="Content Placeholder 2">
            <a:extLst>
              <a:ext uri="{FF2B5EF4-FFF2-40B4-BE49-F238E27FC236}">
                <a16:creationId xmlns:a16="http://schemas.microsoft.com/office/drawing/2014/main" id="{09B4F272-37B8-481A-552C-2A70C4F1AE22}"/>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703B24B2-B628-7076-FAFE-300A60FEB33F}"/>
              </a:ext>
            </a:extLst>
          </p:cNvPr>
          <p:cNvSpPr>
            <a:spLocks noGrp="1"/>
          </p:cNvSpPr>
          <p:nvPr>
            <p:ph type="sldNum" sz="quarter" idx="10"/>
          </p:nvPr>
        </p:nvSpPr>
        <p:spPr/>
        <p:txBody>
          <a:bodyPr/>
          <a:lstStyle/>
          <a:p>
            <a:fld id="{D4325D4D-289E-48C1-B277-2BEB492A7D19}" type="slidenum">
              <a:rPr lang="en-US" smtClean="0"/>
              <a:pPr/>
              <a:t>16</a:t>
            </a:fld>
            <a:endParaRPr lang="en-US"/>
          </a:p>
        </p:txBody>
      </p:sp>
      <p:graphicFrame>
        <p:nvGraphicFramePr>
          <p:cNvPr id="5" name="Chart 4">
            <a:extLst>
              <a:ext uri="{FF2B5EF4-FFF2-40B4-BE49-F238E27FC236}">
                <a16:creationId xmlns:a16="http://schemas.microsoft.com/office/drawing/2014/main" id="{4154349B-B13E-F1F1-A7CC-E925CD5D7239}"/>
              </a:ext>
            </a:extLst>
          </p:cNvPr>
          <p:cNvGraphicFramePr>
            <a:graphicFrameLocks/>
          </p:cNvGraphicFramePr>
          <p:nvPr>
            <p:extLst>
              <p:ext uri="{D42A27DB-BD31-4B8C-83A1-F6EECF244321}">
                <p14:modId xmlns:p14="http://schemas.microsoft.com/office/powerpoint/2010/main" val="1093433886"/>
              </p:ext>
            </p:extLst>
          </p:nvPr>
        </p:nvGraphicFramePr>
        <p:xfrm>
          <a:off x="117879" y="1121229"/>
          <a:ext cx="4820709" cy="28045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14A51F6B-BE16-D0DC-FE7E-F56A56AB3205}"/>
              </a:ext>
            </a:extLst>
          </p:cNvPr>
          <p:cNvGraphicFramePr>
            <a:graphicFrameLocks/>
          </p:cNvGraphicFramePr>
          <p:nvPr>
            <p:extLst>
              <p:ext uri="{D42A27DB-BD31-4B8C-83A1-F6EECF244321}">
                <p14:modId xmlns:p14="http://schemas.microsoft.com/office/powerpoint/2010/main" val="2307716814"/>
              </p:ext>
            </p:extLst>
          </p:nvPr>
        </p:nvGraphicFramePr>
        <p:xfrm>
          <a:off x="4383773" y="3139895"/>
          <a:ext cx="4595635" cy="30815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7076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AF05DF-098B-698F-130A-E8F9AD803B35}"/>
              </a:ext>
            </a:extLst>
          </p:cNvPr>
          <p:cNvSpPr>
            <a:spLocks noGrp="1"/>
          </p:cNvSpPr>
          <p:nvPr>
            <p:ph type="title"/>
          </p:nvPr>
        </p:nvSpPr>
        <p:spPr/>
        <p:txBody>
          <a:bodyPr/>
          <a:lstStyle/>
          <a:p>
            <a:r>
              <a:rPr lang="en-US" b="1"/>
              <a:t>Example 2</a:t>
            </a:r>
            <a:r>
              <a:rPr lang="en-US"/>
              <a:t>: Mississippi River Flood Forecast for St Paul, MN</a:t>
            </a:r>
          </a:p>
        </p:txBody>
      </p:sp>
      <p:pic>
        <p:nvPicPr>
          <p:cNvPr id="5" name="Content Placeholder 4">
            <a:extLst>
              <a:ext uri="{FF2B5EF4-FFF2-40B4-BE49-F238E27FC236}">
                <a16:creationId xmlns:a16="http://schemas.microsoft.com/office/drawing/2014/main" id="{F25C0889-A181-E3D7-6A83-36FBEA0A2C94}"/>
              </a:ext>
            </a:extLst>
          </p:cNvPr>
          <p:cNvPicPr>
            <a:picLocks noGrp="1" noChangeAspect="1"/>
          </p:cNvPicPr>
          <p:nvPr>
            <p:ph idx="1"/>
          </p:nvPr>
        </p:nvPicPr>
        <p:blipFill rotWithShape="1">
          <a:blip r:embed="rId2"/>
          <a:srcRect l="13019" t="92524" b="1481"/>
          <a:stretch/>
        </p:blipFill>
        <p:spPr>
          <a:xfrm>
            <a:off x="1402080" y="5433502"/>
            <a:ext cx="6131775" cy="283491"/>
          </a:xfrm>
          <a:prstGeom prst="rect">
            <a:avLst/>
          </a:prstGeom>
        </p:spPr>
      </p:pic>
      <p:pic>
        <p:nvPicPr>
          <p:cNvPr id="4" name="Picture 3">
            <a:extLst>
              <a:ext uri="{FF2B5EF4-FFF2-40B4-BE49-F238E27FC236}">
                <a16:creationId xmlns:a16="http://schemas.microsoft.com/office/drawing/2014/main" id="{668A698C-23FE-6EEA-4CDF-BC29C8133E5D}"/>
              </a:ext>
            </a:extLst>
          </p:cNvPr>
          <p:cNvPicPr>
            <a:picLocks noChangeAspect="1"/>
          </p:cNvPicPr>
          <p:nvPr/>
        </p:nvPicPr>
        <p:blipFill rotWithShape="1">
          <a:blip r:embed="rId3"/>
          <a:srcRect b="9641"/>
          <a:stretch/>
        </p:blipFill>
        <p:spPr>
          <a:xfrm>
            <a:off x="1045158" y="1063547"/>
            <a:ext cx="7053683" cy="4274807"/>
          </a:xfrm>
          <a:prstGeom prst="rect">
            <a:avLst/>
          </a:prstGeom>
        </p:spPr>
      </p:pic>
      <p:sp>
        <p:nvSpPr>
          <p:cNvPr id="6" name="Slide Number Placeholder 5">
            <a:extLst>
              <a:ext uri="{FF2B5EF4-FFF2-40B4-BE49-F238E27FC236}">
                <a16:creationId xmlns:a16="http://schemas.microsoft.com/office/drawing/2014/main" id="{0A3285B5-CEC6-729D-E429-64739F96CD7C}"/>
              </a:ext>
            </a:extLst>
          </p:cNvPr>
          <p:cNvSpPr>
            <a:spLocks noGrp="1"/>
          </p:cNvSpPr>
          <p:nvPr>
            <p:ph type="sldNum" sz="quarter" idx="10"/>
          </p:nvPr>
        </p:nvSpPr>
        <p:spPr/>
        <p:txBody>
          <a:bodyPr/>
          <a:lstStyle/>
          <a:p>
            <a:fld id="{D4325D4D-289E-48C1-B277-2BEB492A7D19}" type="slidenum">
              <a:rPr lang="en-US" smtClean="0"/>
              <a:pPr/>
              <a:t>17</a:t>
            </a:fld>
            <a:endParaRPr lang="en-US"/>
          </a:p>
        </p:txBody>
      </p:sp>
    </p:spTree>
    <p:extLst>
      <p:ext uri="{BB962C8B-B14F-4D97-AF65-F5344CB8AC3E}">
        <p14:creationId xmlns:p14="http://schemas.microsoft.com/office/powerpoint/2010/main" val="2662268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DAD9E-9B69-FE4E-877B-C2E14521076B}"/>
              </a:ext>
            </a:extLst>
          </p:cNvPr>
          <p:cNvSpPr>
            <a:spLocks noGrp="1"/>
          </p:cNvSpPr>
          <p:nvPr>
            <p:ph type="title"/>
          </p:nvPr>
        </p:nvSpPr>
        <p:spPr/>
        <p:txBody>
          <a:bodyPr/>
          <a:lstStyle/>
          <a:p>
            <a:r>
              <a:rPr lang="en-US"/>
              <a:t>City of St Paul Flood Management</a:t>
            </a:r>
          </a:p>
        </p:txBody>
      </p:sp>
      <p:sp>
        <p:nvSpPr>
          <p:cNvPr id="4" name="Content Placeholder 3">
            <a:extLst>
              <a:ext uri="{FF2B5EF4-FFF2-40B4-BE49-F238E27FC236}">
                <a16:creationId xmlns:a16="http://schemas.microsoft.com/office/drawing/2014/main" id="{1B2023C7-D271-40AA-37F7-67716B73BC10}"/>
              </a:ext>
            </a:extLst>
          </p:cNvPr>
          <p:cNvSpPr>
            <a:spLocks noGrp="1"/>
          </p:cNvSpPr>
          <p:nvPr>
            <p:ph idx="1"/>
          </p:nvPr>
        </p:nvSpPr>
        <p:spPr>
          <a:xfrm>
            <a:off x="164592" y="889001"/>
            <a:ext cx="8842248" cy="4729163"/>
          </a:xfrm>
        </p:spPr>
        <p:txBody>
          <a:bodyPr/>
          <a:lstStyle/>
          <a:p>
            <a:r>
              <a:rPr lang="en-US" b="1"/>
              <a:t>Flood Forecast System</a:t>
            </a:r>
            <a:r>
              <a:rPr lang="en-US"/>
              <a:t>: The city relies on several forecast products from the North Central River Forecast Center (NCRFC), most importantly a deterministic 7-day forecast for the Mississippi River at St. Paul </a:t>
            </a:r>
          </a:p>
          <a:p>
            <a:endParaRPr lang="en-US"/>
          </a:p>
          <a:p>
            <a:endParaRPr lang="en-US"/>
          </a:p>
          <a:p>
            <a:endParaRPr lang="en-US"/>
          </a:p>
          <a:p>
            <a:endParaRPr lang="en-US"/>
          </a:p>
          <a:p>
            <a:endParaRPr lang="en-US"/>
          </a:p>
          <a:p>
            <a:endParaRPr lang="en-US"/>
          </a:p>
          <a:p>
            <a:endParaRPr lang="en-US"/>
          </a:p>
          <a:p>
            <a:r>
              <a:rPr lang="en-US" b="1"/>
              <a:t>Temporary Protective Measures:  </a:t>
            </a:r>
            <a:r>
              <a:rPr lang="en-US"/>
              <a:t>The city has a flood action plan matrix that lists specific actions for different forecasted flood levels, including:</a:t>
            </a:r>
          </a:p>
          <a:p>
            <a:pPr lvl="1"/>
            <a:r>
              <a:rPr lang="en-US"/>
              <a:t>Installing temporary flood barriers</a:t>
            </a:r>
          </a:p>
          <a:p>
            <a:pPr lvl="1"/>
            <a:r>
              <a:rPr lang="en-US"/>
              <a:t>Relocating moveable property</a:t>
            </a:r>
          </a:p>
          <a:p>
            <a:pPr lvl="1"/>
            <a:r>
              <a:rPr lang="en-US"/>
              <a:t>Limiting access to expected flood areas (e.g., road closures) </a:t>
            </a:r>
          </a:p>
          <a:p>
            <a:pPr lvl="1"/>
            <a:r>
              <a:rPr lang="en-US"/>
              <a:t>Communicating flood warnings and recommendations to the public</a:t>
            </a:r>
          </a:p>
          <a:p>
            <a:endParaRPr lang="en-US"/>
          </a:p>
        </p:txBody>
      </p:sp>
      <p:sp>
        <p:nvSpPr>
          <p:cNvPr id="5" name="Slide Number Placeholder 4">
            <a:extLst>
              <a:ext uri="{FF2B5EF4-FFF2-40B4-BE49-F238E27FC236}">
                <a16:creationId xmlns:a16="http://schemas.microsoft.com/office/drawing/2014/main" id="{A0D54B63-0FCE-174E-F1B7-230A559AA03C}"/>
              </a:ext>
            </a:extLst>
          </p:cNvPr>
          <p:cNvSpPr>
            <a:spLocks noGrp="1"/>
          </p:cNvSpPr>
          <p:nvPr>
            <p:ph type="sldNum" sz="quarter" idx="10"/>
          </p:nvPr>
        </p:nvSpPr>
        <p:spPr/>
        <p:txBody>
          <a:bodyPr/>
          <a:lstStyle/>
          <a:p>
            <a:fld id="{D4325D4D-289E-48C1-B277-2BEB492A7D19}" type="slidenum">
              <a:rPr lang="en-US" smtClean="0"/>
              <a:pPr/>
              <a:t>18</a:t>
            </a:fld>
            <a:endParaRPr lang="en-US"/>
          </a:p>
        </p:txBody>
      </p:sp>
      <p:pic>
        <p:nvPicPr>
          <p:cNvPr id="7" name="Picture 6">
            <a:extLst>
              <a:ext uri="{FF2B5EF4-FFF2-40B4-BE49-F238E27FC236}">
                <a16:creationId xmlns:a16="http://schemas.microsoft.com/office/drawing/2014/main" id="{E994E92B-EC30-1F4F-EF8B-D4B498D3EE52}"/>
              </a:ext>
            </a:extLst>
          </p:cNvPr>
          <p:cNvPicPr>
            <a:picLocks noChangeAspect="1"/>
          </p:cNvPicPr>
          <p:nvPr/>
        </p:nvPicPr>
        <p:blipFill rotWithShape="1">
          <a:blip r:embed="rId2"/>
          <a:srcRect l="3841" t="11826" r="7071" b="17321"/>
          <a:stretch/>
        </p:blipFill>
        <p:spPr>
          <a:xfrm>
            <a:off x="1709927" y="1938528"/>
            <a:ext cx="5683349" cy="2404872"/>
          </a:xfrm>
          <a:prstGeom prst="rect">
            <a:avLst/>
          </a:prstGeom>
          <a:ln>
            <a:solidFill>
              <a:schemeClr val="tx1"/>
            </a:solidFill>
          </a:ln>
        </p:spPr>
      </p:pic>
    </p:spTree>
    <p:extLst>
      <p:ext uri="{BB962C8B-B14F-4D97-AF65-F5344CB8AC3E}">
        <p14:creationId xmlns:p14="http://schemas.microsoft.com/office/powerpoint/2010/main" val="311718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2267C9-673C-5E87-3081-677D0AED2776}"/>
              </a:ext>
            </a:extLst>
          </p:cNvPr>
          <p:cNvSpPr>
            <a:spLocks noGrp="1"/>
          </p:cNvSpPr>
          <p:nvPr>
            <p:ph type="title"/>
          </p:nvPr>
        </p:nvSpPr>
        <p:spPr/>
        <p:txBody>
          <a:bodyPr/>
          <a:lstStyle/>
          <a:p>
            <a:r>
              <a:rPr lang="en-US"/>
              <a:t>Case Study Includes Three Main Types of Protective Measures </a:t>
            </a:r>
          </a:p>
        </p:txBody>
      </p:sp>
      <p:sp>
        <p:nvSpPr>
          <p:cNvPr id="7" name="Content Placeholder 6">
            <a:extLst>
              <a:ext uri="{FF2B5EF4-FFF2-40B4-BE49-F238E27FC236}">
                <a16:creationId xmlns:a16="http://schemas.microsoft.com/office/drawing/2014/main" id="{1F0C5442-CE68-59A7-DBA6-4DB11D0A79A1}"/>
              </a:ext>
            </a:extLst>
          </p:cNvPr>
          <p:cNvSpPr>
            <a:spLocks noGrp="1"/>
          </p:cNvSpPr>
          <p:nvPr>
            <p:ph idx="1"/>
          </p:nvPr>
        </p:nvSpPr>
        <p:spPr>
          <a:xfrm>
            <a:off x="398417" y="1728289"/>
            <a:ext cx="2832463" cy="3401422"/>
          </a:xfrm>
        </p:spPr>
        <p:txBody>
          <a:bodyPr/>
          <a:lstStyle/>
          <a:p>
            <a:r>
              <a:rPr lang="en-US"/>
              <a:t>Temporary barriers in St. Paul Levee              (</a:t>
            </a:r>
            <a:r>
              <a:rPr lang="en-US" i="1"/>
              <a:t>4 action levels</a:t>
            </a:r>
            <a:r>
              <a:rPr lang="en-US"/>
              <a:t>)</a:t>
            </a:r>
          </a:p>
          <a:p>
            <a:pPr marL="0" indent="0">
              <a:buNone/>
            </a:pPr>
            <a:endParaRPr lang="en-US"/>
          </a:p>
          <a:p>
            <a:r>
              <a:rPr lang="en-US"/>
              <a:t>Temporary barriers in Airport Levee                       (</a:t>
            </a:r>
            <a:r>
              <a:rPr lang="en-US" i="1"/>
              <a:t>2 action levels</a:t>
            </a:r>
            <a:r>
              <a:rPr lang="en-US"/>
              <a:t>)</a:t>
            </a:r>
          </a:p>
          <a:p>
            <a:pPr marL="0" indent="0">
              <a:buNone/>
            </a:pPr>
            <a:endParaRPr lang="en-US"/>
          </a:p>
          <a:p>
            <a:r>
              <a:rPr lang="en-US"/>
              <a:t>Relocation of vehicles in the city’s impound lot            (</a:t>
            </a:r>
            <a:r>
              <a:rPr lang="en-US" i="1"/>
              <a:t>2 action levels</a:t>
            </a:r>
            <a:r>
              <a:rPr lang="en-US"/>
              <a:t>)</a:t>
            </a:r>
          </a:p>
          <a:p>
            <a:endParaRPr lang="en-US"/>
          </a:p>
        </p:txBody>
      </p:sp>
      <p:pic>
        <p:nvPicPr>
          <p:cNvPr id="5" name="Picture 4">
            <a:extLst>
              <a:ext uri="{FF2B5EF4-FFF2-40B4-BE49-F238E27FC236}">
                <a16:creationId xmlns:a16="http://schemas.microsoft.com/office/drawing/2014/main" id="{B5D0D47D-F41C-EE4A-D7C0-5BCAFC4F069A}"/>
              </a:ext>
            </a:extLst>
          </p:cNvPr>
          <p:cNvPicPr>
            <a:picLocks noChangeAspect="1"/>
          </p:cNvPicPr>
          <p:nvPr/>
        </p:nvPicPr>
        <p:blipFill rotWithShape="1">
          <a:blip r:embed="rId2"/>
          <a:srcRect b="7371"/>
          <a:stretch/>
        </p:blipFill>
        <p:spPr>
          <a:xfrm>
            <a:off x="3277337" y="1589351"/>
            <a:ext cx="5783514" cy="4393437"/>
          </a:xfrm>
          <a:prstGeom prst="rect">
            <a:avLst/>
          </a:prstGeom>
        </p:spPr>
      </p:pic>
      <p:sp>
        <p:nvSpPr>
          <p:cNvPr id="3" name="Slide Number Placeholder 2">
            <a:extLst>
              <a:ext uri="{FF2B5EF4-FFF2-40B4-BE49-F238E27FC236}">
                <a16:creationId xmlns:a16="http://schemas.microsoft.com/office/drawing/2014/main" id="{933678C6-EA80-4339-7689-7D85FCBB5E3A}"/>
              </a:ext>
            </a:extLst>
          </p:cNvPr>
          <p:cNvSpPr>
            <a:spLocks noGrp="1"/>
          </p:cNvSpPr>
          <p:nvPr>
            <p:ph type="sldNum" sz="quarter" idx="10"/>
          </p:nvPr>
        </p:nvSpPr>
        <p:spPr/>
        <p:txBody>
          <a:bodyPr/>
          <a:lstStyle/>
          <a:p>
            <a:fld id="{D4325D4D-289E-48C1-B277-2BEB492A7D19}" type="slidenum">
              <a:rPr lang="en-US" smtClean="0"/>
              <a:pPr/>
              <a:t>19</a:t>
            </a:fld>
            <a:endParaRPr lang="en-US"/>
          </a:p>
        </p:txBody>
      </p:sp>
    </p:spTree>
    <p:extLst>
      <p:ext uri="{BB962C8B-B14F-4D97-AF65-F5344CB8AC3E}">
        <p14:creationId xmlns:p14="http://schemas.microsoft.com/office/powerpoint/2010/main" val="2290917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2CFFD-4C14-4B3A-9A75-B3D140431C78}"/>
              </a:ext>
            </a:extLst>
          </p:cNvPr>
          <p:cNvSpPr>
            <a:spLocks noGrp="1"/>
          </p:cNvSpPr>
          <p:nvPr>
            <p:ph type="title"/>
          </p:nvPr>
        </p:nvSpPr>
        <p:spPr/>
        <p:txBody>
          <a:bodyPr/>
          <a:lstStyle/>
          <a:p>
            <a:r>
              <a:rPr lang="en-US"/>
              <a:t>Outline of Workshop</a:t>
            </a:r>
          </a:p>
        </p:txBody>
      </p:sp>
      <p:sp>
        <p:nvSpPr>
          <p:cNvPr id="3" name="Content Placeholder 2">
            <a:extLst>
              <a:ext uri="{FF2B5EF4-FFF2-40B4-BE49-F238E27FC236}">
                <a16:creationId xmlns:a16="http://schemas.microsoft.com/office/drawing/2014/main" id="{C3DEFB27-09FF-9EA2-300F-26B13AFB1E67}"/>
              </a:ext>
            </a:extLst>
          </p:cNvPr>
          <p:cNvSpPr>
            <a:spLocks noGrp="1"/>
          </p:cNvSpPr>
          <p:nvPr>
            <p:ph idx="1"/>
          </p:nvPr>
        </p:nvSpPr>
        <p:spPr/>
        <p:txBody>
          <a:bodyPr/>
          <a:lstStyle/>
          <a:p>
            <a:r>
              <a:rPr lang="en-US"/>
              <a:t>Background:</a:t>
            </a:r>
          </a:p>
          <a:p>
            <a:pPr lvl="1"/>
            <a:r>
              <a:rPr lang="en-US"/>
              <a:t>Types of economic analyses of  public sector decisions</a:t>
            </a:r>
          </a:p>
          <a:p>
            <a:pPr lvl="1"/>
            <a:r>
              <a:rPr lang="en-US"/>
              <a:t>Econ analysis requirements and practices by fed agencies (including NOAA)</a:t>
            </a:r>
          </a:p>
          <a:p>
            <a:pPr lvl="1"/>
            <a:r>
              <a:rPr lang="en-US"/>
              <a:t>Economic analysis of structural flood control investments (dams) vs. non-structural flood control investments (flood forecast systems)</a:t>
            </a:r>
          </a:p>
          <a:p>
            <a:r>
              <a:rPr lang="en-US"/>
              <a:t>Conceptual framework for valuing streamflow forecast information</a:t>
            </a:r>
          </a:p>
          <a:p>
            <a:pPr lvl="1"/>
            <a:r>
              <a:rPr lang="en-US"/>
              <a:t>Value of information (VOI) framework and the cost-loss model</a:t>
            </a:r>
          </a:p>
          <a:p>
            <a:r>
              <a:rPr lang="en-US"/>
              <a:t>Example Applications</a:t>
            </a:r>
          </a:p>
          <a:p>
            <a:pPr lvl="1"/>
            <a:r>
              <a:rPr lang="en-US"/>
              <a:t>Simple stylized 2x2 flood forecast example</a:t>
            </a:r>
          </a:p>
          <a:p>
            <a:pPr lvl="1"/>
            <a:r>
              <a:rPr lang="en-US"/>
              <a:t>Real world flood forecast example (Upper Mississippi River)</a:t>
            </a:r>
          </a:p>
          <a:p>
            <a:pPr lvl="1"/>
            <a:r>
              <a:rPr lang="en-US"/>
              <a:t>Real world drought low-flow forecast example (Lower Mississippi River)</a:t>
            </a:r>
          </a:p>
          <a:p>
            <a:pPr lvl="1"/>
            <a:r>
              <a:rPr lang="en-US"/>
              <a:t>Forecast-informed reservoir operations (FIRO) example </a:t>
            </a:r>
          </a:p>
          <a:p>
            <a:pPr lvl="1"/>
            <a:endParaRPr lang="en-US"/>
          </a:p>
          <a:p>
            <a:pPr marL="609585" lvl="2" indent="0">
              <a:buNone/>
            </a:pPr>
            <a:endParaRPr lang="en-US"/>
          </a:p>
          <a:p>
            <a:pPr lvl="2"/>
            <a:endParaRPr lang="en-US"/>
          </a:p>
          <a:p>
            <a:endParaRPr lang="en-US"/>
          </a:p>
        </p:txBody>
      </p:sp>
      <p:sp>
        <p:nvSpPr>
          <p:cNvPr id="4" name="Slide Number Placeholder 3">
            <a:extLst>
              <a:ext uri="{FF2B5EF4-FFF2-40B4-BE49-F238E27FC236}">
                <a16:creationId xmlns:a16="http://schemas.microsoft.com/office/drawing/2014/main" id="{75E366DC-95DF-AE4F-5CA8-1DE76725A260}"/>
              </a:ext>
            </a:extLst>
          </p:cNvPr>
          <p:cNvSpPr>
            <a:spLocks noGrp="1"/>
          </p:cNvSpPr>
          <p:nvPr>
            <p:ph type="sldNum" sz="quarter" idx="10"/>
          </p:nvPr>
        </p:nvSpPr>
        <p:spPr/>
        <p:txBody>
          <a:bodyPr/>
          <a:lstStyle/>
          <a:p>
            <a:fld id="{D4325D4D-289E-48C1-B277-2BEB492A7D19}" type="slidenum">
              <a:rPr lang="en-US" smtClean="0"/>
              <a:pPr/>
              <a:t>2</a:t>
            </a:fld>
            <a:endParaRPr lang="en-US"/>
          </a:p>
        </p:txBody>
      </p:sp>
    </p:spTree>
    <p:extLst>
      <p:ext uri="{BB962C8B-B14F-4D97-AF65-F5344CB8AC3E}">
        <p14:creationId xmlns:p14="http://schemas.microsoft.com/office/powerpoint/2010/main" val="3867026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E93BC-D788-656F-361A-0330F32BF8D5}"/>
              </a:ext>
            </a:extLst>
          </p:cNvPr>
          <p:cNvSpPr>
            <a:spLocks noGrp="1"/>
          </p:cNvSpPr>
          <p:nvPr>
            <p:ph type="title"/>
          </p:nvPr>
        </p:nvSpPr>
        <p:spPr>
          <a:xfrm>
            <a:off x="137160" y="182880"/>
            <a:ext cx="8842248" cy="818606"/>
          </a:xfrm>
        </p:spPr>
        <p:txBody>
          <a:bodyPr/>
          <a:lstStyle/>
          <a:p>
            <a:r>
              <a:rPr lang="en-US"/>
              <a:t>Payoff Matrixes for Selected Protective Actions</a:t>
            </a:r>
          </a:p>
        </p:txBody>
      </p:sp>
      <p:sp>
        <p:nvSpPr>
          <p:cNvPr id="8" name="Slide Number Placeholder 7">
            <a:extLst>
              <a:ext uri="{FF2B5EF4-FFF2-40B4-BE49-F238E27FC236}">
                <a16:creationId xmlns:a16="http://schemas.microsoft.com/office/drawing/2014/main" id="{555E1814-4EE9-BE4C-CC0D-3B9E47FEEDCB}"/>
              </a:ext>
            </a:extLst>
          </p:cNvPr>
          <p:cNvSpPr>
            <a:spLocks noGrp="1"/>
          </p:cNvSpPr>
          <p:nvPr>
            <p:ph type="sldNum" sz="quarter" idx="10"/>
          </p:nvPr>
        </p:nvSpPr>
        <p:spPr/>
        <p:txBody>
          <a:bodyPr/>
          <a:lstStyle/>
          <a:p>
            <a:fld id="{D4325D4D-289E-48C1-B277-2BEB492A7D19}" type="slidenum">
              <a:rPr lang="en-US" smtClean="0"/>
              <a:pPr/>
              <a:t>20</a:t>
            </a:fld>
            <a:endParaRPr lang="en-US"/>
          </a:p>
        </p:txBody>
      </p:sp>
      <p:sp>
        <p:nvSpPr>
          <p:cNvPr id="4" name="TextBox 3">
            <a:extLst>
              <a:ext uri="{FF2B5EF4-FFF2-40B4-BE49-F238E27FC236}">
                <a16:creationId xmlns:a16="http://schemas.microsoft.com/office/drawing/2014/main" id="{CD2413E8-836A-5E6A-719B-72264D7A0B45}"/>
              </a:ext>
            </a:extLst>
          </p:cNvPr>
          <p:cNvSpPr txBox="1"/>
          <p:nvPr/>
        </p:nvSpPr>
        <p:spPr>
          <a:xfrm>
            <a:off x="225769" y="991159"/>
            <a:ext cx="3616888" cy="307777"/>
          </a:xfrm>
          <a:prstGeom prst="rect">
            <a:avLst/>
          </a:prstGeom>
          <a:solidFill>
            <a:schemeClr val="accent1">
              <a:lumMod val="50000"/>
            </a:schemeClr>
          </a:solidFill>
        </p:spPr>
        <p:txBody>
          <a:bodyPr wrap="square" rtlCol="0">
            <a:spAutoFit/>
          </a:bodyPr>
          <a:lstStyle/>
          <a:p>
            <a:r>
              <a:rPr lang="en-US" sz="1400" b="1">
                <a:solidFill>
                  <a:schemeClr val="bg1"/>
                </a:solidFill>
              </a:rPr>
              <a:t>St Paul Levee (Cost + Loss in $’000)</a:t>
            </a:r>
          </a:p>
        </p:txBody>
      </p:sp>
      <p:graphicFrame>
        <p:nvGraphicFramePr>
          <p:cNvPr id="3" name="Object 2">
            <a:extLst>
              <a:ext uri="{FF2B5EF4-FFF2-40B4-BE49-F238E27FC236}">
                <a16:creationId xmlns:a16="http://schemas.microsoft.com/office/drawing/2014/main" id="{CCAEFAE7-C035-1DA8-48B4-83455A83DCC1}"/>
              </a:ext>
            </a:extLst>
          </p:cNvPr>
          <p:cNvGraphicFramePr>
            <a:graphicFrameLocks noChangeAspect="1"/>
          </p:cNvGraphicFramePr>
          <p:nvPr>
            <p:extLst>
              <p:ext uri="{D42A27DB-BD31-4B8C-83A1-F6EECF244321}">
                <p14:modId xmlns:p14="http://schemas.microsoft.com/office/powerpoint/2010/main" val="1498330817"/>
              </p:ext>
            </p:extLst>
          </p:nvPr>
        </p:nvGraphicFramePr>
        <p:xfrm>
          <a:off x="237118" y="1298936"/>
          <a:ext cx="8701203" cy="1362839"/>
        </p:xfrm>
        <a:graphic>
          <a:graphicData uri="http://schemas.openxmlformats.org/presentationml/2006/ole">
            <mc:AlternateContent xmlns:mc="http://schemas.openxmlformats.org/markup-compatibility/2006">
              <mc:Choice xmlns:v="urn:schemas-microsoft-com:vml" Requires="v">
                <p:oleObj name="Worksheet" r:id="rId2" imgW="7378725" imgH="1155612" progId="Excel.Sheet.12">
                  <p:embed/>
                </p:oleObj>
              </mc:Choice>
              <mc:Fallback>
                <p:oleObj name="Worksheet" r:id="rId2" imgW="7378725" imgH="1155612" progId="Excel.Sheet.12">
                  <p:embed/>
                  <p:pic>
                    <p:nvPicPr>
                      <p:cNvPr id="3" name="Object 2">
                        <a:extLst>
                          <a:ext uri="{FF2B5EF4-FFF2-40B4-BE49-F238E27FC236}">
                            <a16:creationId xmlns:a16="http://schemas.microsoft.com/office/drawing/2014/main" id="{CCAEFAE7-C035-1DA8-48B4-83455A83DCC1}"/>
                          </a:ext>
                        </a:extLst>
                      </p:cNvPr>
                      <p:cNvPicPr/>
                      <p:nvPr/>
                    </p:nvPicPr>
                    <p:blipFill>
                      <a:blip r:embed="rId3"/>
                      <a:stretch>
                        <a:fillRect/>
                      </a:stretch>
                    </p:blipFill>
                    <p:spPr>
                      <a:xfrm>
                        <a:off x="237118" y="1298936"/>
                        <a:ext cx="8701203" cy="1362839"/>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E264E4F7-58A5-F86B-72A7-A7B878A28C8B}"/>
              </a:ext>
            </a:extLst>
          </p:cNvPr>
          <p:cNvSpPr txBox="1"/>
          <p:nvPr/>
        </p:nvSpPr>
        <p:spPr>
          <a:xfrm>
            <a:off x="225769" y="3105164"/>
            <a:ext cx="3616888" cy="307777"/>
          </a:xfrm>
          <a:prstGeom prst="rect">
            <a:avLst/>
          </a:prstGeom>
          <a:solidFill>
            <a:schemeClr val="accent1">
              <a:lumMod val="50000"/>
            </a:schemeClr>
          </a:solidFill>
        </p:spPr>
        <p:txBody>
          <a:bodyPr wrap="square" rtlCol="0">
            <a:spAutoFit/>
          </a:bodyPr>
          <a:lstStyle/>
          <a:p>
            <a:r>
              <a:rPr lang="en-US" sz="1400" b="1">
                <a:solidFill>
                  <a:schemeClr val="bg1"/>
                </a:solidFill>
              </a:rPr>
              <a:t>Airport Levee (Cost + Loss in $’000)</a:t>
            </a:r>
          </a:p>
        </p:txBody>
      </p:sp>
      <p:pic>
        <p:nvPicPr>
          <p:cNvPr id="20" name="Picture 19">
            <a:extLst>
              <a:ext uri="{FF2B5EF4-FFF2-40B4-BE49-F238E27FC236}">
                <a16:creationId xmlns:a16="http://schemas.microsoft.com/office/drawing/2014/main" id="{753C8CBF-3998-4DD7-2983-91B05372AD56}"/>
              </a:ext>
            </a:extLst>
          </p:cNvPr>
          <p:cNvPicPr>
            <a:picLocks noChangeAspect="1"/>
          </p:cNvPicPr>
          <p:nvPr/>
        </p:nvPicPr>
        <p:blipFill>
          <a:blip r:embed="rId4"/>
          <a:stretch>
            <a:fillRect/>
          </a:stretch>
        </p:blipFill>
        <p:spPr>
          <a:xfrm>
            <a:off x="173282" y="5243178"/>
            <a:ext cx="8796982" cy="900121"/>
          </a:xfrm>
          <a:prstGeom prst="rect">
            <a:avLst/>
          </a:prstGeom>
        </p:spPr>
      </p:pic>
      <p:sp>
        <p:nvSpPr>
          <p:cNvPr id="18" name="TextBox 17">
            <a:extLst>
              <a:ext uri="{FF2B5EF4-FFF2-40B4-BE49-F238E27FC236}">
                <a16:creationId xmlns:a16="http://schemas.microsoft.com/office/drawing/2014/main" id="{19809D33-63BF-25C3-D961-96374C29C1DA}"/>
              </a:ext>
            </a:extLst>
          </p:cNvPr>
          <p:cNvSpPr txBox="1"/>
          <p:nvPr/>
        </p:nvSpPr>
        <p:spPr>
          <a:xfrm>
            <a:off x="173736" y="4935401"/>
            <a:ext cx="3616888" cy="307777"/>
          </a:xfrm>
          <a:prstGeom prst="rect">
            <a:avLst/>
          </a:prstGeom>
          <a:solidFill>
            <a:schemeClr val="accent1">
              <a:lumMod val="50000"/>
            </a:schemeClr>
          </a:solidFill>
        </p:spPr>
        <p:txBody>
          <a:bodyPr wrap="square" rtlCol="0">
            <a:spAutoFit/>
          </a:bodyPr>
          <a:lstStyle/>
          <a:p>
            <a:r>
              <a:rPr lang="en-US" sz="1400" b="1">
                <a:solidFill>
                  <a:schemeClr val="bg1"/>
                </a:solidFill>
              </a:rPr>
              <a:t>Impound Lot (Cost + Loss in $’000)</a:t>
            </a:r>
          </a:p>
        </p:txBody>
      </p:sp>
      <p:pic>
        <p:nvPicPr>
          <p:cNvPr id="21" name="Picture 20">
            <a:extLst>
              <a:ext uri="{FF2B5EF4-FFF2-40B4-BE49-F238E27FC236}">
                <a16:creationId xmlns:a16="http://schemas.microsoft.com/office/drawing/2014/main" id="{206A1FB0-2FC2-DE25-9A6A-E9FF8D178B6D}"/>
              </a:ext>
            </a:extLst>
          </p:cNvPr>
          <p:cNvPicPr>
            <a:picLocks noChangeAspect="1"/>
          </p:cNvPicPr>
          <p:nvPr/>
        </p:nvPicPr>
        <p:blipFill>
          <a:blip r:embed="rId5"/>
          <a:stretch>
            <a:fillRect/>
          </a:stretch>
        </p:blipFill>
        <p:spPr>
          <a:xfrm>
            <a:off x="225769" y="3429000"/>
            <a:ext cx="8796978" cy="900121"/>
          </a:xfrm>
          <a:prstGeom prst="rect">
            <a:avLst/>
          </a:prstGeom>
        </p:spPr>
      </p:pic>
    </p:spTree>
    <p:extLst>
      <p:ext uri="{BB962C8B-B14F-4D97-AF65-F5344CB8AC3E}">
        <p14:creationId xmlns:p14="http://schemas.microsoft.com/office/powerpoint/2010/main" val="259956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B8B96-C250-4F9B-1B4E-E0DC0D2BECBE}"/>
              </a:ext>
            </a:extLst>
          </p:cNvPr>
          <p:cNvSpPr>
            <a:spLocks noGrp="1"/>
          </p:cNvSpPr>
          <p:nvPr>
            <p:ph type="title"/>
          </p:nvPr>
        </p:nvSpPr>
        <p:spPr>
          <a:xfrm>
            <a:off x="137160" y="182880"/>
            <a:ext cx="8842248" cy="747423"/>
          </a:xfrm>
        </p:spPr>
        <p:txBody>
          <a:bodyPr/>
          <a:lstStyle/>
          <a:p>
            <a:r>
              <a:rPr lang="en-US"/>
              <a:t>Results: Value of Perfect Forecast Information ($’000 per year)</a:t>
            </a:r>
          </a:p>
        </p:txBody>
      </p:sp>
      <p:graphicFrame>
        <p:nvGraphicFramePr>
          <p:cNvPr id="5" name="Content Placeholder 4">
            <a:extLst>
              <a:ext uri="{FF2B5EF4-FFF2-40B4-BE49-F238E27FC236}">
                <a16:creationId xmlns:a16="http://schemas.microsoft.com/office/drawing/2014/main" id="{611D12D1-4911-A3E0-53C8-3B1B00DA8E5E}"/>
              </a:ext>
            </a:extLst>
          </p:cNvPr>
          <p:cNvGraphicFramePr>
            <a:graphicFrameLocks noGrp="1"/>
          </p:cNvGraphicFramePr>
          <p:nvPr>
            <p:ph idx="1"/>
            <p:extLst>
              <p:ext uri="{D42A27DB-BD31-4B8C-83A1-F6EECF244321}">
                <p14:modId xmlns:p14="http://schemas.microsoft.com/office/powerpoint/2010/main" val="2835873969"/>
              </p:ext>
            </p:extLst>
          </p:nvPr>
        </p:nvGraphicFramePr>
        <p:xfrm>
          <a:off x="229395" y="1170845"/>
          <a:ext cx="5392410" cy="1968310"/>
        </p:xfrm>
        <a:graphic>
          <a:graphicData uri="http://schemas.openxmlformats.org/drawingml/2006/table">
            <a:tbl>
              <a:tblPr firstRow="1" firstCol="1" bandRow="1"/>
              <a:tblGrid>
                <a:gridCol w="1834598">
                  <a:extLst>
                    <a:ext uri="{9D8B030D-6E8A-4147-A177-3AD203B41FA5}">
                      <a16:colId xmlns:a16="http://schemas.microsoft.com/office/drawing/2014/main" val="2321523331"/>
                    </a:ext>
                  </a:extLst>
                </a:gridCol>
                <a:gridCol w="889453">
                  <a:extLst>
                    <a:ext uri="{9D8B030D-6E8A-4147-A177-3AD203B41FA5}">
                      <a16:colId xmlns:a16="http://schemas.microsoft.com/office/drawing/2014/main" val="357548458"/>
                    </a:ext>
                  </a:extLst>
                </a:gridCol>
                <a:gridCol w="889453">
                  <a:extLst>
                    <a:ext uri="{9D8B030D-6E8A-4147-A177-3AD203B41FA5}">
                      <a16:colId xmlns:a16="http://schemas.microsoft.com/office/drawing/2014/main" val="3547003627"/>
                    </a:ext>
                  </a:extLst>
                </a:gridCol>
                <a:gridCol w="889453">
                  <a:extLst>
                    <a:ext uri="{9D8B030D-6E8A-4147-A177-3AD203B41FA5}">
                      <a16:colId xmlns:a16="http://schemas.microsoft.com/office/drawing/2014/main" val="1034437297"/>
                    </a:ext>
                  </a:extLst>
                </a:gridCol>
                <a:gridCol w="889453">
                  <a:extLst>
                    <a:ext uri="{9D8B030D-6E8A-4147-A177-3AD203B41FA5}">
                      <a16:colId xmlns:a16="http://schemas.microsoft.com/office/drawing/2014/main" val="2575718335"/>
                    </a:ext>
                  </a:extLst>
                </a:gridCol>
              </a:tblGrid>
              <a:tr h="251460">
                <a:tc>
                  <a:txBody>
                    <a:bodyPr/>
                    <a:lstStyle/>
                    <a:p>
                      <a:pPr marL="0" marR="0">
                        <a:lnSpc>
                          <a:spcPct val="107000"/>
                        </a:lnSpc>
                        <a:spcBef>
                          <a:spcPts val="0"/>
                        </a:spcBef>
                        <a:spcAft>
                          <a:spcPts val="0"/>
                        </a:spcAft>
                      </a:pPr>
                      <a:r>
                        <a:rPr lang="en-US" sz="14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4">
                  <a:txBody>
                    <a:bodyPr/>
                    <a:lstStyle/>
                    <a:p>
                      <a:pPr marL="0" marR="0" algn="ctr">
                        <a:lnSpc>
                          <a:spcPct val="107000"/>
                        </a:lnSpc>
                        <a:spcBef>
                          <a:spcPts val="0"/>
                        </a:spcBef>
                        <a:spcAft>
                          <a:spcPts val="0"/>
                        </a:spcAft>
                      </a:pP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Expected value of outcomes (</a:t>
                      </a:r>
                      <a:r>
                        <a:rPr lang="en-US" sz="1400" b="1" kern="10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cost+loss</a:t>
                      </a: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12373472"/>
                  </a:ext>
                </a:extLst>
              </a:tr>
              <a:tr h="410845">
                <a:tc>
                  <a:txBody>
                    <a:bodyPr/>
                    <a:lstStyle/>
                    <a:p>
                      <a:pPr marL="0" marR="0">
                        <a:lnSpc>
                          <a:spcPct val="107000"/>
                        </a:lnSpc>
                        <a:spcBef>
                          <a:spcPts val="0"/>
                        </a:spcBef>
                        <a:spcAft>
                          <a:spcPts val="0"/>
                        </a:spcAft>
                      </a:pP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Emergency protective measure</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Perfect forecast</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Without-</a:t>
                      </a:r>
                      <a:b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forecast</a:t>
                      </a:r>
                      <a:b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Case 1</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a:t>
                      </a: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Without-</a:t>
                      </a:r>
                      <a:b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forecast</a:t>
                      </a:r>
                      <a:b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Case 2</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Without-</a:t>
                      </a:r>
                      <a:b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forecast</a:t>
                      </a:r>
                      <a:b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Case 3</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48577484"/>
                  </a:ext>
                </a:extLst>
              </a:tr>
              <a:tr h="271145">
                <a:tc>
                  <a:txBody>
                    <a:bodyPr/>
                    <a:lstStyle/>
                    <a:p>
                      <a:pPr marL="0" marR="0">
                        <a:lnSpc>
                          <a:spcPct val="107000"/>
                        </a:lnSpc>
                        <a:spcBef>
                          <a:spcPts val="0"/>
                        </a:spcBef>
                        <a:spcAft>
                          <a:spcPts val="0"/>
                        </a:spcAft>
                      </a:pP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St Paul levee</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-16</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-6,127</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-429</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-185</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2525246"/>
                  </a:ext>
                </a:extLst>
              </a:tr>
              <a:tr h="271145">
                <a:tc>
                  <a:txBody>
                    <a:bodyPr/>
                    <a:lstStyle/>
                    <a:p>
                      <a:pPr marL="0" marR="0">
                        <a:lnSpc>
                          <a:spcPct val="107000"/>
                        </a:lnSpc>
                        <a:spcBef>
                          <a:spcPts val="0"/>
                        </a:spcBef>
                        <a:spcAft>
                          <a:spcPts val="0"/>
                        </a:spcAft>
                      </a:pP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Airport levee </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-146</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-967</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-456</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-202</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40025486"/>
                  </a:ext>
                </a:extLst>
              </a:tr>
              <a:tr h="271145">
                <a:tc>
                  <a:txBody>
                    <a:bodyPr/>
                    <a:lstStyle/>
                    <a:p>
                      <a:pPr marL="0" marR="0">
                        <a:lnSpc>
                          <a:spcPct val="107000"/>
                        </a:lnSpc>
                        <a:spcBef>
                          <a:spcPts val="0"/>
                        </a:spcBef>
                        <a:spcAft>
                          <a:spcPts val="0"/>
                        </a:spcAft>
                      </a:pP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Impound lot</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-6</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-75</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-75</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-43</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4225829"/>
                  </a:ext>
                </a:extLst>
              </a:tr>
            </a:tbl>
          </a:graphicData>
        </a:graphic>
      </p:graphicFrame>
      <p:sp>
        <p:nvSpPr>
          <p:cNvPr id="4" name="Slide Number Placeholder 3">
            <a:extLst>
              <a:ext uri="{FF2B5EF4-FFF2-40B4-BE49-F238E27FC236}">
                <a16:creationId xmlns:a16="http://schemas.microsoft.com/office/drawing/2014/main" id="{EA843A2A-07E9-B11B-E880-AE426DD89196}"/>
              </a:ext>
            </a:extLst>
          </p:cNvPr>
          <p:cNvSpPr>
            <a:spLocks noGrp="1"/>
          </p:cNvSpPr>
          <p:nvPr>
            <p:ph type="sldNum" sz="quarter" idx="10"/>
          </p:nvPr>
        </p:nvSpPr>
        <p:spPr/>
        <p:txBody>
          <a:bodyPr/>
          <a:lstStyle/>
          <a:p>
            <a:fld id="{D4325D4D-289E-48C1-B277-2BEB492A7D19}" type="slidenum">
              <a:rPr lang="en-US" smtClean="0"/>
              <a:pPr/>
              <a:t>21</a:t>
            </a:fld>
            <a:endParaRPr lang="en-US"/>
          </a:p>
        </p:txBody>
      </p:sp>
      <p:graphicFrame>
        <p:nvGraphicFramePr>
          <p:cNvPr id="6" name="Table 5">
            <a:extLst>
              <a:ext uri="{FF2B5EF4-FFF2-40B4-BE49-F238E27FC236}">
                <a16:creationId xmlns:a16="http://schemas.microsoft.com/office/drawing/2014/main" id="{60FE0A63-BC62-5340-4301-1D76240722D3}"/>
              </a:ext>
            </a:extLst>
          </p:cNvPr>
          <p:cNvGraphicFramePr>
            <a:graphicFrameLocks noGrp="1"/>
          </p:cNvGraphicFramePr>
          <p:nvPr>
            <p:extLst>
              <p:ext uri="{D42A27DB-BD31-4B8C-83A1-F6EECF244321}">
                <p14:modId xmlns:p14="http://schemas.microsoft.com/office/powerpoint/2010/main" val="3915783141"/>
              </p:ext>
            </p:extLst>
          </p:nvPr>
        </p:nvGraphicFramePr>
        <p:xfrm>
          <a:off x="5909465" y="1170845"/>
          <a:ext cx="2749506" cy="1968310"/>
        </p:xfrm>
        <a:graphic>
          <a:graphicData uri="http://schemas.openxmlformats.org/drawingml/2006/table">
            <a:tbl>
              <a:tblPr firstRow="1" firstCol="1" bandRow="1"/>
              <a:tblGrid>
                <a:gridCol w="916502">
                  <a:extLst>
                    <a:ext uri="{9D8B030D-6E8A-4147-A177-3AD203B41FA5}">
                      <a16:colId xmlns:a16="http://schemas.microsoft.com/office/drawing/2014/main" val="3571620557"/>
                    </a:ext>
                  </a:extLst>
                </a:gridCol>
                <a:gridCol w="916502">
                  <a:extLst>
                    <a:ext uri="{9D8B030D-6E8A-4147-A177-3AD203B41FA5}">
                      <a16:colId xmlns:a16="http://schemas.microsoft.com/office/drawing/2014/main" val="2299007221"/>
                    </a:ext>
                  </a:extLst>
                </a:gridCol>
                <a:gridCol w="916502">
                  <a:extLst>
                    <a:ext uri="{9D8B030D-6E8A-4147-A177-3AD203B41FA5}">
                      <a16:colId xmlns:a16="http://schemas.microsoft.com/office/drawing/2014/main" val="2646594269"/>
                    </a:ext>
                  </a:extLst>
                </a:gridCol>
              </a:tblGrid>
              <a:tr h="251460">
                <a:tc gridSpan="3">
                  <a:txBody>
                    <a:bodyPr/>
                    <a:lstStyle/>
                    <a:p>
                      <a:pPr marL="0" marR="0" algn="ctr">
                        <a:lnSpc>
                          <a:spcPct val="107000"/>
                        </a:lnSpc>
                        <a:spcBef>
                          <a:spcPts val="0"/>
                        </a:spcBef>
                        <a:spcAft>
                          <a:spcPts val="0"/>
                        </a:spcAft>
                      </a:pP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Value of perfect forecast</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89516999"/>
                  </a:ext>
                </a:extLst>
              </a:tr>
              <a:tr h="410845">
                <a:tc>
                  <a:txBody>
                    <a:bodyPr/>
                    <a:lstStyle/>
                    <a:p>
                      <a:pPr marL="0" marR="0">
                        <a:lnSpc>
                          <a:spcPct val="107000"/>
                        </a:lnSpc>
                        <a:spcBef>
                          <a:spcPts val="0"/>
                        </a:spcBef>
                        <a:spcAft>
                          <a:spcPts val="0"/>
                        </a:spcAft>
                      </a:pP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Case 1</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 (b)</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b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Case 2</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Bef>
                          <a:spcPts val="0"/>
                        </a:spcBef>
                        <a:spcAft>
                          <a:spcPts val="0"/>
                        </a:spcAft>
                      </a:pP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 (c)</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b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Case 3</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Bef>
                          <a:spcPts val="0"/>
                        </a:spcBef>
                        <a:spcAft>
                          <a:spcPts val="0"/>
                        </a:spcAft>
                      </a:pP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 (d)</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1419949"/>
                  </a:ext>
                </a:extLst>
              </a:tr>
              <a:tr h="271145">
                <a:tc>
                  <a:txBody>
                    <a:bodyPr/>
                    <a:lstStyle/>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6,112</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414</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169</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44388"/>
                  </a:ext>
                </a:extLst>
              </a:tr>
              <a:tr h="271145">
                <a:tc>
                  <a:txBody>
                    <a:bodyPr/>
                    <a:lstStyle/>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821</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310</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55</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0747667"/>
                  </a:ext>
                </a:extLst>
              </a:tr>
              <a:tr h="271145">
                <a:tc>
                  <a:txBody>
                    <a:bodyPr/>
                    <a:lstStyle/>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69</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69</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37</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5980592"/>
                  </a:ext>
                </a:extLst>
              </a:tr>
            </a:tbl>
          </a:graphicData>
        </a:graphic>
      </p:graphicFrame>
      <p:sp>
        <p:nvSpPr>
          <p:cNvPr id="7" name="Content Placeholder 2">
            <a:extLst>
              <a:ext uri="{FF2B5EF4-FFF2-40B4-BE49-F238E27FC236}">
                <a16:creationId xmlns:a16="http://schemas.microsoft.com/office/drawing/2014/main" id="{0F5FBC87-EC4F-1BE4-3FDE-CE7FAC9C2241}"/>
              </a:ext>
            </a:extLst>
          </p:cNvPr>
          <p:cNvSpPr txBox="1">
            <a:spLocks/>
          </p:cNvSpPr>
          <p:nvPr/>
        </p:nvSpPr>
        <p:spPr bwMode="auto">
          <a:xfrm>
            <a:off x="137160" y="3379697"/>
            <a:ext cx="8842248" cy="18681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00559" indent="-300559" algn="l" rtl="0" eaLnBrk="1" fontAlgn="base" hangingPunct="1">
              <a:spcBef>
                <a:spcPct val="20000"/>
              </a:spcBef>
              <a:spcAft>
                <a:spcPct val="0"/>
              </a:spcAft>
              <a:buClrTx/>
              <a:buSzPct val="80000"/>
              <a:buFont typeface="Courier New" panose="02070309020205020404" pitchFamily="49" charset="0"/>
              <a:buChar char="o"/>
              <a:defRPr sz="2000">
                <a:solidFill>
                  <a:schemeClr val="bg2">
                    <a:lumMod val="50000"/>
                  </a:schemeClr>
                </a:solidFill>
                <a:latin typeface="+mn-lt"/>
                <a:ea typeface="+mn-ea"/>
                <a:cs typeface="+mn-cs"/>
              </a:defRPr>
            </a:lvl1pPr>
            <a:lvl2pPr marL="609585" indent="-309026" algn="l" rtl="0" eaLnBrk="1" fontAlgn="base" hangingPunct="1">
              <a:spcBef>
                <a:spcPct val="20000"/>
              </a:spcBef>
              <a:spcAft>
                <a:spcPct val="0"/>
              </a:spcAft>
              <a:buClrTx/>
              <a:buSzPct val="80000"/>
              <a:buFont typeface="Arial" panose="020B0604020202020204" pitchFamily="34" charset="0"/>
              <a:buChar char="•"/>
              <a:tabLst/>
              <a:defRPr sz="1800">
                <a:solidFill>
                  <a:schemeClr val="bg2">
                    <a:lumMod val="50000"/>
                  </a:schemeClr>
                </a:solidFill>
                <a:latin typeface="+mn-lt"/>
                <a:cs typeface="+mn-cs"/>
              </a:defRPr>
            </a:lvl2pPr>
            <a:lvl3pPr marL="905911" indent="-296326" algn="l" rtl="0" eaLnBrk="1" fontAlgn="base" hangingPunct="1">
              <a:spcBef>
                <a:spcPct val="20000"/>
              </a:spcBef>
              <a:spcAft>
                <a:spcPct val="0"/>
              </a:spcAft>
              <a:buClrTx/>
              <a:buSzPct val="80000"/>
              <a:buFont typeface="System Font Regular"/>
              <a:buChar char="-"/>
              <a:defRPr sz="1600">
                <a:solidFill>
                  <a:schemeClr val="bg2">
                    <a:lumMod val="50000"/>
                  </a:schemeClr>
                </a:solidFill>
                <a:latin typeface="+mn-lt"/>
                <a:cs typeface="+mn-cs"/>
              </a:defRPr>
            </a:lvl3pPr>
            <a:lvl4pPr marL="2133547" indent="-304792" algn="l" rtl="0" eaLnBrk="1" fontAlgn="base" hangingPunct="1">
              <a:spcBef>
                <a:spcPct val="20000"/>
              </a:spcBef>
              <a:spcAft>
                <a:spcPct val="0"/>
              </a:spcAft>
              <a:buClr>
                <a:srgbClr val="003F82"/>
              </a:buClr>
              <a:buSzPct val="80000"/>
              <a:buFont typeface="Wingdings" pitchFamily="2" charset="2"/>
              <a:buChar char="§"/>
              <a:defRPr sz="1867">
                <a:solidFill>
                  <a:schemeClr val="tx1"/>
                </a:solidFill>
                <a:latin typeface="+mn-lt"/>
                <a:cs typeface="+mn-cs"/>
              </a:defRPr>
            </a:lvl4pPr>
            <a:lvl5pPr marL="2743131" indent="-304792" algn="l" rtl="0" eaLnBrk="1" fontAlgn="base" hangingPunct="1">
              <a:spcBef>
                <a:spcPct val="20000"/>
              </a:spcBef>
              <a:spcAft>
                <a:spcPct val="0"/>
              </a:spcAft>
              <a:buClr>
                <a:srgbClr val="003F82"/>
              </a:buClr>
              <a:buSzPct val="80000"/>
              <a:buFont typeface="Wingdings" pitchFamily="2" charset="2"/>
              <a:buChar char="§"/>
              <a:defRPr sz="1600">
                <a:solidFill>
                  <a:schemeClr val="tx1"/>
                </a:solidFill>
                <a:latin typeface="+mn-lt"/>
                <a:cs typeface="+mn-cs"/>
              </a:defRPr>
            </a:lvl5pPr>
            <a:lvl6pPr marL="335271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6pPr>
            <a:lvl7pPr marL="3962301"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7pPr>
            <a:lvl8pPr marL="457188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8pPr>
            <a:lvl9pPr marL="5181470"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9pPr>
          </a:lstStyle>
          <a:p>
            <a:r>
              <a:rPr lang="en-US" b="1" kern="0"/>
              <a:t>Alternative “Without-forecast” Scenario Assumptions</a:t>
            </a:r>
          </a:p>
          <a:p>
            <a:pPr lvl="1"/>
            <a:r>
              <a:rPr lang="en-US" b="1" kern="0"/>
              <a:t>Case 1</a:t>
            </a:r>
            <a:r>
              <a:rPr lang="en-US" kern="0"/>
              <a:t>: Never take protective actions</a:t>
            </a:r>
          </a:p>
          <a:p>
            <a:pPr lvl="1"/>
            <a:r>
              <a:rPr lang="en-US" b="1" kern="0"/>
              <a:t>Case 2</a:t>
            </a:r>
            <a:r>
              <a:rPr lang="en-US" kern="0"/>
              <a:t>: Always (every year) choose action with highest expected value, based on prior flood probabilities (historic flood frequency)</a:t>
            </a:r>
          </a:p>
          <a:p>
            <a:pPr lvl="1"/>
            <a:r>
              <a:rPr lang="en-US" b="1" kern="0"/>
              <a:t>Case 3</a:t>
            </a:r>
            <a:r>
              <a:rPr lang="en-US" kern="0"/>
              <a:t>: Select most protective action every time flood stage reaches 10 ft</a:t>
            </a:r>
          </a:p>
          <a:p>
            <a:endParaRPr lang="en-US" kern="0"/>
          </a:p>
          <a:p>
            <a:endParaRPr lang="en-US" kern="0"/>
          </a:p>
        </p:txBody>
      </p:sp>
    </p:spTree>
    <p:extLst>
      <p:ext uri="{BB962C8B-B14F-4D97-AF65-F5344CB8AC3E}">
        <p14:creationId xmlns:p14="http://schemas.microsoft.com/office/powerpoint/2010/main" val="427112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998BBA-5612-64CB-4DE9-B4986FEB8A0F}"/>
              </a:ext>
            </a:extLst>
          </p:cNvPr>
          <p:cNvSpPr>
            <a:spLocks noGrp="1"/>
          </p:cNvSpPr>
          <p:nvPr>
            <p:ph type="title"/>
          </p:nvPr>
        </p:nvSpPr>
        <p:spPr/>
        <p:txBody>
          <a:bodyPr/>
          <a:lstStyle/>
          <a:p>
            <a:r>
              <a:rPr lang="en-US" b="1"/>
              <a:t>Imperfect Forecast</a:t>
            </a:r>
            <a:r>
              <a:rPr lang="en-US"/>
              <a:t>: Simulation of forecast error in the contingency matrix</a:t>
            </a:r>
          </a:p>
        </p:txBody>
      </p:sp>
      <p:sp>
        <p:nvSpPr>
          <p:cNvPr id="2" name="Slide Number Placeholder 1">
            <a:extLst>
              <a:ext uri="{FF2B5EF4-FFF2-40B4-BE49-F238E27FC236}">
                <a16:creationId xmlns:a16="http://schemas.microsoft.com/office/drawing/2014/main" id="{219D52AD-BCA8-659B-2533-9E9A65382B57}"/>
              </a:ext>
            </a:extLst>
          </p:cNvPr>
          <p:cNvSpPr>
            <a:spLocks noGrp="1"/>
          </p:cNvSpPr>
          <p:nvPr>
            <p:ph type="sldNum" sz="quarter" idx="10"/>
          </p:nvPr>
        </p:nvSpPr>
        <p:spPr/>
        <p:txBody>
          <a:bodyPr/>
          <a:lstStyle/>
          <a:p>
            <a:fld id="{D4325D4D-289E-48C1-B277-2BEB492A7D19}" type="slidenum">
              <a:rPr lang="en-US" smtClean="0"/>
              <a:pPr/>
              <a:t>22</a:t>
            </a:fld>
            <a:endParaRPr lang="en-US"/>
          </a:p>
        </p:txBody>
      </p:sp>
      <p:pic>
        <p:nvPicPr>
          <p:cNvPr id="5" name="Picture 4">
            <a:extLst>
              <a:ext uri="{FF2B5EF4-FFF2-40B4-BE49-F238E27FC236}">
                <a16:creationId xmlns:a16="http://schemas.microsoft.com/office/drawing/2014/main" id="{A0007B8E-C628-C9D6-65CE-EE319C3A97DC}"/>
              </a:ext>
            </a:extLst>
          </p:cNvPr>
          <p:cNvPicPr>
            <a:picLocks noChangeAspect="1"/>
          </p:cNvPicPr>
          <p:nvPr/>
        </p:nvPicPr>
        <p:blipFill>
          <a:blip r:embed="rId2"/>
          <a:stretch>
            <a:fillRect/>
          </a:stretch>
        </p:blipFill>
        <p:spPr>
          <a:xfrm>
            <a:off x="1362505" y="1205206"/>
            <a:ext cx="6876190" cy="4695238"/>
          </a:xfrm>
          <a:prstGeom prst="rect">
            <a:avLst/>
          </a:prstGeom>
          <a:ln w="12700">
            <a:solidFill>
              <a:schemeClr val="tx1"/>
            </a:solidFill>
          </a:ln>
        </p:spPr>
      </p:pic>
    </p:spTree>
    <p:extLst>
      <p:ext uri="{BB962C8B-B14F-4D97-AF65-F5344CB8AC3E}">
        <p14:creationId xmlns:p14="http://schemas.microsoft.com/office/powerpoint/2010/main" val="1195330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B8B96-C250-4F9B-1B4E-E0DC0D2BECBE}"/>
              </a:ext>
            </a:extLst>
          </p:cNvPr>
          <p:cNvSpPr>
            <a:spLocks noGrp="1"/>
          </p:cNvSpPr>
          <p:nvPr>
            <p:ph type="title"/>
          </p:nvPr>
        </p:nvSpPr>
        <p:spPr>
          <a:xfrm>
            <a:off x="137160" y="182880"/>
            <a:ext cx="8842248" cy="747423"/>
          </a:xfrm>
        </p:spPr>
        <p:txBody>
          <a:bodyPr/>
          <a:lstStyle/>
          <a:p>
            <a:r>
              <a:rPr lang="en-US" b="1"/>
              <a:t>Value of Imperfect Forecast Information</a:t>
            </a:r>
            <a:r>
              <a:rPr lang="en-US"/>
              <a:t>: Sensitivity Analysis with Simulated Forecast Errors (and Case 3 Counterfactual)</a:t>
            </a:r>
          </a:p>
        </p:txBody>
      </p:sp>
      <p:sp>
        <p:nvSpPr>
          <p:cNvPr id="4" name="Slide Number Placeholder 3">
            <a:extLst>
              <a:ext uri="{FF2B5EF4-FFF2-40B4-BE49-F238E27FC236}">
                <a16:creationId xmlns:a16="http://schemas.microsoft.com/office/drawing/2014/main" id="{EA843A2A-07E9-B11B-E880-AE426DD89196}"/>
              </a:ext>
            </a:extLst>
          </p:cNvPr>
          <p:cNvSpPr>
            <a:spLocks noGrp="1"/>
          </p:cNvSpPr>
          <p:nvPr>
            <p:ph type="sldNum" sz="quarter" idx="10"/>
          </p:nvPr>
        </p:nvSpPr>
        <p:spPr/>
        <p:txBody>
          <a:bodyPr/>
          <a:lstStyle/>
          <a:p>
            <a:fld id="{D4325D4D-289E-48C1-B277-2BEB492A7D19}" type="slidenum">
              <a:rPr lang="en-US" smtClean="0"/>
              <a:pPr/>
              <a:t>23</a:t>
            </a:fld>
            <a:endParaRPr lang="en-US"/>
          </a:p>
        </p:txBody>
      </p:sp>
      <p:sp>
        <p:nvSpPr>
          <p:cNvPr id="7" name="Content Placeholder 2">
            <a:extLst>
              <a:ext uri="{FF2B5EF4-FFF2-40B4-BE49-F238E27FC236}">
                <a16:creationId xmlns:a16="http://schemas.microsoft.com/office/drawing/2014/main" id="{0F5FBC87-EC4F-1BE4-3FDE-CE7FAC9C2241}"/>
              </a:ext>
            </a:extLst>
          </p:cNvPr>
          <p:cNvSpPr txBox="1">
            <a:spLocks/>
          </p:cNvSpPr>
          <p:nvPr/>
        </p:nvSpPr>
        <p:spPr bwMode="auto">
          <a:xfrm>
            <a:off x="216266" y="3595953"/>
            <a:ext cx="8842248" cy="13588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00559" indent="-300559" algn="l" rtl="0" eaLnBrk="1" fontAlgn="base" hangingPunct="1">
              <a:spcBef>
                <a:spcPct val="20000"/>
              </a:spcBef>
              <a:spcAft>
                <a:spcPct val="0"/>
              </a:spcAft>
              <a:buClrTx/>
              <a:buSzPct val="80000"/>
              <a:buFont typeface="Courier New" panose="02070309020205020404" pitchFamily="49" charset="0"/>
              <a:buChar char="o"/>
              <a:defRPr sz="2000">
                <a:solidFill>
                  <a:schemeClr val="bg2">
                    <a:lumMod val="50000"/>
                  </a:schemeClr>
                </a:solidFill>
                <a:latin typeface="+mn-lt"/>
                <a:ea typeface="+mn-ea"/>
                <a:cs typeface="+mn-cs"/>
              </a:defRPr>
            </a:lvl1pPr>
            <a:lvl2pPr marL="609585" indent="-309026" algn="l" rtl="0" eaLnBrk="1" fontAlgn="base" hangingPunct="1">
              <a:spcBef>
                <a:spcPct val="20000"/>
              </a:spcBef>
              <a:spcAft>
                <a:spcPct val="0"/>
              </a:spcAft>
              <a:buClrTx/>
              <a:buSzPct val="80000"/>
              <a:buFont typeface="Arial" panose="020B0604020202020204" pitchFamily="34" charset="0"/>
              <a:buChar char="•"/>
              <a:tabLst/>
              <a:defRPr sz="1800">
                <a:solidFill>
                  <a:schemeClr val="bg2">
                    <a:lumMod val="50000"/>
                  </a:schemeClr>
                </a:solidFill>
                <a:latin typeface="+mn-lt"/>
                <a:cs typeface="+mn-cs"/>
              </a:defRPr>
            </a:lvl2pPr>
            <a:lvl3pPr marL="905911" indent="-296326" algn="l" rtl="0" eaLnBrk="1" fontAlgn="base" hangingPunct="1">
              <a:spcBef>
                <a:spcPct val="20000"/>
              </a:spcBef>
              <a:spcAft>
                <a:spcPct val="0"/>
              </a:spcAft>
              <a:buClrTx/>
              <a:buSzPct val="80000"/>
              <a:buFont typeface="System Font Regular"/>
              <a:buChar char="-"/>
              <a:defRPr sz="1600">
                <a:solidFill>
                  <a:schemeClr val="bg2">
                    <a:lumMod val="50000"/>
                  </a:schemeClr>
                </a:solidFill>
                <a:latin typeface="+mn-lt"/>
                <a:cs typeface="+mn-cs"/>
              </a:defRPr>
            </a:lvl3pPr>
            <a:lvl4pPr marL="2133547" indent="-304792" algn="l" rtl="0" eaLnBrk="1" fontAlgn="base" hangingPunct="1">
              <a:spcBef>
                <a:spcPct val="20000"/>
              </a:spcBef>
              <a:spcAft>
                <a:spcPct val="0"/>
              </a:spcAft>
              <a:buClr>
                <a:srgbClr val="003F82"/>
              </a:buClr>
              <a:buSzPct val="80000"/>
              <a:buFont typeface="Wingdings" pitchFamily="2" charset="2"/>
              <a:buChar char="§"/>
              <a:defRPr sz="1867">
                <a:solidFill>
                  <a:schemeClr val="tx1"/>
                </a:solidFill>
                <a:latin typeface="+mn-lt"/>
                <a:cs typeface="+mn-cs"/>
              </a:defRPr>
            </a:lvl4pPr>
            <a:lvl5pPr marL="2743131" indent="-304792" algn="l" rtl="0" eaLnBrk="1" fontAlgn="base" hangingPunct="1">
              <a:spcBef>
                <a:spcPct val="20000"/>
              </a:spcBef>
              <a:spcAft>
                <a:spcPct val="0"/>
              </a:spcAft>
              <a:buClr>
                <a:srgbClr val="003F82"/>
              </a:buClr>
              <a:buSzPct val="80000"/>
              <a:buFont typeface="Wingdings" pitchFamily="2" charset="2"/>
              <a:buChar char="§"/>
              <a:defRPr sz="1600">
                <a:solidFill>
                  <a:schemeClr val="tx1"/>
                </a:solidFill>
                <a:latin typeface="+mn-lt"/>
                <a:cs typeface="+mn-cs"/>
              </a:defRPr>
            </a:lvl5pPr>
            <a:lvl6pPr marL="335271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6pPr>
            <a:lvl7pPr marL="3962301"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7pPr>
            <a:lvl8pPr marL="457188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8pPr>
            <a:lvl9pPr marL="5181470"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9pPr>
          </a:lstStyle>
          <a:p>
            <a:r>
              <a:rPr lang="en-US" b="1" kern="0"/>
              <a:t>Forecast error parameters</a:t>
            </a:r>
          </a:p>
          <a:p>
            <a:pPr lvl="1"/>
            <a:r>
              <a:rPr lang="el-GR" b="1" kern="100">
                <a:solidFill>
                  <a:srgbClr val="000000"/>
                </a:solidFill>
                <a:latin typeface="Arial" panose="020B0604020202020204" pitchFamily="34" charset="0"/>
                <a:ea typeface="Times New Roman" panose="02020603050405020304" pitchFamily="18" charset="0"/>
                <a:cs typeface="Times New Roman" panose="02020603050405020304" pitchFamily="18" charset="0"/>
              </a:rPr>
              <a:t>λ</a:t>
            </a:r>
            <a:r>
              <a:rPr lang="en-US" b="1" kern="100" baseline="-25000">
                <a:solidFill>
                  <a:srgbClr val="000000"/>
                </a:solidFill>
                <a:latin typeface="Arial" panose="020B0604020202020204" pitchFamily="34" charset="0"/>
                <a:ea typeface="Times New Roman" panose="02020603050405020304" pitchFamily="18" charset="0"/>
                <a:cs typeface="Times New Roman" panose="02020603050405020304" pitchFamily="18" charset="0"/>
              </a:rPr>
              <a:t>1 </a:t>
            </a:r>
            <a:r>
              <a:rPr lang="en-US" kern="0"/>
              <a:t>: fraction of forecast with ±1 foot error</a:t>
            </a:r>
          </a:p>
          <a:p>
            <a:pPr lvl="1"/>
            <a:r>
              <a:rPr lang="el-GR" b="1" kern="100">
                <a:solidFill>
                  <a:srgbClr val="000000"/>
                </a:solidFill>
                <a:latin typeface="Arial" panose="020B0604020202020204" pitchFamily="34" charset="0"/>
                <a:ea typeface="Times New Roman" panose="02020603050405020304" pitchFamily="18" charset="0"/>
                <a:cs typeface="Times New Roman" panose="02020603050405020304" pitchFamily="18" charset="0"/>
              </a:rPr>
              <a:t>λ</a:t>
            </a:r>
            <a:r>
              <a:rPr lang="en-US" b="1" kern="100" baseline="-25000">
                <a:solidFill>
                  <a:srgbClr val="000000"/>
                </a:solidFill>
                <a:latin typeface="Arial" panose="020B0604020202020204" pitchFamily="34" charset="0"/>
                <a:ea typeface="Times New Roman" panose="02020603050405020304" pitchFamily="18" charset="0"/>
                <a:cs typeface="Times New Roman" panose="02020603050405020304" pitchFamily="18" charset="0"/>
              </a:rPr>
              <a:t>2 </a:t>
            </a:r>
            <a:r>
              <a:rPr lang="en-US" kern="0"/>
              <a:t>: fraction of forecast with ±2 foot error</a:t>
            </a:r>
          </a:p>
          <a:p>
            <a:endParaRPr lang="en-US" kern="0"/>
          </a:p>
        </p:txBody>
      </p:sp>
      <p:graphicFrame>
        <p:nvGraphicFramePr>
          <p:cNvPr id="10" name="Content Placeholder 9">
            <a:extLst>
              <a:ext uri="{FF2B5EF4-FFF2-40B4-BE49-F238E27FC236}">
                <a16:creationId xmlns:a16="http://schemas.microsoft.com/office/drawing/2014/main" id="{CF6BC750-7FC7-A3B3-199C-217A75541C4D}"/>
              </a:ext>
            </a:extLst>
          </p:cNvPr>
          <p:cNvGraphicFramePr>
            <a:graphicFrameLocks noGrp="1"/>
          </p:cNvGraphicFramePr>
          <p:nvPr>
            <p:ph idx="1"/>
            <p:extLst>
              <p:ext uri="{D42A27DB-BD31-4B8C-83A1-F6EECF244321}">
                <p14:modId xmlns:p14="http://schemas.microsoft.com/office/powerpoint/2010/main" val="3249778735"/>
              </p:ext>
            </p:extLst>
          </p:nvPr>
        </p:nvGraphicFramePr>
        <p:xfrm>
          <a:off x="1006308" y="1580135"/>
          <a:ext cx="6518400" cy="1721228"/>
        </p:xfrm>
        <a:graphic>
          <a:graphicData uri="http://schemas.openxmlformats.org/drawingml/2006/table">
            <a:tbl>
              <a:tblPr firstRow="1" firstCol="1" bandRow="1"/>
              <a:tblGrid>
                <a:gridCol w="1939112">
                  <a:extLst>
                    <a:ext uri="{9D8B030D-6E8A-4147-A177-3AD203B41FA5}">
                      <a16:colId xmlns:a16="http://schemas.microsoft.com/office/drawing/2014/main" val="2190795083"/>
                    </a:ext>
                  </a:extLst>
                </a:gridCol>
                <a:gridCol w="1312630">
                  <a:extLst>
                    <a:ext uri="{9D8B030D-6E8A-4147-A177-3AD203B41FA5}">
                      <a16:colId xmlns:a16="http://schemas.microsoft.com/office/drawing/2014/main" val="2983929943"/>
                    </a:ext>
                  </a:extLst>
                </a:gridCol>
                <a:gridCol w="1088886">
                  <a:extLst>
                    <a:ext uri="{9D8B030D-6E8A-4147-A177-3AD203B41FA5}">
                      <a16:colId xmlns:a16="http://schemas.microsoft.com/office/drawing/2014/main" val="619797310"/>
                    </a:ext>
                  </a:extLst>
                </a:gridCol>
                <a:gridCol w="1088886">
                  <a:extLst>
                    <a:ext uri="{9D8B030D-6E8A-4147-A177-3AD203B41FA5}">
                      <a16:colId xmlns:a16="http://schemas.microsoft.com/office/drawing/2014/main" val="3894960631"/>
                    </a:ext>
                  </a:extLst>
                </a:gridCol>
                <a:gridCol w="1088886">
                  <a:extLst>
                    <a:ext uri="{9D8B030D-6E8A-4147-A177-3AD203B41FA5}">
                      <a16:colId xmlns:a16="http://schemas.microsoft.com/office/drawing/2014/main" val="317393335"/>
                    </a:ext>
                  </a:extLst>
                </a:gridCol>
              </a:tblGrid>
              <a:tr h="260085">
                <a:tc>
                  <a:txBody>
                    <a:bodyPr/>
                    <a:lstStyle/>
                    <a:p>
                      <a:pPr marL="0" marR="0">
                        <a:lnSpc>
                          <a:spcPct val="107000"/>
                        </a:lnSpc>
                        <a:spcBef>
                          <a:spcPts val="0"/>
                        </a:spcBef>
                        <a:spcAft>
                          <a:spcPts val="0"/>
                        </a:spcAft>
                      </a:pPr>
                      <a:r>
                        <a:rPr lang="en-US" sz="14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4">
                  <a:txBody>
                    <a:bodyPr/>
                    <a:lstStyle/>
                    <a:p>
                      <a:pPr marL="0" marR="0" algn="ctr">
                        <a:lnSpc>
                          <a:spcPct val="107000"/>
                        </a:lnSpc>
                        <a:spcBef>
                          <a:spcPts val="0"/>
                        </a:spcBef>
                        <a:spcAft>
                          <a:spcPts val="0"/>
                        </a:spcAft>
                      </a:pP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Simulated forecast error</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58532523"/>
                  </a:ext>
                </a:extLst>
              </a:tr>
              <a:tr h="531731">
                <a:tc>
                  <a:txBody>
                    <a:bodyPr/>
                    <a:lstStyle/>
                    <a:p>
                      <a:pPr marL="0" marR="0">
                        <a:lnSpc>
                          <a:spcPct val="107000"/>
                        </a:lnSpc>
                        <a:spcBef>
                          <a:spcPts val="0"/>
                        </a:spcBef>
                        <a:spcAft>
                          <a:spcPts val="0"/>
                        </a:spcAft>
                      </a:pP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Emergency protective measure</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λ</a:t>
                      </a:r>
                      <a:r>
                        <a:rPr lang="en-US" sz="1400" b="1" kern="100" baseline="-25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0</a:t>
                      </a:r>
                      <a:b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λ</a:t>
                      </a:r>
                      <a:r>
                        <a:rPr lang="en-US" sz="1400" b="1" kern="100" baseline="-25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 </a:t>
                      </a: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0</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λ</a:t>
                      </a:r>
                      <a:r>
                        <a:rPr lang="en-US" sz="1400" b="1" kern="100" baseline="-25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0.05</a:t>
                      </a:r>
                      <a:b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λ</a:t>
                      </a:r>
                      <a:r>
                        <a:rPr lang="en-US" sz="1400" b="1" kern="100" baseline="-25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 </a:t>
                      </a: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0</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λ</a:t>
                      </a:r>
                      <a:r>
                        <a:rPr lang="en-US" sz="1400" b="1" kern="100" baseline="-25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0.1</a:t>
                      </a:r>
                      <a:b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λ</a:t>
                      </a:r>
                      <a:r>
                        <a:rPr lang="en-US" sz="1400" b="1" kern="100" baseline="-25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 </a:t>
                      </a: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0.05</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λ</a:t>
                      </a:r>
                      <a:r>
                        <a:rPr lang="en-US" sz="1400" b="1" kern="100" baseline="-25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0.2</a:t>
                      </a:r>
                      <a:b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λ</a:t>
                      </a:r>
                      <a:r>
                        <a:rPr lang="en-US" sz="1400" b="1" kern="100" baseline="-25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 </a:t>
                      </a: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0.1</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7275183"/>
                  </a:ext>
                </a:extLst>
              </a:tr>
              <a:tr h="309804">
                <a:tc>
                  <a:txBody>
                    <a:bodyPr/>
                    <a:lstStyle/>
                    <a:p>
                      <a:pPr marL="0" marR="0">
                        <a:lnSpc>
                          <a:spcPct val="107000"/>
                        </a:lnSpc>
                        <a:spcBef>
                          <a:spcPts val="0"/>
                        </a:spcBef>
                        <a:spcAft>
                          <a:spcPts val="0"/>
                        </a:spcAft>
                      </a:pP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St Paul levee</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$169,414</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$164,545</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$158,596</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$158,596</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27001825"/>
                  </a:ext>
                </a:extLst>
              </a:tr>
              <a:tr h="309804">
                <a:tc>
                  <a:txBody>
                    <a:bodyPr/>
                    <a:lstStyle/>
                    <a:p>
                      <a:pPr marL="0" marR="0">
                        <a:lnSpc>
                          <a:spcPct val="107000"/>
                        </a:lnSpc>
                        <a:spcBef>
                          <a:spcPts val="0"/>
                        </a:spcBef>
                        <a:spcAft>
                          <a:spcPts val="0"/>
                        </a:spcAft>
                      </a:pP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Airport levee </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$55,494</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$53,227</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$50,040</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$49,013</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79329897"/>
                  </a:ext>
                </a:extLst>
              </a:tr>
              <a:tr h="309804">
                <a:tc>
                  <a:txBody>
                    <a:bodyPr/>
                    <a:lstStyle/>
                    <a:p>
                      <a:pPr marL="0" marR="0">
                        <a:lnSpc>
                          <a:spcPct val="107000"/>
                        </a:lnSpc>
                        <a:spcBef>
                          <a:spcPts val="0"/>
                        </a:spcBef>
                        <a:spcAft>
                          <a:spcPts val="0"/>
                        </a:spcAft>
                      </a:pPr>
                      <a:r>
                        <a:rPr lang="en-US" sz="14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Impound lot</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$36,751</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$36,703</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$36,555</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$36,359</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85693279"/>
                  </a:ext>
                </a:extLst>
              </a:tr>
            </a:tbl>
          </a:graphicData>
        </a:graphic>
      </p:graphicFrame>
    </p:spTree>
    <p:extLst>
      <p:ext uri="{BB962C8B-B14F-4D97-AF65-F5344CB8AC3E}">
        <p14:creationId xmlns:p14="http://schemas.microsoft.com/office/powerpoint/2010/main" val="2052621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04F49-9F59-F310-E3C7-9ED887B6E88D}"/>
              </a:ext>
            </a:extLst>
          </p:cNvPr>
          <p:cNvSpPr>
            <a:spLocks noGrp="1"/>
          </p:cNvSpPr>
          <p:nvPr>
            <p:ph type="title"/>
          </p:nvPr>
        </p:nvSpPr>
        <p:spPr/>
        <p:txBody>
          <a:bodyPr/>
          <a:lstStyle/>
          <a:p>
            <a:r>
              <a:rPr lang="en-US"/>
              <a:t>Key Conclusions</a:t>
            </a:r>
          </a:p>
        </p:txBody>
      </p:sp>
      <p:sp>
        <p:nvSpPr>
          <p:cNvPr id="3" name="Content Placeholder 2">
            <a:extLst>
              <a:ext uri="{FF2B5EF4-FFF2-40B4-BE49-F238E27FC236}">
                <a16:creationId xmlns:a16="http://schemas.microsoft.com/office/drawing/2014/main" id="{4E9A2322-A235-3B19-8002-DF355AA73705}"/>
              </a:ext>
            </a:extLst>
          </p:cNvPr>
          <p:cNvSpPr>
            <a:spLocks noGrp="1"/>
          </p:cNvSpPr>
          <p:nvPr>
            <p:ph idx="1"/>
          </p:nvPr>
        </p:nvSpPr>
        <p:spPr>
          <a:xfrm>
            <a:off x="137160" y="1004776"/>
            <a:ext cx="8842248" cy="4572000"/>
          </a:xfrm>
        </p:spPr>
        <p:txBody>
          <a:bodyPr/>
          <a:lstStyle/>
          <a:p>
            <a:r>
              <a:rPr lang="en-US" dirty="0"/>
              <a:t>Analysis demonstrates that the VOI framework can be applied in a multi-dimensional real-world context</a:t>
            </a:r>
          </a:p>
          <a:p>
            <a:pPr lvl="1"/>
            <a:r>
              <a:rPr lang="en-US" dirty="0"/>
              <a:t>Value of a perfect forecast for the city would be roughly $260,000 per year for the 3 selected protective measures </a:t>
            </a:r>
          </a:p>
          <a:p>
            <a:pPr lvl="1"/>
            <a:r>
              <a:rPr lang="en-US" dirty="0"/>
              <a:t>Including simulated forecast errors reduces this value by at most 12 percent </a:t>
            </a:r>
          </a:p>
          <a:p>
            <a:pPr marL="0" indent="0">
              <a:buNone/>
            </a:pPr>
            <a:endParaRPr lang="en-US" dirty="0"/>
          </a:p>
          <a:p>
            <a:r>
              <a:rPr lang="en-US" dirty="0"/>
              <a:t>Challenges and limitations:</a:t>
            </a:r>
          </a:p>
          <a:p>
            <a:pPr lvl="1"/>
            <a:r>
              <a:rPr lang="en-US" dirty="0"/>
              <a:t>Costs of temporary protective measures can be highly variable, depending on duration, time of year, and advance notice of flooding</a:t>
            </a:r>
          </a:p>
          <a:p>
            <a:pPr lvl="1"/>
            <a:r>
              <a:rPr lang="en-US" dirty="0"/>
              <a:t>Includes limited estimates of business disruption costs from actions or flooding</a:t>
            </a:r>
          </a:p>
          <a:p>
            <a:pPr lvl="1"/>
            <a:r>
              <a:rPr lang="en-US" dirty="0"/>
              <a:t>Does not address dynamic nature of protective action decisions (i.e., whether to wait for more forecast information) </a:t>
            </a:r>
          </a:p>
          <a:p>
            <a:pPr lvl="1"/>
            <a:r>
              <a:rPr lang="en-US" dirty="0"/>
              <a:t>VOI estimates depend importantly on how </a:t>
            </a:r>
            <a:r>
              <a:rPr lang="en-US" u="sng" dirty="0"/>
              <a:t>without-forecast</a:t>
            </a:r>
            <a:r>
              <a:rPr lang="en-US" dirty="0"/>
              <a:t> scenario is specified</a:t>
            </a:r>
          </a:p>
          <a:p>
            <a:endParaRPr lang="en-US" dirty="0"/>
          </a:p>
          <a:p>
            <a:endParaRPr lang="en-US" dirty="0"/>
          </a:p>
        </p:txBody>
      </p:sp>
      <p:sp>
        <p:nvSpPr>
          <p:cNvPr id="5" name="Slide Number Placeholder 4">
            <a:extLst>
              <a:ext uri="{FF2B5EF4-FFF2-40B4-BE49-F238E27FC236}">
                <a16:creationId xmlns:a16="http://schemas.microsoft.com/office/drawing/2014/main" id="{1FD60A53-156A-F14D-3EEB-7F820E44ACD6}"/>
              </a:ext>
            </a:extLst>
          </p:cNvPr>
          <p:cNvSpPr>
            <a:spLocks noGrp="1"/>
          </p:cNvSpPr>
          <p:nvPr>
            <p:ph type="sldNum" sz="quarter" idx="10"/>
          </p:nvPr>
        </p:nvSpPr>
        <p:spPr/>
        <p:txBody>
          <a:bodyPr/>
          <a:lstStyle/>
          <a:p>
            <a:fld id="{D4325D4D-289E-48C1-B277-2BEB492A7D19}" type="slidenum">
              <a:rPr lang="en-US" smtClean="0"/>
              <a:pPr/>
              <a:t>24</a:t>
            </a:fld>
            <a:endParaRPr lang="en-US"/>
          </a:p>
        </p:txBody>
      </p:sp>
    </p:spTree>
    <p:extLst>
      <p:ext uri="{BB962C8B-B14F-4D97-AF65-F5344CB8AC3E}">
        <p14:creationId xmlns:p14="http://schemas.microsoft.com/office/powerpoint/2010/main" val="110366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C1BB1-BE70-B16C-7EAA-77CE3DD89E8A}"/>
              </a:ext>
            </a:extLst>
          </p:cNvPr>
          <p:cNvSpPr>
            <a:spLocks noGrp="1"/>
          </p:cNvSpPr>
          <p:nvPr>
            <p:ph type="title"/>
          </p:nvPr>
        </p:nvSpPr>
        <p:spPr>
          <a:xfrm>
            <a:off x="137160" y="182880"/>
            <a:ext cx="8842248" cy="731520"/>
          </a:xfrm>
        </p:spPr>
        <p:txBody>
          <a:bodyPr/>
          <a:lstStyle/>
          <a:p>
            <a:r>
              <a:rPr lang="en-US" b="1" dirty="0"/>
              <a:t>Example 3</a:t>
            </a:r>
            <a:r>
              <a:rPr lang="en-US" dirty="0"/>
              <a:t>:  Low-Flow Forecasts for Lower Mississippi River </a:t>
            </a:r>
          </a:p>
        </p:txBody>
      </p:sp>
      <p:sp>
        <p:nvSpPr>
          <p:cNvPr id="3" name="Content Placeholder 2">
            <a:extLst>
              <a:ext uri="{FF2B5EF4-FFF2-40B4-BE49-F238E27FC236}">
                <a16:creationId xmlns:a16="http://schemas.microsoft.com/office/drawing/2014/main" id="{370DA48A-64DA-0832-DE98-1C3CD780B6D2}"/>
              </a:ext>
            </a:extLst>
          </p:cNvPr>
          <p:cNvSpPr>
            <a:spLocks noGrp="1"/>
          </p:cNvSpPr>
          <p:nvPr>
            <p:ph idx="1"/>
          </p:nvPr>
        </p:nvSpPr>
        <p:spPr>
          <a:xfrm>
            <a:off x="137160" y="914400"/>
            <a:ext cx="8842248" cy="5171510"/>
          </a:xfrm>
        </p:spPr>
        <p:txBody>
          <a:bodyPr/>
          <a:lstStyle/>
          <a:p>
            <a:r>
              <a:rPr lang="en-US" dirty="0"/>
              <a:t>Over the last several years, the lower Mississippi River has experienced extreme, record-breaking low water levels.</a:t>
            </a:r>
          </a:p>
          <a:p>
            <a:r>
              <a:rPr lang="en-US" dirty="0"/>
              <a:t>The river transportation industry is one of the most directly and heavily impacted. They rely on NOAA’s low-flow forecasts to make decisions about how much cargo they carry (and whether cargo restrictions need to be put in place). </a:t>
            </a:r>
          </a:p>
          <a:p>
            <a:r>
              <a:rPr lang="en-US" dirty="0"/>
              <a:t>Restrictions can substantially increase the costs to the river transportation industry, but also the sectors that are transporting goods (e.g. agriculture, petrochemicals, natural gas, minerals).  </a:t>
            </a:r>
          </a:p>
          <a:p>
            <a:r>
              <a:rPr lang="en-US" dirty="0"/>
              <a:t>The value of the forecast to the transportation industry are the avoided costs of the actions they take (e.g. imposing restrictions) compared to the what would have happened without the forecast (e.g. imposing </a:t>
            </a:r>
            <a:r>
              <a:rPr lang="en-US"/>
              <a:t>stricter restrictions or </a:t>
            </a:r>
            <a:r>
              <a:rPr lang="en-US" dirty="0"/>
              <a:t>not taking action and running aground).</a:t>
            </a:r>
          </a:p>
          <a:p>
            <a:r>
              <a:rPr lang="en-US" dirty="0"/>
              <a:t>Without the forecast, costs will be higher but how much higher?  With a better forecast, costs will be lower but how much lower?   </a:t>
            </a:r>
          </a:p>
          <a:p>
            <a:endParaRPr lang="en-US" dirty="0"/>
          </a:p>
        </p:txBody>
      </p:sp>
      <p:sp>
        <p:nvSpPr>
          <p:cNvPr id="4" name="Slide Number Placeholder 3">
            <a:extLst>
              <a:ext uri="{FF2B5EF4-FFF2-40B4-BE49-F238E27FC236}">
                <a16:creationId xmlns:a16="http://schemas.microsoft.com/office/drawing/2014/main" id="{4FD6A34C-6747-394A-21B3-DD7071648BB1}"/>
              </a:ext>
            </a:extLst>
          </p:cNvPr>
          <p:cNvSpPr>
            <a:spLocks noGrp="1"/>
          </p:cNvSpPr>
          <p:nvPr>
            <p:ph type="sldNum" sz="quarter" idx="10"/>
          </p:nvPr>
        </p:nvSpPr>
        <p:spPr/>
        <p:txBody>
          <a:bodyPr/>
          <a:lstStyle/>
          <a:p>
            <a:fld id="{D4325D4D-289E-48C1-B277-2BEB492A7D19}" type="slidenum">
              <a:rPr lang="en-US" smtClean="0"/>
              <a:pPr/>
              <a:t>25</a:t>
            </a:fld>
            <a:endParaRPr lang="en-US"/>
          </a:p>
        </p:txBody>
      </p:sp>
    </p:spTree>
    <p:extLst>
      <p:ext uri="{BB962C8B-B14F-4D97-AF65-F5344CB8AC3E}">
        <p14:creationId xmlns:p14="http://schemas.microsoft.com/office/powerpoint/2010/main" val="2650777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86504-EAE1-CB58-A3A1-9254B9FE6FF6}"/>
              </a:ext>
            </a:extLst>
          </p:cNvPr>
          <p:cNvSpPr>
            <a:spLocks noGrp="1"/>
          </p:cNvSpPr>
          <p:nvPr>
            <p:ph type="title"/>
          </p:nvPr>
        </p:nvSpPr>
        <p:spPr/>
        <p:txBody>
          <a:bodyPr/>
          <a:lstStyle/>
          <a:p>
            <a:r>
              <a:rPr lang="en-US"/>
              <a:t>Payoff Matrix for Barge Restriction Decisions Under Low-flow Uncertainty</a:t>
            </a:r>
          </a:p>
        </p:txBody>
      </p:sp>
      <p:sp>
        <p:nvSpPr>
          <p:cNvPr id="4" name="Slide Number Placeholder 3">
            <a:extLst>
              <a:ext uri="{FF2B5EF4-FFF2-40B4-BE49-F238E27FC236}">
                <a16:creationId xmlns:a16="http://schemas.microsoft.com/office/drawing/2014/main" id="{E6DAAD03-E70E-3B81-DA14-BB3CC89EA2F4}"/>
              </a:ext>
            </a:extLst>
          </p:cNvPr>
          <p:cNvSpPr>
            <a:spLocks noGrp="1"/>
          </p:cNvSpPr>
          <p:nvPr>
            <p:ph type="sldNum" sz="quarter" idx="10"/>
          </p:nvPr>
        </p:nvSpPr>
        <p:spPr/>
        <p:txBody>
          <a:bodyPr/>
          <a:lstStyle/>
          <a:p>
            <a:fld id="{D4325D4D-289E-48C1-B277-2BEB492A7D19}" type="slidenum">
              <a:rPr lang="en-US" smtClean="0"/>
              <a:pPr/>
              <a:t>26</a:t>
            </a:fld>
            <a:endParaRPr lang="en-US"/>
          </a:p>
        </p:txBody>
      </p:sp>
      <p:graphicFrame>
        <p:nvGraphicFramePr>
          <p:cNvPr id="10" name="Content Placeholder 9">
            <a:extLst>
              <a:ext uri="{FF2B5EF4-FFF2-40B4-BE49-F238E27FC236}">
                <a16:creationId xmlns:a16="http://schemas.microsoft.com/office/drawing/2014/main" id="{E8D6F4FE-EDEF-D83A-2AB7-92F02D7D4FC9}"/>
              </a:ext>
            </a:extLst>
          </p:cNvPr>
          <p:cNvGraphicFramePr>
            <a:graphicFrameLocks noGrp="1"/>
          </p:cNvGraphicFramePr>
          <p:nvPr>
            <p:ph idx="1"/>
            <p:extLst>
              <p:ext uri="{D42A27DB-BD31-4B8C-83A1-F6EECF244321}">
                <p14:modId xmlns:p14="http://schemas.microsoft.com/office/powerpoint/2010/main" val="3381457051"/>
              </p:ext>
            </p:extLst>
          </p:nvPr>
        </p:nvGraphicFramePr>
        <p:xfrm>
          <a:off x="475989" y="1791223"/>
          <a:ext cx="8229600" cy="4371583"/>
        </p:xfrm>
        <a:graphic>
          <a:graphicData uri="http://schemas.openxmlformats.org/drawingml/2006/table">
            <a:tbl>
              <a:tblPr/>
              <a:tblGrid>
                <a:gridCol w="977030">
                  <a:extLst>
                    <a:ext uri="{9D8B030D-6E8A-4147-A177-3AD203B41FA5}">
                      <a16:colId xmlns:a16="http://schemas.microsoft.com/office/drawing/2014/main" val="1369903423"/>
                    </a:ext>
                  </a:extLst>
                </a:gridCol>
                <a:gridCol w="2167003">
                  <a:extLst>
                    <a:ext uri="{9D8B030D-6E8A-4147-A177-3AD203B41FA5}">
                      <a16:colId xmlns:a16="http://schemas.microsoft.com/office/drawing/2014/main" val="3321225082"/>
                    </a:ext>
                  </a:extLst>
                </a:gridCol>
                <a:gridCol w="2592888">
                  <a:extLst>
                    <a:ext uri="{9D8B030D-6E8A-4147-A177-3AD203B41FA5}">
                      <a16:colId xmlns:a16="http://schemas.microsoft.com/office/drawing/2014/main" val="1847242969"/>
                    </a:ext>
                  </a:extLst>
                </a:gridCol>
                <a:gridCol w="2492679">
                  <a:extLst>
                    <a:ext uri="{9D8B030D-6E8A-4147-A177-3AD203B41FA5}">
                      <a16:colId xmlns:a16="http://schemas.microsoft.com/office/drawing/2014/main" val="768899380"/>
                    </a:ext>
                  </a:extLst>
                </a:gridCol>
              </a:tblGrid>
              <a:tr h="554103">
                <a:tc>
                  <a:txBody>
                    <a:bodyPr/>
                    <a:lstStyle/>
                    <a:p>
                      <a:pPr algn="ctr" fontAlgn="b">
                        <a:buNone/>
                      </a:pPr>
                      <a:r>
                        <a:rPr lang="en-US" sz="2000" b="0" i="1"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buNone/>
                      </a:pPr>
                      <a:r>
                        <a:rPr lang="en-US" sz="2000" b="0" i="0" u="none" strike="noStrike">
                          <a:solidFill>
                            <a:srgbClr val="000000"/>
                          </a:solidFill>
                          <a:effectLst/>
                          <a:latin typeface="Calibri" panose="020F050202020403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algn="ctr" fontAlgn="ctr">
                        <a:buNone/>
                      </a:pPr>
                      <a:r>
                        <a:rPr lang="en-US" sz="2000" b="1" i="0" u="none" strike="noStrike">
                          <a:solidFill>
                            <a:srgbClr val="000000"/>
                          </a:solidFill>
                          <a:effectLst/>
                          <a:latin typeface="Aptos Narrow" panose="020B0004020202020204" pitchFamily="34" charset="0"/>
                        </a:rPr>
                        <a:t>ACTUAL STATE</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2702460504"/>
                  </a:ext>
                </a:extLst>
              </a:tr>
              <a:tr h="784494">
                <a:tc>
                  <a:txBody>
                    <a:bodyPr/>
                    <a:lstStyle/>
                    <a:p>
                      <a:pPr algn="l" fontAlgn="b">
                        <a:buNone/>
                      </a:pPr>
                      <a:r>
                        <a:rPr lang="en-US" sz="20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2000" b="0" i="0" u="none" strike="noStrike">
                          <a:solidFill>
                            <a:srgbClr val="000000"/>
                          </a:solidFill>
                          <a:effectLst/>
                          <a:latin typeface="Aptos Narrow" panose="020B0004020202020204" pitchFamily="34" charset="0"/>
                        </a:rPr>
                        <a:t> </a:t>
                      </a:r>
                    </a:p>
                  </a:txBody>
                  <a:tcPr marL="6350" marR="6350" marT="635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2000" b="1" i="0" u="none" strike="noStrike">
                          <a:solidFill>
                            <a:srgbClr val="000000"/>
                          </a:solidFill>
                          <a:effectLst/>
                          <a:latin typeface="Aptos Narrow" panose="020B0004020202020204" pitchFamily="34" charset="0"/>
                        </a:rPr>
                        <a:t>Normal-to-high flows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buNone/>
                      </a:pPr>
                      <a:r>
                        <a:rPr lang="en-US" sz="2000" b="1" i="0" u="none" strike="noStrike">
                          <a:solidFill>
                            <a:srgbClr val="000000"/>
                          </a:solidFill>
                          <a:effectLst/>
                          <a:latin typeface="Aptos Narrow" panose="020B0004020202020204" pitchFamily="34" charset="0"/>
                        </a:rPr>
                        <a:t>Low flows</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997878689"/>
                  </a:ext>
                </a:extLst>
              </a:tr>
              <a:tr h="1516493">
                <a:tc rowSpan="2">
                  <a:txBody>
                    <a:bodyPr/>
                    <a:lstStyle/>
                    <a:p>
                      <a:pPr algn="ctr" fontAlgn="ctr">
                        <a:buNone/>
                      </a:pPr>
                      <a:r>
                        <a:rPr lang="en-US" sz="2000" b="1" i="0" u="none" strike="noStrike" dirty="0">
                          <a:solidFill>
                            <a:srgbClr val="000000"/>
                          </a:solidFill>
                          <a:effectLst/>
                          <a:latin typeface="Aptos Narrow" panose="020B0004020202020204" pitchFamily="34" charset="0"/>
                        </a:rPr>
                        <a:t>ACTION</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buNone/>
                      </a:pPr>
                      <a:r>
                        <a:rPr lang="en-US" sz="2000" b="1" i="0" u="none" strike="noStrike" dirty="0">
                          <a:solidFill>
                            <a:srgbClr val="000000"/>
                          </a:solidFill>
                          <a:effectLst/>
                          <a:latin typeface="Aptos Narrow" panose="020B0004020202020204" pitchFamily="34" charset="0"/>
                        </a:rPr>
                        <a:t>Do not announce barge restrictions</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buNone/>
                      </a:pPr>
                      <a:r>
                        <a:rPr lang="en-US" sz="2000" b="0" i="1" u="none" strike="noStrike">
                          <a:solidFill>
                            <a:srgbClr val="000000"/>
                          </a:solidFill>
                          <a:effectLst/>
                          <a:latin typeface="Calibri" panose="020F0502020204030204" pitchFamily="34" charset="0"/>
                        </a:rPr>
                        <a:t>no deviation </a:t>
                      </a:r>
                    </a:p>
                    <a:p>
                      <a:pPr algn="ctr" fontAlgn="ctr">
                        <a:buNone/>
                      </a:pPr>
                      <a:r>
                        <a:rPr lang="en-US" sz="2000" b="0" i="1" u="none" strike="noStrike">
                          <a:solidFill>
                            <a:srgbClr val="000000"/>
                          </a:solidFill>
                          <a:effectLst/>
                          <a:latin typeface="Calibri" panose="020F0502020204030204" pitchFamily="34" charset="0"/>
                        </a:rPr>
                        <a:t>from normal barge traffic</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ctr">
                        <a:buNone/>
                      </a:pPr>
                      <a:r>
                        <a:rPr lang="en-US" sz="2000" b="0" i="1" u="none" strike="noStrike">
                          <a:solidFill>
                            <a:srgbClr val="FF0000"/>
                          </a:solidFill>
                          <a:effectLst/>
                          <a:latin typeface="Calibri" panose="020F0502020204030204" pitchFamily="34" charset="0"/>
                        </a:rPr>
                        <a:t>barges grounded, </a:t>
                      </a:r>
                    </a:p>
                    <a:p>
                      <a:pPr algn="ctr" fontAlgn="ctr">
                        <a:buNone/>
                      </a:pPr>
                      <a:r>
                        <a:rPr lang="en-US" sz="2000" b="0" i="1" u="none" strike="noStrike">
                          <a:solidFill>
                            <a:srgbClr val="FF0000"/>
                          </a:solidFill>
                          <a:effectLst/>
                          <a:latin typeface="Calibri" panose="020F0502020204030204" pitchFamily="34" charset="0"/>
                        </a:rPr>
                        <a:t>stalled, or returned for lightering</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extLst>
                  <a:ext uri="{0D108BD9-81ED-4DB2-BD59-A6C34878D82A}">
                    <a16:rowId xmlns:a16="http://schemas.microsoft.com/office/drawing/2014/main" val="3364056574"/>
                  </a:ext>
                </a:extLst>
              </a:tr>
              <a:tr h="1516493">
                <a:tc vMerge="1">
                  <a:txBody>
                    <a:bodyPr/>
                    <a:lstStyle/>
                    <a:p>
                      <a:endParaRPr lang="en-US"/>
                    </a:p>
                  </a:txBody>
                  <a:tcPr/>
                </a:tc>
                <a:tc>
                  <a:txBody>
                    <a:bodyPr/>
                    <a:lstStyle/>
                    <a:p>
                      <a:pPr algn="ctr" fontAlgn="ctr">
                        <a:buNone/>
                      </a:pPr>
                      <a:r>
                        <a:rPr lang="en-US" sz="2000" b="1" i="0" u="none" strike="noStrike">
                          <a:solidFill>
                            <a:srgbClr val="000000"/>
                          </a:solidFill>
                          <a:effectLst/>
                          <a:latin typeface="Aptos Narrow" panose="020B0004020202020204" pitchFamily="34" charset="0"/>
                        </a:rPr>
                        <a:t>Announce barge </a:t>
                      </a:r>
                    </a:p>
                    <a:p>
                      <a:pPr algn="ctr" fontAlgn="ctr">
                        <a:buNone/>
                      </a:pPr>
                      <a:r>
                        <a:rPr lang="en-US" sz="2000" b="1" i="0" u="none" strike="noStrike">
                          <a:solidFill>
                            <a:srgbClr val="000000"/>
                          </a:solidFill>
                          <a:effectLst/>
                          <a:latin typeface="Aptos Narrow" panose="020B0004020202020204" pitchFamily="34" charset="0"/>
                        </a:rPr>
                        <a:t>draft and width restrictions</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buNone/>
                      </a:pPr>
                      <a:r>
                        <a:rPr lang="en-US" sz="2000" b="0" i="1" u="none" strike="noStrike">
                          <a:solidFill>
                            <a:srgbClr val="FF0000"/>
                          </a:solidFill>
                          <a:effectLst/>
                          <a:latin typeface="Calibri" panose="020F0502020204030204" pitchFamily="34" charset="0"/>
                        </a:rPr>
                        <a:t>fewer tons </a:t>
                      </a:r>
                    </a:p>
                    <a:p>
                      <a:pPr algn="ctr" fontAlgn="ctr">
                        <a:buNone/>
                      </a:pPr>
                      <a:r>
                        <a:rPr lang="en-US" sz="2000" b="0" i="1" u="none" strike="noStrike">
                          <a:solidFill>
                            <a:srgbClr val="FF0000"/>
                          </a:solidFill>
                          <a:effectLst/>
                          <a:latin typeface="Calibri" panose="020F0502020204030204" pitchFamily="34" charset="0"/>
                        </a:rPr>
                        <a:t>transported per</a:t>
                      </a:r>
                    </a:p>
                    <a:p>
                      <a:pPr algn="ctr" fontAlgn="ctr">
                        <a:buNone/>
                      </a:pPr>
                      <a:r>
                        <a:rPr lang="en-US" sz="2000" b="0" i="1" u="none" strike="noStrike">
                          <a:solidFill>
                            <a:srgbClr val="FF0000"/>
                          </a:solidFill>
                          <a:effectLst/>
                          <a:latin typeface="Calibri" panose="020F0502020204030204" pitchFamily="34" charset="0"/>
                        </a:rPr>
                        <a:t> barge group</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8"/>
                    </a:solidFill>
                  </a:tcPr>
                </a:tc>
                <a:tc>
                  <a:txBody>
                    <a:bodyPr/>
                    <a:lstStyle/>
                    <a:p>
                      <a:pPr algn="ctr" fontAlgn="ctr">
                        <a:buNone/>
                      </a:pPr>
                      <a:r>
                        <a:rPr lang="en-US" sz="2000" b="0" i="1" u="none" strike="noStrike" dirty="0">
                          <a:solidFill>
                            <a:srgbClr val="000000"/>
                          </a:solidFill>
                          <a:effectLst/>
                          <a:latin typeface="Calibri" panose="020F0502020204030204" pitchFamily="34" charset="0"/>
                        </a:rPr>
                        <a:t>fewer tons </a:t>
                      </a:r>
                    </a:p>
                    <a:p>
                      <a:pPr algn="ctr" fontAlgn="ctr">
                        <a:buNone/>
                      </a:pPr>
                      <a:r>
                        <a:rPr lang="en-US" sz="2000" b="0" i="1" u="none" strike="noStrike" dirty="0">
                          <a:solidFill>
                            <a:srgbClr val="000000"/>
                          </a:solidFill>
                          <a:effectLst/>
                          <a:latin typeface="Calibri" panose="020F0502020204030204" pitchFamily="34" charset="0"/>
                        </a:rPr>
                        <a:t>transported per </a:t>
                      </a:r>
                    </a:p>
                    <a:p>
                      <a:pPr algn="ctr" fontAlgn="ctr">
                        <a:buNone/>
                      </a:pPr>
                      <a:r>
                        <a:rPr lang="en-US" sz="2000" b="0" i="1" u="none" strike="noStrike" dirty="0">
                          <a:solidFill>
                            <a:srgbClr val="000000"/>
                          </a:solidFill>
                          <a:effectLst/>
                          <a:latin typeface="Calibri" panose="020F0502020204030204" pitchFamily="34" charset="0"/>
                        </a:rPr>
                        <a:t>barge group</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8"/>
                    </a:solidFill>
                  </a:tcPr>
                </a:tc>
                <a:extLst>
                  <a:ext uri="{0D108BD9-81ED-4DB2-BD59-A6C34878D82A}">
                    <a16:rowId xmlns:a16="http://schemas.microsoft.com/office/drawing/2014/main" val="130211622"/>
                  </a:ext>
                </a:extLst>
              </a:tr>
            </a:tbl>
          </a:graphicData>
        </a:graphic>
      </p:graphicFrame>
    </p:spTree>
    <p:extLst>
      <p:ext uri="{BB962C8B-B14F-4D97-AF65-F5344CB8AC3E}">
        <p14:creationId xmlns:p14="http://schemas.microsoft.com/office/powerpoint/2010/main" val="1286494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95F37-BED3-990A-5D7C-563D787CD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956BCA-1357-4117-C5ED-E6B9B3738E25}"/>
              </a:ext>
            </a:extLst>
          </p:cNvPr>
          <p:cNvSpPr>
            <a:spLocks noGrp="1"/>
          </p:cNvSpPr>
          <p:nvPr>
            <p:ph type="title"/>
          </p:nvPr>
        </p:nvSpPr>
        <p:spPr/>
        <p:txBody>
          <a:bodyPr/>
          <a:lstStyle/>
          <a:p>
            <a:r>
              <a:rPr lang="en-US" dirty="0"/>
              <a:t>We developed a cost model to simulate the impact of low flow restrictions on river transportation costs</a:t>
            </a:r>
          </a:p>
        </p:txBody>
      </p:sp>
      <p:sp>
        <p:nvSpPr>
          <p:cNvPr id="4" name="Slide Number Placeholder 3">
            <a:extLst>
              <a:ext uri="{FF2B5EF4-FFF2-40B4-BE49-F238E27FC236}">
                <a16:creationId xmlns:a16="http://schemas.microsoft.com/office/drawing/2014/main" id="{3CA6B5C5-F564-D1FF-B5E0-AEE65680A1C0}"/>
              </a:ext>
            </a:extLst>
          </p:cNvPr>
          <p:cNvSpPr>
            <a:spLocks noGrp="1"/>
          </p:cNvSpPr>
          <p:nvPr>
            <p:ph type="sldNum" sz="quarter" idx="10"/>
          </p:nvPr>
        </p:nvSpPr>
        <p:spPr/>
        <p:txBody>
          <a:bodyPr/>
          <a:lstStyle/>
          <a:p>
            <a:fld id="{D4325D4D-289E-48C1-B277-2BEB492A7D19}" type="slidenum">
              <a:rPr lang="en-US" smtClean="0"/>
              <a:pPr/>
              <a:t>27</a:t>
            </a:fld>
            <a:endParaRPr lang="en-US"/>
          </a:p>
        </p:txBody>
      </p:sp>
      <p:pic>
        <p:nvPicPr>
          <p:cNvPr id="6" name="Picture 5">
            <a:extLst>
              <a:ext uri="{FF2B5EF4-FFF2-40B4-BE49-F238E27FC236}">
                <a16:creationId xmlns:a16="http://schemas.microsoft.com/office/drawing/2014/main" id="{28D7378B-E7B7-B63C-366F-C5161D6471B4}"/>
              </a:ext>
            </a:extLst>
          </p:cNvPr>
          <p:cNvPicPr>
            <a:picLocks noChangeAspect="1"/>
          </p:cNvPicPr>
          <p:nvPr/>
        </p:nvPicPr>
        <p:blipFill>
          <a:blip r:embed="rId2"/>
          <a:stretch>
            <a:fillRect/>
          </a:stretch>
        </p:blipFill>
        <p:spPr>
          <a:xfrm>
            <a:off x="137160" y="1976826"/>
            <a:ext cx="8842248" cy="3271632"/>
          </a:xfrm>
          <a:prstGeom prst="rect">
            <a:avLst/>
          </a:prstGeom>
          <a:noFill/>
        </p:spPr>
      </p:pic>
    </p:spTree>
    <p:extLst>
      <p:ext uri="{BB962C8B-B14F-4D97-AF65-F5344CB8AC3E}">
        <p14:creationId xmlns:p14="http://schemas.microsoft.com/office/powerpoint/2010/main" val="484067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F8C7C-C623-9F43-7C17-1C8E996B75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62E449-89F4-07A3-1082-B7D848B0F103}"/>
              </a:ext>
            </a:extLst>
          </p:cNvPr>
          <p:cNvSpPr>
            <a:spLocks noGrp="1"/>
          </p:cNvSpPr>
          <p:nvPr>
            <p:ph type="title"/>
          </p:nvPr>
        </p:nvSpPr>
        <p:spPr>
          <a:xfrm>
            <a:off x="150876" y="250737"/>
            <a:ext cx="8842248" cy="971550"/>
          </a:xfrm>
        </p:spPr>
        <p:txBody>
          <a:bodyPr wrap="square" anchor="ctr">
            <a:normAutofit/>
          </a:bodyPr>
          <a:lstStyle/>
          <a:p>
            <a:r>
              <a:rPr lang="en-US" sz="2600" dirty="0"/>
              <a:t>The difference between the actual river stage and the restriction visually represents money being “left on the table”.  </a:t>
            </a:r>
          </a:p>
        </p:txBody>
      </p:sp>
      <p:sp>
        <p:nvSpPr>
          <p:cNvPr id="4" name="Slide Number Placeholder 3" hidden="1">
            <a:extLst>
              <a:ext uri="{FF2B5EF4-FFF2-40B4-BE49-F238E27FC236}">
                <a16:creationId xmlns:a16="http://schemas.microsoft.com/office/drawing/2014/main" id="{B3FE6C29-433F-BAB5-AF46-EFADC1EADE82}"/>
              </a:ext>
            </a:extLst>
          </p:cNvPr>
          <p:cNvSpPr>
            <a:spLocks noGrp="1"/>
          </p:cNvSpPr>
          <p:nvPr>
            <p:ph type="sldNum" sz="quarter" idx="10"/>
          </p:nvPr>
        </p:nvSpPr>
        <p:spPr/>
        <p:txBody>
          <a:bodyPr/>
          <a:lstStyle/>
          <a:p>
            <a:pPr>
              <a:spcAft>
                <a:spcPts val="600"/>
              </a:spcAft>
              <a:defRPr/>
            </a:pPr>
            <a:fld id="{A3F1DF9F-C84F-9040-9E67-CD3B7270FB30}" type="slidenum">
              <a:rPr lang="en-US" sz="800">
                <a:solidFill>
                  <a:srgbClr val="FFFFFF"/>
                </a:solidFill>
              </a:rPr>
              <a:pPr>
                <a:spcAft>
                  <a:spcPts val="600"/>
                </a:spcAft>
                <a:defRPr/>
              </a:pPr>
              <a:t>28</a:t>
            </a:fld>
            <a:endParaRPr lang="en-US" sz="800">
              <a:solidFill>
                <a:srgbClr val="FFFFFF"/>
              </a:solidFill>
            </a:endParaRPr>
          </a:p>
        </p:txBody>
      </p:sp>
      <p:graphicFrame>
        <p:nvGraphicFramePr>
          <p:cNvPr id="11" name="Content Placeholder 4">
            <a:extLst>
              <a:ext uri="{FF2B5EF4-FFF2-40B4-BE49-F238E27FC236}">
                <a16:creationId xmlns:a16="http://schemas.microsoft.com/office/drawing/2014/main" id="{D0360ADD-356B-6107-CD4B-E60828E4EAFE}"/>
              </a:ext>
            </a:extLst>
          </p:cNvPr>
          <p:cNvGraphicFramePr>
            <a:graphicFrameLocks noGrp="1"/>
          </p:cNvGraphicFramePr>
          <p:nvPr>
            <p:ph idx="1"/>
            <p:extLst>
              <p:ext uri="{D42A27DB-BD31-4B8C-83A1-F6EECF244321}">
                <p14:modId xmlns:p14="http://schemas.microsoft.com/office/powerpoint/2010/main" val="1076776865"/>
              </p:ext>
            </p:extLst>
          </p:nvPr>
        </p:nvGraphicFramePr>
        <p:xfrm>
          <a:off x="772015" y="1854311"/>
          <a:ext cx="7307362" cy="3478165"/>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Straight Arrow Connector 11">
            <a:extLst>
              <a:ext uri="{FF2B5EF4-FFF2-40B4-BE49-F238E27FC236}">
                <a16:creationId xmlns:a16="http://schemas.microsoft.com/office/drawing/2014/main" id="{BFCD71D7-56A9-A869-1FCB-58D22A197D0D}"/>
              </a:ext>
            </a:extLst>
          </p:cNvPr>
          <p:cNvCxnSpPr>
            <a:cxnSpLocks/>
          </p:cNvCxnSpPr>
          <p:nvPr/>
        </p:nvCxnSpPr>
        <p:spPr bwMode="auto">
          <a:xfrm>
            <a:off x="2945240" y="2947416"/>
            <a:ext cx="0" cy="664028"/>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9D131ADF-15C9-B33E-3FA6-7481DD28F1D9}"/>
              </a:ext>
            </a:extLst>
          </p:cNvPr>
          <p:cNvCxnSpPr>
            <a:cxnSpLocks/>
          </p:cNvCxnSpPr>
          <p:nvPr/>
        </p:nvCxnSpPr>
        <p:spPr bwMode="auto">
          <a:xfrm>
            <a:off x="3550485" y="3047020"/>
            <a:ext cx="0" cy="583474"/>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792174C4-DB87-E19D-0A39-80622B3EA719}"/>
              </a:ext>
            </a:extLst>
          </p:cNvPr>
          <p:cNvCxnSpPr>
            <a:cxnSpLocks/>
          </p:cNvCxnSpPr>
          <p:nvPr/>
        </p:nvCxnSpPr>
        <p:spPr bwMode="auto">
          <a:xfrm>
            <a:off x="6202246" y="2755283"/>
            <a:ext cx="0" cy="583474"/>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229B1528-8AA9-6469-33EE-A4263EBA7E7E}"/>
              </a:ext>
            </a:extLst>
          </p:cNvPr>
          <p:cNvCxnSpPr>
            <a:cxnSpLocks/>
          </p:cNvCxnSpPr>
          <p:nvPr/>
        </p:nvCxnSpPr>
        <p:spPr bwMode="auto">
          <a:xfrm>
            <a:off x="4900315" y="3061716"/>
            <a:ext cx="0" cy="440871"/>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02910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5F614-19FA-7813-CEBA-E63492C23F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7F0670-9CED-D603-800C-C6277467677B}"/>
              </a:ext>
            </a:extLst>
          </p:cNvPr>
          <p:cNvSpPr>
            <a:spLocks noGrp="1"/>
          </p:cNvSpPr>
          <p:nvPr>
            <p:ph type="title"/>
          </p:nvPr>
        </p:nvSpPr>
        <p:spPr>
          <a:xfrm>
            <a:off x="137160" y="182880"/>
            <a:ext cx="8842248" cy="731520"/>
          </a:xfrm>
        </p:spPr>
        <p:txBody>
          <a:bodyPr/>
          <a:lstStyle/>
          <a:p>
            <a:r>
              <a:rPr lang="en-US" b="1"/>
              <a:t>Example 4</a:t>
            </a:r>
            <a:r>
              <a:rPr lang="en-US"/>
              <a:t>:  Forecast-Informed Reservoir Operations (FIRO) </a:t>
            </a:r>
          </a:p>
        </p:txBody>
      </p:sp>
      <p:sp>
        <p:nvSpPr>
          <p:cNvPr id="3" name="Content Placeholder 2">
            <a:extLst>
              <a:ext uri="{FF2B5EF4-FFF2-40B4-BE49-F238E27FC236}">
                <a16:creationId xmlns:a16="http://schemas.microsoft.com/office/drawing/2014/main" id="{DABC200A-E404-2B10-4558-54CF9FD544CB}"/>
              </a:ext>
            </a:extLst>
          </p:cNvPr>
          <p:cNvSpPr>
            <a:spLocks noGrp="1"/>
          </p:cNvSpPr>
          <p:nvPr>
            <p:ph idx="1"/>
          </p:nvPr>
        </p:nvSpPr>
        <p:spPr>
          <a:xfrm>
            <a:off x="137160" y="914400"/>
            <a:ext cx="8842248" cy="5171510"/>
          </a:xfrm>
        </p:spPr>
        <p:txBody>
          <a:bodyPr/>
          <a:lstStyle/>
          <a:p>
            <a:r>
              <a:rPr lang="en-US" b="1"/>
              <a:t>Forecast</a:t>
            </a:r>
            <a:r>
              <a:rPr lang="en-US"/>
              <a:t>:  Short-term (daily) and long-term (seasonal) inflows to reservoir</a:t>
            </a:r>
          </a:p>
          <a:p>
            <a:r>
              <a:rPr lang="en-US" b="1"/>
              <a:t>Decision</a:t>
            </a:r>
            <a:r>
              <a:rPr lang="en-US"/>
              <a:t>: Daily Spring and Summer water releases from reservoir</a:t>
            </a:r>
          </a:p>
          <a:p>
            <a:pPr lvl="1"/>
            <a:r>
              <a:rPr lang="en-US" u="sng"/>
              <a:t>Counterfactual</a:t>
            </a:r>
            <a:r>
              <a:rPr lang="en-US" b="1"/>
              <a:t>:  </a:t>
            </a:r>
            <a:r>
              <a:rPr lang="en-US"/>
              <a:t>reservoir guide curve (independent of forecast)</a:t>
            </a:r>
          </a:p>
          <a:p>
            <a:pPr lvl="1"/>
            <a:r>
              <a:rPr lang="en-US"/>
              <a:t>Forecast-informed decision rule</a:t>
            </a:r>
          </a:p>
          <a:p>
            <a:pPr lvl="1"/>
            <a:r>
              <a:rPr lang="en-US"/>
              <a:t>Forecast-informed maximization of values provided by reservoir water</a:t>
            </a:r>
          </a:p>
          <a:p>
            <a:r>
              <a:rPr lang="en-US" b="1"/>
              <a:t>Outcomes</a:t>
            </a:r>
            <a:r>
              <a:rPr lang="en-US"/>
              <a:t> of interest:	</a:t>
            </a:r>
          </a:p>
          <a:p>
            <a:pPr lvl="1"/>
            <a:r>
              <a:rPr lang="en-US"/>
              <a:t>Seasonal agricultural water supply storage</a:t>
            </a:r>
          </a:p>
          <a:p>
            <a:pPr lvl="1"/>
            <a:r>
              <a:rPr lang="en-US"/>
              <a:t>Downstream flood risks and impacts</a:t>
            </a:r>
          </a:p>
          <a:p>
            <a:pPr lvl="1"/>
            <a:r>
              <a:rPr lang="en-US"/>
              <a:t>Hydropower generation (depend on release size and head height)</a:t>
            </a:r>
          </a:p>
          <a:p>
            <a:pPr lvl="1"/>
            <a:r>
              <a:rPr lang="en-US"/>
              <a:t>Water-based recreation at the lake</a:t>
            </a:r>
          </a:p>
          <a:p>
            <a:r>
              <a:rPr lang="en-US" b="1"/>
              <a:t>Values</a:t>
            </a:r>
            <a:r>
              <a:rPr lang="en-US"/>
              <a:t> of interest: </a:t>
            </a:r>
          </a:p>
          <a:p>
            <a:pPr lvl="1"/>
            <a:r>
              <a:rPr lang="en-US"/>
              <a:t>Profits earned by downstream irrigators</a:t>
            </a:r>
          </a:p>
          <a:p>
            <a:pPr lvl="1"/>
            <a:r>
              <a:rPr lang="en-US"/>
              <a:t>Downstream flood damages/losses</a:t>
            </a:r>
          </a:p>
          <a:p>
            <a:pPr lvl="1"/>
            <a:r>
              <a:rPr lang="en-US"/>
              <a:t>Profits earned by hydropower</a:t>
            </a:r>
          </a:p>
          <a:p>
            <a:pPr lvl="1"/>
            <a:r>
              <a:rPr lang="en-US"/>
              <a:t>Total consumer surplus experienced by recreators</a:t>
            </a:r>
          </a:p>
          <a:p>
            <a:endParaRPr lang="en-US"/>
          </a:p>
        </p:txBody>
      </p:sp>
      <p:sp>
        <p:nvSpPr>
          <p:cNvPr id="4" name="Slide Number Placeholder 3">
            <a:extLst>
              <a:ext uri="{FF2B5EF4-FFF2-40B4-BE49-F238E27FC236}">
                <a16:creationId xmlns:a16="http://schemas.microsoft.com/office/drawing/2014/main" id="{F5F02426-66A0-8F66-E373-64F3D592755B}"/>
              </a:ext>
            </a:extLst>
          </p:cNvPr>
          <p:cNvSpPr>
            <a:spLocks noGrp="1"/>
          </p:cNvSpPr>
          <p:nvPr>
            <p:ph type="sldNum" sz="quarter" idx="10"/>
          </p:nvPr>
        </p:nvSpPr>
        <p:spPr/>
        <p:txBody>
          <a:bodyPr/>
          <a:lstStyle/>
          <a:p>
            <a:fld id="{D4325D4D-289E-48C1-B277-2BEB492A7D19}" type="slidenum">
              <a:rPr lang="en-US" smtClean="0"/>
              <a:pPr/>
              <a:t>29</a:t>
            </a:fld>
            <a:endParaRPr lang="en-US"/>
          </a:p>
        </p:txBody>
      </p:sp>
    </p:spTree>
    <p:extLst>
      <p:ext uri="{BB962C8B-B14F-4D97-AF65-F5344CB8AC3E}">
        <p14:creationId xmlns:p14="http://schemas.microsoft.com/office/powerpoint/2010/main" val="2390394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D9B8D-A56C-B1A3-DCF0-79D2B4E3A109}"/>
              </a:ext>
            </a:extLst>
          </p:cNvPr>
          <p:cNvSpPr>
            <a:spLocks noGrp="1"/>
          </p:cNvSpPr>
          <p:nvPr>
            <p:ph type="title"/>
          </p:nvPr>
        </p:nvSpPr>
        <p:spPr/>
        <p:txBody>
          <a:bodyPr/>
          <a:lstStyle/>
          <a:p>
            <a:r>
              <a:rPr lang="en-US"/>
              <a:t>Types of Economic Analyses for Public Sector Decision</a:t>
            </a:r>
          </a:p>
        </p:txBody>
      </p:sp>
      <p:sp>
        <p:nvSpPr>
          <p:cNvPr id="3" name="Content Placeholder 2">
            <a:extLst>
              <a:ext uri="{FF2B5EF4-FFF2-40B4-BE49-F238E27FC236}">
                <a16:creationId xmlns:a16="http://schemas.microsoft.com/office/drawing/2014/main" id="{43BCC18C-DA45-E595-EA3E-93D76588C8B6}"/>
              </a:ext>
            </a:extLst>
          </p:cNvPr>
          <p:cNvSpPr>
            <a:spLocks noGrp="1"/>
          </p:cNvSpPr>
          <p:nvPr>
            <p:ph idx="1"/>
          </p:nvPr>
        </p:nvSpPr>
        <p:spPr>
          <a:xfrm>
            <a:off x="137160" y="1219201"/>
            <a:ext cx="8842248" cy="5068865"/>
          </a:xfrm>
        </p:spPr>
        <p:txBody>
          <a:bodyPr/>
          <a:lstStyle/>
          <a:p>
            <a:r>
              <a:rPr lang="en-US"/>
              <a:t>Positive vs normative analysis</a:t>
            </a:r>
          </a:p>
          <a:p>
            <a:pPr lvl="1"/>
            <a:r>
              <a:rPr lang="en-US"/>
              <a:t>What percentage of households will drop their flood insurance policies if their premiums increase?</a:t>
            </a:r>
          </a:p>
          <a:p>
            <a:pPr lvl="1"/>
            <a:r>
              <a:rPr lang="en-US"/>
              <a:t>Is it a good idea for the government to subsidize flood insurance premiums? </a:t>
            </a:r>
          </a:p>
          <a:p>
            <a:endParaRPr lang="en-US"/>
          </a:p>
          <a:p>
            <a:r>
              <a:rPr lang="en-US"/>
              <a:t>Benefit-cost analysis (BCA) vs Economic impact analysis (EIA)</a:t>
            </a:r>
          </a:p>
          <a:p>
            <a:pPr lvl="1"/>
            <a:r>
              <a:rPr lang="en-US"/>
              <a:t>BCA evaluates the net societal value of public sector actions by identifying, quantifying, monetizing (to the extent feasible), and comparing their positive and negative impacts on society</a:t>
            </a:r>
          </a:p>
          <a:p>
            <a:pPr lvl="1"/>
            <a:r>
              <a:rPr lang="en-US"/>
              <a:t>EIA evaluates their impacts on the regional or national economy, through measures such as changes in household incomes, employment, profits, tax revenue, sales revenues, </a:t>
            </a:r>
            <a:r>
              <a:rPr lang="en-US" err="1"/>
              <a:t>etc</a:t>
            </a:r>
            <a:endParaRPr lang="en-US"/>
          </a:p>
          <a:p>
            <a:pPr lvl="1"/>
            <a:endParaRPr lang="en-US"/>
          </a:p>
          <a:p>
            <a:r>
              <a:rPr lang="en-US"/>
              <a:t>Prospective vs retrospective analysis</a:t>
            </a:r>
          </a:p>
        </p:txBody>
      </p:sp>
      <p:sp>
        <p:nvSpPr>
          <p:cNvPr id="4" name="Slide Number Placeholder 3">
            <a:extLst>
              <a:ext uri="{FF2B5EF4-FFF2-40B4-BE49-F238E27FC236}">
                <a16:creationId xmlns:a16="http://schemas.microsoft.com/office/drawing/2014/main" id="{EE786D02-60E9-6ABF-3A7A-2E7119453F0B}"/>
              </a:ext>
            </a:extLst>
          </p:cNvPr>
          <p:cNvSpPr>
            <a:spLocks noGrp="1"/>
          </p:cNvSpPr>
          <p:nvPr>
            <p:ph type="sldNum" sz="quarter" idx="10"/>
          </p:nvPr>
        </p:nvSpPr>
        <p:spPr/>
        <p:txBody>
          <a:bodyPr/>
          <a:lstStyle/>
          <a:p>
            <a:fld id="{D4325D4D-289E-48C1-B277-2BEB492A7D19}" type="slidenum">
              <a:rPr lang="en-US" smtClean="0"/>
              <a:pPr/>
              <a:t>3</a:t>
            </a:fld>
            <a:endParaRPr lang="en-US"/>
          </a:p>
        </p:txBody>
      </p:sp>
    </p:spTree>
    <p:extLst>
      <p:ext uri="{BB962C8B-B14F-4D97-AF65-F5344CB8AC3E}">
        <p14:creationId xmlns:p14="http://schemas.microsoft.com/office/powerpoint/2010/main" val="871733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1A7D1-731A-5F35-91DE-81D0A470A0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AB4167-DC1A-E473-E176-90CB8C94FE7B}"/>
              </a:ext>
            </a:extLst>
          </p:cNvPr>
          <p:cNvSpPr>
            <a:spLocks noGrp="1"/>
          </p:cNvSpPr>
          <p:nvPr>
            <p:ph type="title"/>
          </p:nvPr>
        </p:nvSpPr>
        <p:spPr/>
        <p:txBody>
          <a:bodyPr/>
          <a:lstStyle/>
          <a:p>
            <a:r>
              <a:rPr lang="en-US"/>
              <a:t>Payoff Matrix for Reservoir Release Decisions Under Inflow Uncertainty</a:t>
            </a:r>
          </a:p>
        </p:txBody>
      </p:sp>
      <p:sp>
        <p:nvSpPr>
          <p:cNvPr id="4" name="Slide Number Placeholder 3">
            <a:extLst>
              <a:ext uri="{FF2B5EF4-FFF2-40B4-BE49-F238E27FC236}">
                <a16:creationId xmlns:a16="http://schemas.microsoft.com/office/drawing/2014/main" id="{8DE5B026-7316-CCB0-BC9B-FEAB467FCD6C}"/>
              </a:ext>
            </a:extLst>
          </p:cNvPr>
          <p:cNvSpPr>
            <a:spLocks noGrp="1"/>
          </p:cNvSpPr>
          <p:nvPr>
            <p:ph type="sldNum" sz="quarter" idx="10"/>
          </p:nvPr>
        </p:nvSpPr>
        <p:spPr/>
        <p:txBody>
          <a:bodyPr/>
          <a:lstStyle/>
          <a:p>
            <a:fld id="{D4325D4D-289E-48C1-B277-2BEB492A7D19}" type="slidenum">
              <a:rPr lang="en-US" smtClean="0"/>
              <a:pPr/>
              <a:t>30</a:t>
            </a:fld>
            <a:endParaRPr lang="en-US"/>
          </a:p>
        </p:txBody>
      </p:sp>
      <p:graphicFrame>
        <p:nvGraphicFramePr>
          <p:cNvPr id="6" name="Content Placeholder 5">
            <a:extLst>
              <a:ext uri="{FF2B5EF4-FFF2-40B4-BE49-F238E27FC236}">
                <a16:creationId xmlns:a16="http://schemas.microsoft.com/office/drawing/2014/main" id="{38AFE7FF-AC74-2EB2-26EE-9547B1131038}"/>
              </a:ext>
            </a:extLst>
          </p:cNvPr>
          <p:cNvGraphicFramePr>
            <a:graphicFrameLocks noGrp="1"/>
          </p:cNvGraphicFramePr>
          <p:nvPr>
            <p:ph idx="1"/>
            <p:extLst>
              <p:ext uri="{D42A27DB-BD31-4B8C-83A1-F6EECF244321}">
                <p14:modId xmlns:p14="http://schemas.microsoft.com/office/powerpoint/2010/main" val="789181453"/>
              </p:ext>
            </p:extLst>
          </p:nvPr>
        </p:nvGraphicFramePr>
        <p:xfrm>
          <a:off x="347471" y="2303623"/>
          <a:ext cx="8483377" cy="2641600"/>
        </p:xfrm>
        <a:graphic>
          <a:graphicData uri="http://schemas.openxmlformats.org/drawingml/2006/table">
            <a:tbl>
              <a:tblPr/>
              <a:tblGrid>
                <a:gridCol w="757445">
                  <a:extLst>
                    <a:ext uri="{9D8B030D-6E8A-4147-A177-3AD203B41FA5}">
                      <a16:colId xmlns:a16="http://schemas.microsoft.com/office/drawing/2014/main" val="3008295992"/>
                    </a:ext>
                  </a:extLst>
                </a:gridCol>
                <a:gridCol w="1030458">
                  <a:extLst>
                    <a:ext uri="{9D8B030D-6E8A-4147-A177-3AD203B41FA5}">
                      <a16:colId xmlns:a16="http://schemas.microsoft.com/office/drawing/2014/main" val="705838315"/>
                    </a:ext>
                  </a:extLst>
                </a:gridCol>
                <a:gridCol w="3079858">
                  <a:extLst>
                    <a:ext uri="{9D8B030D-6E8A-4147-A177-3AD203B41FA5}">
                      <a16:colId xmlns:a16="http://schemas.microsoft.com/office/drawing/2014/main" val="518211535"/>
                    </a:ext>
                  </a:extLst>
                </a:gridCol>
                <a:gridCol w="3615616">
                  <a:extLst>
                    <a:ext uri="{9D8B030D-6E8A-4147-A177-3AD203B41FA5}">
                      <a16:colId xmlns:a16="http://schemas.microsoft.com/office/drawing/2014/main" val="25092670"/>
                    </a:ext>
                  </a:extLst>
                </a:gridCol>
              </a:tblGrid>
              <a:tr h="241300">
                <a:tc>
                  <a:txBody>
                    <a:bodyPr/>
                    <a:lstStyle/>
                    <a:p>
                      <a:pPr algn="ctr" fontAlgn="b">
                        <a:buNone/>
                      </a:pPr>
                      <a:r>
                        <a:rPr lang="en-US" sz="1100" b="0" i="1"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buNone/>
                      </a:pPr>
                      <a:r>
                        <a:rPr lang="en-US" sz="1100" b="0" i="0" u="none" strike="noStrike">
                          <a:solidFill>
                            <a:srgbClr val="000000"/>
                          </a:solidFill>
                          <a:effectLst/>
                          <a:latin typeface="Calibri" panose="020F050202020403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algn="ctr" fontAlgn="ctr">
                        <a:buNone/>
                      </a:pPr>
                      <a:r>
                        <a:rPr lang="en-US" sz="1100" b="1" i="0" u="none" strike="noStrike">
                          <a:solidFill>
                            <a:srgbClr val="000000"/>
                          </a:solidFill>
                          <a:effectLst/>
                          <a:latin typeface="Aptos Narrow" panose="020B0004020202020204" pitchFamily="34" charset="0"/>
                        </a:rPr>
                        <a:t>ACTUAL STATE</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933631342"/>
                  </a:ext>
                </a:extLst>
              </a:tr>
              <a:tr h="241300">
                <a:tc>
                  <a:txBody>
                    <a:bodyPr/>
                    <a:lstStyle/>
                    <a:p>
                      <a:pPr algn="l" fontAlgn="b">
                        <a:buNone/>
                      </a:pPr>
                      <a:r>
                        <a:rPr lang="en-US" sz="1100" b="0" i="0" u="none" strike="noStrike">
                          <a:solidFill>
                            <a:srgbClr val="000000"/>
                          </a:solidFill>
                          <a:effectLst/>
                          <a:latin typeface="Aptos Narrow" panose="020B0004020202020204" pitchFamily="34" charset="0"/>
                        </a:rPr>
                        <a:t> </a:t>
                      </a:r>
                    </a:p>
                  </a:txBody>
                  <a:tcPr marL="6350" marR="6350" marT="6350"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0" i="0" u="none" strike="noStrike">
                          <a:solidFill>
                            <a:srgbClr val="000000"/>
                          </a:solidFill>
                          <a:effectLst/>
                          <a:latin typeface="Aptos Narrow" panose="020B0004020202020204" pitchFamily="34" charset="0"/>
                        </a:rPr>
                        <a:t> </a:t>
                      </a:r>
                    </a:p>
                  </a:txBody>
                  <a:tcPr marL="6350" marR="6350" marT="635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US" sz="1100" b="1" i="0" u="none" strike="noStrike">
                          <a:solidFill>
                            <a:srgbClr val="000000"/>
                          </a:solidFill>
                          <a:effectLst/>
                          <a:latin typeface="Aptos Narrow" panose="020B0004020202020204" pitchFamily="34" charset="0"/>
                        </a:rPr>
                        <a:t>Low Spring inflow</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buNone/>
                      </a:pPr>
                      <a:r>
                        <a:rPr lang="en-US" sz="1100" b="1" i="0" u="none" strike="noStrike">
                          <a:solidFill>
                            <a:srgbClr val="000000"/>
                          </a:solidFill>
                          <a:effectLst/>
                          <a:latin typeface="Aptos Narrow" panose="020B0004020202020204" pitchFamily="34" charset="0"/>
                        </a:rPr>
                        <a:t>High Spring inflow</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393739993"/>
                  </a:ext>
                </a:extLst>
              </a:tr>
              <a:tr h="1098550">
                <a:tc rowSpan="2">
                  <a:txBody>
                    <a:bodyPr/>
                    <a:lstStyle/>
                    <a:p>
                      <a:pPr algn="ctr" fontAlgn="ctr">
                        <a:buNone/>
                      </a:pPr>
                      <a:r>
                        <a:rPr lang="en-US" sz="1100" b="1" i="0" u="none" strike="noStrike">
                          <a:solidFill>
                            <a:srgbClr val="000000"/>
                          </a:solidFill>
                          <a:effectLst/>
                          <a:latin typeface="Aptos Narrow" panose="020B0004020202020204" pitchFamily="34" charset="0"/>
                        </a:rPr>
                        <a:t>ACTION</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buNone/>
                      </a:pPr>
                      <a:r>
                        <a:rPr lang="en-US" sz="1100" b="1" i="0" u="none" strike="noStrike">
                          <a:solidFill>
                            <a:srgbClr val="000000"/>
                          </a:solidFill>
                          <a:effectLst/>
                          <a:latin typeface="Aptos Narrow" panose="020B0004020202020204" pitchFamily="34" charset="0"/>
                        </a:rPr>
                        <a:t>Low rate of water release </a:t>
                      </a:r>
                      <a:br>
                        <a:rPr lang="en-US" sz="1100" b="1" i="0" u="none" strike="noStrike">
                          <a:solidFill>
                            <a:srgbClr val="000000"/>
                          </a:solidFill>
                          <a:effectLst/>
                          <a:latin typeface="Aptos Narrow" panose="020B0004020202020204" pitchFamily="34" charset="0"/>
                        </a:rPr>
                      </a:br>
                      <a:r>
                        <a:rPr lang="en-US" sz="1100" b="1" i="0" u="none" strike="noStrike">
                          <a:solidFill>
                            <a:srgbClr val="000000"/>
                          </a:solidFill>
                          <a:effectLst/>
                          <a:latin typeface="Aptos Narrow" panose="020B0004020202020204" pitchFamily="34" charset="0"/>
                        </a:rPr>
                        <a:t>in Spring</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buNone/>
                      </a:pPr>
                      <a:r>
                        <a:rPr lang="en-US" sz="1100" b="0" i="1" u="none" strike="noStrike">
                          <a:solidFill>
                            <a:srgbClr val="000000"/>
                          </a:solidFill>
                          <a:effectLst/>
                          <a:latin typeface="Calibri" panose="020F0502020204030204" pitchFamily="34" charset="0"/>
                        </a:rPr>
                        <a:t>- medium water supply storage for summer irrigation</a:t>
                      </a:r>
                      <a:br>
                        <a:rPr lang="en-US" sz="1100" b="0" i="1" u="none" strike="noStrike">
                          <a:solidFill>
                            <a:srgbClr val="000000"/>
                          </a:solidFill>
                          <a:effectLst/>
                          <a:latin typeface="Calibri" panose="020F0502020204030204" pitchFamily="34" charset="0"/>
                        </a:rPr>
                      </a:br>
                      <a:r>
                        <a:rPr lang="en-US" sz="1100" b="0" i="1" u="none" strike="noStrike">
                          <a:solidFill>
                            <a:srgbClr val="000000"/>
                          </a:solidFill>
                          <a:effectLst/>
                          <a:latin typeface="Calibri" panose="020F0502020204030204" pitchFamily="34" charset="0"/>
                        </a:rPr>
                        <a:t>- low generation but medium head for hydropower</a:t>
                      </a:r>
                      <a:br>
                        <a:rPr lang="en-US" sz="1100" b="0" i="1" u="none" strike="noStrike">
                          <a:solidFill>
                            <a:srgbClr val="000000"/>
                          </a:solidFill>
                          <a:effectLst/>
                          <a:latin typeface="Calibri" panose="020F0502020204030204" pitchFamily="34" charset="0"/>
                        </a:rPr>
                      </a:br>
                      <a:r>
                        <a:rPr lang="en-US" sz="1100" b="0" i="1" u="none" strike="noStrike">
                          <a:solidFill>
                            <a:srgbClr val="000000"/>
                          </a:solidFill>
                          <a:effectLst/>
                          <a:latin typeface="Calibri" panose="020F0502020204030204" pitchFamily="34" charset="0"/>
                        </a:rPr>
                        <a:t>- good water level for summer lake recreation</a:t>
                      </a:r>
                      <a:br>
                        <a:rPr lang="en-US" sz="1100" b="0" i="1" u="none" strike="noStrike">
                          <a:solidFill>
                            <a:srgbClr val="000000"/>
                          </a:solidFill>
                          <a:effectLst/>
                          <a:latin typeface="Calibri" panose="020F0502020204030204" pitchFamily="34" charset="0"/>
                        </a:rPr>
                      </a:br>
                      <a:r>
                        <a:rPr lang="en-US" sz="1100" b="0" i="1" u="none" strike="noStrike">
                          <a:solidFill>
                            <a:srgbClr val="000000"/>
                          </a:solidFill>
                          <a:effectLst/>
                          <a:latin typeface="Calibri" panose="020F0502020204030204" pitchFamily="34" charset="0"/>
                        </a:rPr>
                        <a:t>- no flooding</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8"/>
                    </a:solidFill>
                  </a:tcPr>
                </a:tc>
                <a:tc>
                  <a:txBody>
                    <a:bodyPr/>
                    <a:lstStyle/>
                    <a:p>
                      <a:pPr algn="l" fontAlgn="ctr">
                        <a:buNone/>
                      </a:pPr>
                      <a:r>
                        <a:rPr lang="en-US" sz="1100" b="0" i="1" u="none" strike="noStrike">
                          <a:solidFill>
                            <a:srgbClr val="FF0000"/>
                          </a:solidFill>
                          <a:effectLst/>
                          <a:latin typeface="Calibri" panose="020F0502020204030204" pitchFamily="34" charset="0"/>
                        </a:rPr>
                        <a:t>- high water supply storage for summer irrigation</a:t>
                      </a:r>
                      <a:br>
                        <a:rPr lang="en-US" sz="1100" b="0" i="1" u="none" strike="noStrike">
                          <a:solidFill>
                            <a:srgbClr val="FF0000"/>
                          </a:solidFill>
                          <a:effectLst/>
                          <a:latin typeface="Calibri" panose="020F0502020204030204" pitchFamily="34" charset="0"/>
                        </a:rPr>
                      </a:br>
                      <a:r>
                        <a:rPr lang="en-US" sz="1100" b="0" i="1" u="none" strike="noStrike">
                          <a:solidFill>
                            <a:srgbClr val="FF0000"/>
                          </a:solidFill>
                          <a:effectLst/>
                          <a:latin typeface="Calibri" panose="020F0502020204030204" pitchFamily="34" charset="0"/>
                        </a:rPr>
                        <a:t>- low generation but high head for hydropower</a:t>
                      </a:r>
                      <a:br>
                        <a:rPr lang="en-US" sz="1100" b="0" i="1" u="none" strike="noStrike">
                          <a:solidFill>
                            <a:srgbClr val="FF0000"/>
                          </a:solidFill>
                          <a:effectLst/>
                          <a:latin typeface="Calibri" panose="020F0502020204030204" pitchFamily="34" charset="0"/>
                        </a:rPr>
                      </a:br>
                      <a:r>
                        <a:rPr lang="en-US" sz="1100" b="0" i="1" u="none" strike="noStrike">
                          <a:solidFill>
                            <a:srgbClr val="FF0000"/>
                          </a:solidFill>
                          <a:effectLst/>
                          <a:latin typeface="Calibri" panose="020F0502020204030204" pitchFamily="34" charset="0"/>
                        </a:rPr>
                        <a:t>- too high water level for summer lake recreation</a:t>
                      </a:r>
                      <a:br>
                        <a:rPr lang="en-US" sz="1100" b="0" i="1" u="none" strike="noStrike">
                          <a:solidFill>
                            <a:srgbClr val="FF0000"/>
                          </a:solidFill>
                          <a:effectLst/>
                          <a:latin typeface="Calibri" panose="020F0502020204030204" pitchFamily="34" charset="0"/>
                        </a:rPr>
                      </a:br>
                      <a:r>
                        <a:rPr lang="en-US" sz="1100" b="0" i="1" u="none" strike="noStrike">
                          <a:solidFill>
                            <a:srgbClr val="FF0000"/>
                          </a:solidFill>
                          <a:effectLst/>
                          <a:latin typeface="Calibri" panose="020F0502020204030204" pitchFamily="34" charset="0"/>
                        </a:rPr>
                        <a:t>- major downstream flooding</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8"/>
                    </a:solidFill>
                  </a:tcPr>
                </a:tc>
                <a:extLst>
                  <a:ext uri="{0D108BD9-81ED-4DB2-BD59-A6C34878D82A}">
                    <a16:rowId xmlns:a16="http://schemas.microsoft.com/office/drawing/2014/main" val="3963640595"/>
                  </a:ext>
                </a:extLst>
              </a:tr>
              <a:tr h="1060450">
                <a:tc vMerge="1">
                  <a:txBody>
                    <a:bodyPr/>
                    <a:lstStyle/>
                    <a:p>
                      <a:endParaRPr lang="en-US"/>
                    </a:p>
                  </a:txBody>
                  <a:tcPr/>
                </a:tc>
                <a:tc>
                  <a:txBody>
                    <a:bodyPr/>
                    <a:lstStyle/>
                    <a:p>
                      <a:pPr algn="ctr" fontAlgn="ctr">
                        <a:buNone/>
                      </a:pPr>
                      <a:r>
                        <a:rPr lang="en-US" sz="1100" b="1" i="0" u="none" strike="noStrike">
                          <a:solidFill>
                            <a:srgbClr val="000000"/>
                          </a:solidFill>
                          <a:effectLst/>
                          <a:latin typeface="Aptos Narrow" panose="020B0004020202020204" pitchFamily="34" charset="0"/>
                        </a:rPr>
                        <a:t>High rate of water release </a:t>
                      </a:r>
                      <a:br>
                        <a:rPr lang="en-US" sz="1100" b="1" i="0" u="none" strike="noStrike">
                          <a:solidFill>
                            <a:srgbClr val="000000"/>
                          </a:solidFill>
                          <a:effectLst/>
                          <a:latin typeface="Aptos Narrow" panose="020B0004020202020204" pitchFamily="34" charset="0"/>
                        </a:rPr>
                      </a:br>
                      <a:r>
                        <a:rPr lang="en-US" sz="1100" b="1" i="0" u="none" strike="noStrike">
                          <a:solidFill>
                            <a:srgbClr val="000000"/>
                          </a:solidFill>
                          <a:effectLst/>
                          <a:latin typeface="Aptos Narrow" panose="020B0004020202020204" pitchFamily="34" charset="0"/>
                        </a:rPr>
                        <a:t>in Spring</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buNone/>
                      </a:pPr>
                      <a:r>
                        <a:rPr lang="en-US" sz="1100" b="0" i="1" u="none" strike="noStrike">
                          <a:solidFill>
                            <a:srgbClr val="FF0000"/>
                          </a:solidFill>
                          <a:effectLst/>
                          <a:latin typeface="Calibri" panose="020F0502020204030204" pitchFamily="34" charset="0"/>
                        </a:rPr>
                        <a:t>- low water supply storage for summer irrigation</a:t>
                      </a:r>
                      <a:br>
                        <a:rPr lang="en-US" sz="1100" b="0" i="1" u="none" strike="noStrike">
                          <a:solidFill>
                            <a:srgbClr val="FF0000"/>
                          </a:solidFill>
                          <a:effectLst/>
                          <a:latin typeface="Calibri" panose="020F0502020204030204" pitchFamily="34" charset="0"/>
                        </a:rPr>
                      </a:br>
                      <a:r>
                        <a:rPr lang="en-US" sz="1100" b="0" i="1" u="none" strike="noStrike">
                          <a:solidFill>
                            <a:srgbClr val="FF0000"/>
                          </a:solidFill>
                          <a:effectLst/>
                          <a:latin typeface="Calibri" panose="020F0502020204030204" pitchFamily="34" charset="0"/>
                        </a:rPr>
                        <a:t>- high generation but low head for hydropower</a:t>
                      </a:r>
                      <a:br>
                        <a:rPr lang="en-US" sz="1100" b="0" i="1" u="none" strike="noStrike">
                          <a:solidFill>
                            <a:srgbClr val="FF0000"/>
                          </a:solidFill>
                          <a:effectLst/>
                          <a:latin typeface="Calibri" panose="020F0502020204030204" pitchFamily="34" charset="0"/>
                        </a:rPr>
                      </a:br>
                      <a:r>
                        <a:rPr lang="en-US" sz="1100" b="0" i="1" u="none" strike="noStrike">
                          <a:solidFill>
                            <a:srgbClr val="FF0000"/>
                          </a:solidFill>
                          <a:effectLst/>
                          <a:latin typeface="Calibri" panose="020F0502020204030204" pitchFamily="34" charset="0"/>
                        </a:rPr>
                        <a:t>- too low water level for summer lake recreation</a:t>
                      </a:r>
                      <a:br>
                        <a:rPr lang="en-US" sz="1100" b="0" i="1" u="none" strike="noStrike">
                          <a:solidFill>
                            <a:srgbClr val="FF0000"/>
                          </a:solidFill>
                          <a:effectLst/>
                          <a:latin typeface="Calibri" panose="020F0502020204030204" pitchFamily="34" charset="0"/>
                        </a:rPr>
                      </a:br>
                      <a:r>
                        <a:rPr lang="en-US" sz="1100" b="0" i="1" u="none" strike="noStrike">
                          <a:solidFill>
                            <a:srgbClr val="FF0000"/>
                          </a:solidFill>
                          <a:effectLst/>
                          <a:latin typeface="Calibri" panose="020F0502020204030204" pitchFamily="34" charset="0"/>
                        </a:rPr>
                        <a:t>- minor downstream flooding</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8"/>
                    </a:solidFill>
                  </a:tcPr>
                </a:tc>
                <a:tc>
                  <a:txBody>
                    <a:bodyPr/>
                    <a:lstStyle/>
                    <a:p>
                      <a:pPr algn="l" fontAlgn="ctr">
                        <a:buNone/>
                      </a:pPr>
                      <a:r>
                        <a:rPr lang="en-US" sz="1100" b="0" i="1" u="none" strike="noStrike">
                          <a:solidFill>
                            <a:srgbClr val="000000"/>
                          </a:solidFill>
                          <a:effectLst/>
                          <a:latin typeface="Calibri" panose="020F0502020204030204" pitchFamily="34" charset="0"/>
                        </a:rPr>
                        <a:t>- medium water supply storage for summer irrigation</a:t>
                      </a:r>
                      <a:br>
                        <a:rPr lang="en-US" sz="1100" b="0" i="1" u="none" strike="noStrike">
                          <a:solidFill>
                            <a:srgbClr val="000000"/>
                          </a:solidFill>
                          <a:effectLst/>
                          <a:latin typeface="Calibri" panose="020F0502020204030204" pitchFamily="34" charset="0"/>
                        </a:rPr>
                      </a:br>
                      <a:r>
                        <a:rPr lang="en-US" sz="1100" b="0" i="1" u="none" strike="noStrike">
                          <a:solidFill>
                            <a:srgbClr val="000000"/>
                          </a:solidFill>
                          <a:effectLst/>
                          <a:latin typeface="Calibri" panose="020F0502020204030204" pitchFamily="34" charset="0"/>
                        </a:rPr>
                        <a:t>- high generation and medium head for hydropower</a:t>
                      </a:r>
                      <a:br>
                        <a:rPr lang="en-US" sz="1100" b="0" i="1" u="none" strike="noStrike">
                          <a:solidFill>
                            <a:srgbClr val="000000"/>
                          </a:solidFill>
                          <a:effectLst/>
                          <a:latin typeface="Calibri" panose="020F0502020204030204" pitchFamily="34" charset="0"/>
                        </a:rPr>
                      </a:br>
                      <a:r>
                        <a:rPr lang="en-US" sz="1100" b="0" i="1" u="none" strike="noStrike">
                          <a:solidFill>
                            <a:srgbClr val="000000"/>
                          </a:solidFill>
                          <a:effectLst/>
                          <a:latin typeface="Calibri" panose="020F0502020204030204" pitchFamily="34" charset="0"/>
                        </a:rPr>
                        <a:t>- good water level for summer lake recreation</a:t>
                      </a:r>
                      <a:br>
                        <a:rPr lang="en-US" sz="1100" b="0" i="1" u="none" strike="noStrike">
                          <a:solidFill>
                            <a:srgbClr val="000000"/>
                          </a:solidFill>
                          <a:effectLst/>
                          <a:latin typeface="Calibri" panose="020F0502020204030204" pitchFamily="34" charset="0"/>
                        </a:rPr>
                      </a:br>
                      <a:r>
                        <a:rPr lang="en-US" sz="1100" b="0" i="1" u="none" strike="noStrike">
                          <a:solidFill>
                            <a:srgbClr val="000000"/>
                          </a:solidFill>
                          <a:effectLst/>
                          <a:latin typeface="Calibri" panose="020F0502020204030204" pitchFamily="34" charset="0"/>
                        </a:rPr>
                        <a:t>- minor downstream flooding</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8"/>
                    </a:solidFill>
                  </a:tcPr>
                </a:tc>
                <a:extLst>
                  <a:ext uri="{0D108BD9-81ED-4DB2-BD59-A6C34878D82A}">
                    <a16:rowId xmlns:a16="http://schemas.microsoft.com/office/drawing/2014/main" val="865141268"/>
                  </a:ext>
                </a:extLst>
              </a:tr>
            </a:tbl>
          </a:graphicData>
        </a:graphic>
      </p:graphicFrame>
    </p:spTree>
    <p:extLst>
      <p:ext uri="{BB962C8B-B14F-4D97-AF65-F5344CB8AC3E}">
        <p14:creationId xmlns:p14="http://schemas.microsoft.com/office/powerpoint/2010/main" val="2342224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D5585-20AE-4BEA-C59D-2DBE4A35F622}"/>
              </a:ext>
            </a:extLst>
          </p:cNvPr>
          <p:cNvSpPr>
            <a:spLocks noGrp="1"/>
          </p:cNvSpPr>
          <p:nvPr>
            <p:ph type="title"/>
          </p:nvPr>
        </p:nvSpPr>
        <p:spPr/>
        <p:txBody>
          <a:bodyPr/>
          <a:lstStyle/>
          <a:p>
            <a:r>
              <a:rPr lang="en-US" dirty="0"/>
              <a:t>Lake Mendocino FIRO Viability Study</a:t>
            </a:r>
          </a:p>
        </p:txBody>
      </p:sp>
      <p:sp>
        <p:nvSpPr>
          <p:cNvPr id="4" name="Slide Number Placeholder 3">
            <a:extLst>
              <a:ext uri="{FF2B5EF4-FFF2-40B4-BE49-F238E27FC236}">
                <a16:creationId xmlns:a16="http://schemas.microsoft.com/office/drawing/2014/main" id="{F640033C-3350-A998-F64A-6E92ACC89F48}"/>
              </a:ext>
            </a:extLst>
          </p:cNvPr>
          <p:cNvSpPr>
            <a:spLocks noGrp="1"/>
          </p:cNvSpPr>
          <p:nvPr>
            <p:ph type="sldNum" sz="quarter" idx="10"/>
          </p:nvPr>
        </p:nvSpPr>
        <p:spPr/>
        <p:txBody>
          <a:bodyPr/>
          <a:lstStyle/>
          <a:p>
            <a:fld id="{D4325D4D-289E-48C1-B277-2BEB492A7D19}" type="slidenum">
              <a:rPr lang="en-US" smtClean="0"/>
              <a:pPr/>
              <a:t>31</a:t>
            </a:fld>
            <a:endParaRPr lang="en-US"/>
          </a:p>
        </p:txBody>
      </p:sp>
      <p:pic>
        <p:nvPicPr>
          <p:cNvPr id="6" name="Content Placeholder 5">
            <a:extLst>
              <a:ext uri="{FF2B5EF4-FFF2-40B4-BE49-F238E27FC236}">
                <a16:creationId xmlns:a16="http://schemas.microsoft.com/office/drawing/2014/main" id="{6EC75683-E707-7834-3844-61CC22B7D3EE}"/>
              </a:ext>
            </a:extLst>
          </p:cNvPr>
          <p:cNvPicPr>
            <a:picLocks noGrp="1" noChangeAspect="1"/>
          </p:cNvPicPr>
          <p:nvPr>
            <p:ph sz="quarter" idx="12"/>
          </p:nvPr>
        </p:nvPicPr>
        <p:blipFill>
          <a:blip r:embed="rId2"/>
          <a:stretch>
            <a:fillRect/>
          </a:stretch>
        </p:blipFill>
        <p:spPr bwMode="auto">
          <a:xfrm>
            <a:off x="5845364" y="149331"/>
            <a:ext cx="3124900" cy="4041669"/>
          </a:xfrm>
          <a:prstGeom prst="rect">
            <a:avLst/>
          </a:prstGeom>
          <a:noFill/>
          <a:ln w="9525">
            <a:solidFill>
              <a:schemeClr val="accent1"/>
            </a:solidFill>
            <a:miter lim="800000"/>
            <a:headEnd/>
            <a:tailEnd/>
          </a:ln>
        </p:spPr>
      </p:pic>
      <p:pic>
        <p:nvPicPr>
          <p:cNvPr id="13" name="Content Placeholder 12">
            <a:extLst>
              <a:ext uri="{FF2B5EF4-FFF2-40B4-BE49-F238E27FC236}">
                <a16:creationId xmlns:a16="http://schemas.microsoft.com/office/drawing/2014/main" id="{39A24A4E-B044-91C5-5EAD-085FD7EE6B5E}"/>
              </a:ext>
            </a:extLst>
          </p:cNvPr>
          <p:cNvPicPr>
            <a:picLocks noGrp="1" noChangeAspect="1"/>
          </p:cNvPicPr>
          <p:nvPr>
            <p:ph sz="quarter" idx="13"/>
          </p:nvPr>
        </p:nvPicPr>
        <p:blipFill>
          <a:blip r:embed="rId3"/>
          <a:stretch>
            <a:fillRect/>
          </a:stretch>
        </p:blipFill>
        <p:spPr bwMode="auto">
          <a:xfrm>
            <a:off x="878382" y="4224549"/>
            <a:ext cx="7359804" cy="2108850"/>
          </a:xfrm>
          <a:prstGeom prst="rect">
            <a:avLst/>
          </a:prstGeom>
          <a:noFill/>
          <a:ln w="9525">
            <a:noFill/>
            <a:miter lim="800000"/>
            <a:headEnd/>
            <a:tailEnd/>
          </a:ln>
        </p:spPr>
      </p:pic>
      <p:pic>
        <p:nvPicPr>
          <p:cNvPr id="10" name="Picture 9">
            <a:extLst>
              <a:ext uri="{FF2B5EF4-FFF2-40B4-BE49-F238E27FC236}">
                <a16:creationId xmlns:a16="http://schemas.microsoft.com/office/drawing/2014/main" id="{39C61FD4-F100-433A-ED13-3A656CF2F687}"/>
              </a:ext>
            </a:extLst>
          </p:cNvPr>
          <p:cNvPicPr>
            <a:picLocks noChangeAspect="1"/>
          </p:cNvPicPr>
          <p:nvPr/>
        </p:nvPicPr>
        <p:blipFill>
          <a:blip r:embed="rId4"/>
          <a:stretch>
            <a:fillRect/>
          </a:stretch>
        </p:blipFill>
        <p:spPr>
          <a:xfrm>
            <a:off x="1882698" y="946165"/>
            <a:ext cx="2585991" cy="3146809"/>
          </a:xfrm>
          <a:prstGeom prst="rect">
            <a:avLst/>
          </a:prstGeom>
          <a:ln>
            <a:solidFill>
              <a:schemeClr val="accent1"/>
            </a:solidFill>
          </a:ln>
        </p:spPr>
      </p:pic>
    </p:spTree>
    <p:extLst>
      <p:ext uri="{BB962C8B-B14F-4D97-AF65-F5344CB8AC3E}">
        <p14:creationId xmlns:p14="http://schemas.microsoft.com/office/powerpoint/2010/main" val="31577865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E20A9-3721-DD06-8A0D-B53CD4284452}"/>
              </a:ext>
            </a:extLst>
          </p:cNvPr>
          <p:cNvSpPr>
            <a:spLocks noGrp="1"/>
          </p:cNvSpPr>
          <p:nvPr>
            <p:ph type="title"/>
          </p:nvPr>
        </p:nvSpPr>
        <p:spPr>
          <a:xfrm>
            <a:off x="137160" y="182880"/>
            <a:ext cx="8842248" cy="633549"/>
          </a:xfrm>
        </p:spPr>
        <p:txBody>
          <a:bodyPr/>
          <a:lstStyle/>
          <a:p>
            <a:r>
              <a:rPr lang="en-US" b="1"/>
              <a:t>Example 5</a:t>
            </a:r>
            <a:r>
              <a:rPr lang="en-US"/>
              <a:t>:  Seasonal Water Supply Forecasts for CO Farmers</a:t>
            </a:r>
          </a:p>
        </p:txBody>
      </p:sp>
      <p:pic>
        <p:nvPicPr>
          <p:cNvPr id="5" name="Content Placeholder 4">
            <a:extLst>
              <a:ext uri="{FF2B5EF4-FFF2-40B4-BE49-F238E27FC236}">
                <a16:creationId xmlns:a16="http://schemas.microsoft.com/office/drawing/2014/main" id="{905BE933-8FB4-DCE8-C5C2-135F0E38BF8A}"/>
              </a:ext>
            </a:extLst>
          </p:cNvPr>
          <p:cNvPicPr>
            <a:picLocks noGrp="1" noChangeAspect="1"/>
          </p:cNvPicPr>
          <p:nvPr>
            <p:ph idx="1"/>
          </p:nvPr>
        </p:nvPicPr>
        <p:blipFill>
          <a:blip r:embed="rId2"/>
          <a:stretch>
            <a:fillRect/>
          </a:stretch>
        </p:blipFill>
        <p:spPr>
          <a:xfrm>
            <a:off x="1861304" y="816429"/>
            <a:ext cx="6651324" cy="4378850"/>
          </a:xfrm>
          <a:prstGeom prst="rect">
            <a:avLst/>
          </a:prstGeom>
        </p:spPr>
      </p:pic>
      <p:sp>
        <p:nvSpPr>
          <p:cNvPr id="4" name="Slide Number Placeholder 3">
            <a:extLst>
              <a:ext uri="{FF2B5EF4-FFF2-40B4-BE49-F238E27FC236}">
                <a16:creationId xmlns:a16="http://schemas.microsoft.com/office/drawing/2014/main" id="{C1FBAA84-6742-732A-7519-FDCDF87DB245}"/>
              </a:ext>
            </a:extLst>
          </p:cNvPr>
          <p:cNvSpPr>
            <a:spLocks noGrp="1"/>
          </p:cNvSpPr>
          <p:nvPr>
            <p:ph type="sldNum" sz="quarter" idx="10"/>
          </p:nvPr>
        </p:nvSpPr>
        <p:spPr/>
        <p:txBody>
          <a:bodyPr/>
          <a:lstStyle/>
          <a:p>
            <a:fld id="{D4325D4D-289E-48C1-B277-2BEB492A7D19}" type="slidenum">
              <a:rPr lang="en-US" smtClean="0"/>
              <a:pPr/>
              <a:t>32</a:t>
            </a:fld>
            <a:endParaRPr lang="en-US"/>
          </a:p>
        </p:txBody>
      </p:sp>
      <p:sp>
        <p:nvSpPr>
          <p:cNvPr id="6" name="TextBox 5">
            <a:extLst>
              <a:ext uri="{FF2B5EF4-FFF2-40B4-BE49-F238E27FC236}">
                <a16:creationId xmlns:a16="http://schemas.microsoft.com/office/drawing/2014/main" id="{D176228C-6AD9-34A6-6A99-00A85DE49917}"/>
              </a:ext>
            </a:extLst>
          </p:cNvPr>
          <p:cNvSpPr txBox="1"/>
          <p:nvPr/>
        </p:nvSpPr>
        <p:spPr>
          <a:xfrm>
            <a:off x="457200" y="4825947"/>
            <a:ext cx="2530775" cy="369332"/>
          </a:xfrm>
          <a:prstGeom prst="rect">
            <a:avLst/>
          </a:prstGeom>
          <a:noFill/>
        </p:spPr>
        <p:txBody>
          <a:bodyPr wrap="square" rtlCol="0">
            <a:spAutoFit/>
          </a:bodyPr>
          <a:lstStyle/>
          <a:p>
            <a:r>
              <a:rPr lang="en-US" b="1"/>
              <a:t>Actual water supply</a:t>
            </a:r>
            <a:r>
              <a:rPr lang="en-US"/>
              <a:t>:</a:t>
            </a:r>
          </a:p>
        </p:txBody>
      </p:sp>
      <p:sp>
        <p:nvSpPr>
          <p:cNvPr id="7" name="Content Placeholder 2">
            <a:extLst>
              <a:ext uri="{FF2B5EF4-FFF2-40B4-BE49-F238E27FC236}">
                <a16:creationId xmlns:a16="http://schemas.microsoft.com/office/drawing/2014/main" id="{7DBE0A2A-CCFA-8083-8CB2-D177D1B46626}"/>
              </a:ext>
            </a:extLst>
          </p:cNvPr>
          <p:cNvSpPr txBox="1">
            <a:spLocks/>
          </p:cNvSpPr>
          <p:nvPr/>
        </p:nvSpPr>
        <p:spPr bwMode="auto">
          <a:xfrm>
            <a:off x="0" y="5434694"/>
            <a:ext cx="8842248" cy="7882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00559" indent="-300559" algn="l" rtl="0" eaLnBrk="1" fontAlgn="base" hangingPunct="1">
              <a:spcBef>
                <a:spcPct val="20000"/>
              </a:spcBef>
              <a:spcAft>
                <a:spcPct val="0"/>
              </a:spcAft>
              <a:buClrTx/>
              <a:buSzPct val="80000"/>
              <a:buFont typeface="Courier New" panose="02070309020205020404" pitchFamily="49" charset="0"/>
              <a:buChar char="o"/>
              <a:defRPr sz="2000">
                <a:solidFill>
                  <a:schemeClr val="bg2">
                    <a:lumMod val="50000"/>
                  </a:schemeClr>
                </a:solidFill>
                <a:latin typeface="+mn-lt"/>
                <a:ea typeface="+mn-ea"/>
                <a:cs typeface="+mn-cs"/>
              </a:defRPr>
            </a:lvl1pPr>
            <a:lvl2pPr marL="609585" indent="-309026" algn="l" rtl="0" eaLnBrk="1" fontAlgn="base" hangingPunct="1">
              <a:spcBef>
                <a:spcPct val="20000"/>
              </a:spcBef>
              <a:spcAft>
                <a:spcPct val="0"/>
              </a:spcAft>
              <a:buClrTx/>
              <a:buSzPct val="80000"/>
              <a:buFont typeface="Arial" panose="020B0604020202020204" pitchFamily="34" charset="0"/>
              <a:buChar char="•"/>
              <a:tabLst/>
              <a:defRPr sz="1800">
                <a:solidFill>
                  <a:schemeClr val="bg2">
                    <a:lumMod val="50000"/>
                  </a:schemeClr>
                </a:solidFill>
                <a:latin typeface="+mn-lt"/>
                <a:cs typeface="+mn-cs"/>
              </a:defRPr>
            </a:lvl2pPr>
            <a:lvl3pPr marL="905911" indent="-296326" algn="l" rtl="0" eaLnBrk="1" fontAlgn="base" hangingPunct="1">
              <a:spcBef>
                <a:spcPct val="20000"/>
              </a:spcBef>
              <a:spcAft>
                <a:spcPct val="0"/>
              </a:spcAft>
              <a:buClrTx/>
              <a:buSzPct val="80000"/>
              <a:buFont typeface="System Font Regular"/>
              <a:buChar char="-"/>
              <a:defRPr sz="1600">
                <a:solidFill>
                  <a:schemeClr val="bg2">
                    <a:lumMod val="50000"/>
                  </a:schemeClr>
                </a:solidFill>
                <a:latin typeface="+mn-lt"/>
                <a:cs typeface="+mn-cs"/>
              </a:defRPr>
            </a:lvl3pPr>
            <a:lvl4pPr marL="2133547" indent="-304792" algn="l" rtl="0" eaLnBrk="1" fontAlgn="base" hangingPunct="1">
              <a:spcBef>
                <a:spcPct val="20000"/>
              </a:spcBef>
              <a:spcAft>
                <a:spcPct val="0"/>
              </a:spcAft>
              <a:buClr>
                <a:srgbClr val="003F82"/>
              </a:buClr>
              <a:buSzPct val="80000"/>
              <a:buFont typeface="Wingdings" pitchFamily="2" charset="2"/>
              <a:buChar char="§"/>
              <a:defRPr sz="1867">
                <a:solidFill>
                  <a:schemeClr val="tx1"/>
                </a:solidFill>
                <a:latin typeface="+mn-lt"/>
                <a:cs typeface="+mn-cs"/>
              </a:defRPr>
            </a:lvl4pPr>
            <a:lvl5pPr marL="2743131" indent="-304792" algn="l" rtl="0" eaLnBrk="1" fontAlgn="base" hangingPunct="1">
              <a:spcBef>
                <a:spcPct val="20000"/>
              </a:spcBef>
              <a:spcAft>
                <a:spcPct val="0"/>
              </a:spcAft>
              <a:buClr>
                <a:srgbClr val="003F82"/>
              </a:buClr>
              <a:buSzPct val="80000"/>
              <a:buFont typeface="Wingdings" pitchFamily="2" charset="2"/>
              <a:buChar char="§"/>
              <a:defRPr sz="1600">
                <a:solidFill>
                  <a:schemeClr val="tx1"/>
                </a:solidFill>
                <a:latin typeface="+mn-lt"/>
                <a:cs typeface="+mn-cs"/>
              </a:defRPr>
            </a:lvl5pPr>
            <a:lvl6pPr marL="335271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6pPr>
            <a:lvl7pPr marL="3962301"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7pPr>
            <a:lvl8pPr marL="457188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8pPr>
            <a:lvl9pPr marL="5181470"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9pPr>
          </a:lstStyle>
          <a:p>
            <a:r>
              <a:rPr lang="en-US" kern="0"/>
              <a:t>“Revealed Preference” Regression Analysis:</a:t>
            </a:r>
          </a:p>
          <a:p>
            <a:pPr marL="0" indent="0">
              <a:buNone/>
            </a:pPr>
            <a:r>
              <a:rPr lang="en-US" i="1" kern="0"/>
              <a:t>          Ag output =  </a:t>
            </a:r>
            <a:r>
              <a:rPr lang="en-US" b="1" i="1" kern="0"/>
              <a:t>a</a:t>
            </a:r>
            <a:r>
              <a:rPr lang="en-US" i="1" kern="0"/>
              <a:t>  +  </a:t>
            </a:r>
            <a:r>
              <a:rPr lang="en-US" b="1" i="1" kern="0"/>
              <a:t>b</a:t>
            </a:r>
            <a:r>
              <a:rPr lang="en-US" i="1" kern="0"/>
              <a:t>(Actual water supply) - </a:t>
            </a:r>
            <a:r>
              <a:rPr lang="en-US" b="1" i="1" kern="0"/>
              <a:t>c</a:t>
            </a:r>
            <a:r>
              <a:rPr lang="en-US" i="1" kern="0"/>
              <a:t>(Forecast error) + d(Other)</a:t>
            </a:r>
          </a:p>
          <a:p>
            <a:endParaRPr lang="en-US" kern="0"/>
          </a:p>
        </p:txBody>
      </p:sp>
      <p:sp>
        <p:nvSpPr>
          <p:cNvPr id="8" name="TextBox 7">
            <a:extLst>
              <a:ext uri="{FF2B5EF4-FFF2-40B4-BE49-F238E27FC236}">
                <a16:creationId xmlns:a16="http://schemas.microsoft.com/office/drawing/2014/main" id="{827B26EB-E933-0C03-D709-34E3D898A4EC}"/>
              </a:ext>
            </a:extLst>
          </p:cNvPr>
          <p:cNvSpPr txBox="1"/>
          <p:nvPr/>
        </p:nvSpPr>
        <p:spPr>
          <a:xfrm>
            <a:off x="3245466" y="4492848"/>
            <a:ext cx="4777305" cy="369332"/>
          </a:xfrm>
          <a:prstGeom prst="rect">
            <a:avLst/>
          </a:prstGeom>
          <a:solidFill>
            <a:schemeClr val="bg1"/>
          </a:solidFill>
        </p:spPr>
        <p:txBody>
          <a:bodyPr wrap="square" rtlCol="0">
            <a:spAutoFit/>
          </a:bodyPr>
          <a:lstStyle/>
          <a:p>
            <a:r>
              <a:rPr lang="en-US" b="1"/>
              <a:t>Decision: </a:t>
            </a:r>
            <a:r>
              <a:rPr lang="en-US" sz="1400"/>
              <a:t>Number of Planted/Irrigated Acres</a:t>
            </a:r>
          </a:p>
        </p:txBody>
      </p:sp>
    </p:spTree>
    <p:extLst>
      <p:ext uri="{BB962C8B-B14F-4D97-AF65-F5344CB8AC3E}">
        <p14:creationId xmlns:p14="http://schemas.microsoft.com/office/powerpoint/2010/main" val="214792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1CCD0-5FF2-9443-E9D8-6A4B68E35771}"/>
              </a:ext>
            </a:extLst>
          </p:cNvPr>
          <p:cNvSpPr>
            <a:spLocks noGrp="1"/>
          </p:cNvSpPr>
          <p:nvPr>
            <p:ph type="title"/>
          </p:nvPr>
        </p:nvSpPr>
        <p:spPr/>
        <p:txBody>
          <a:bodyPr/>
          <a:lstStyle/>
          <a:p>
            <a:r>
              <a:rPr lang="en-US"/>
              <a:t>General BCA Requirements and Practices for Federal Agencies</a:t>
            </a:r>
          </a:p>
        </p:txBody>
      </p:sp>
      <p:sp>
        <p:nvSpPr>
          <p:cNvPr id="3" name="Content Placeholder 2">
            <a:extLst>
              <a:ext uri="{FF2B5EF4-FFF2-40B4-BE49-F238E27FC236}">
                <a16:creationId xmlns:a16="http://schemas.microsoft.com/office/drawing/2014/main" id="{0A31FF0C-A4A9-4B77-1B00-96F9BDC0008B}"/>
              </a:ext>
            </a:extLst>
          </p:cNvPr>
          <p:cNvSpPr>
            <a:spLocks noGrp="1"/>
          </p:cNvSpPr>
          <p:nvPr>
            <p:ph idx="1"/>
          </p:nvPr>
        </p:nvSpPr>
        <p:spPr>
          <a:xfrm>
            <a:off x="173736" y="1064418"/>
            <a:ext cx="8842248" cy="4729163"/>
          </a:xfrm>
        </p:spPr>
        <p:txBody>
          <a:bodyPr/>
          <a:lstStyle/>
          <a:p>
            <a:r>
              <a:rPr lang="en-US" sz="2400"/>
              <a:t>E.O. 12866: “Regulatory Planning and Review” </a:t>
            </a:r>
          </a:p>
          <a:p>
            <a:pPr lvl="1"/>
            <a:r>
              <a:rPr lang="en-US" sz="2000"/>
              <a:t>Requires detailed CBA for “significant regulatory actions” by the federal government</a:t>
            </a:r>
          </a:p>
          <a:p>
            <a:endParaRPr lang="en-US" sz="2400"/>
          </a:p>
          <a:p>
            <a:r>
              <a:rPr lang="en-US" sz="2400"/>
              <a:t>E.O. 12893: “Principles for Federal Infrastructure Investments” </a:t>
            </a:r>
          </a:p>
          <a:p>
            <a:pPr lvl="1"/>
            <a:r>
              <a:rPr lang="en-US" sz="2000"/>
              <a:t>Requires federal government to undertake “systematic analysis of expected benefits and costs” of infrastructure investments</a:t>
            </a:r>
          </a:p>
          <a:p>
            <a:pPr lvl="1"/>
            <a:r>
              <a:rPr lang="en-US" sz="2000"/>
              <a:t>States that “benefits and costs should be quantified and monetized to the maximum extent practicable”</a:t>
            </a:r>
          </a:p>
          <a:p>
            <a:pPr lvl="1"/>
            <a:r>
              <a:rPr lang="en-US" sz="2000"/>
              <a:t>Affected investments include “direct spending and grants for transportation, water resources, energy, and environmental protection.”</a:t>
            </a:r>
          </a:p>
          <a:p>
            <a:pPr lvl="1"/>
            <a:r>
              <a:rPr lang="en-US" sz="2000"/>
              <a:t>Office of Management and Budget (OMB) provides guidance on implementation of CBA for infrastructure investments </a:t>
            </a:r>
          </a:p>
        </p:txBody>
      </p:sp>
      <p:sp>
        <p:nvSpPr>
          <p:cNvPr id="4" name="Slide Number Placeholder 3">
            <a:extLst>
              <a:ext uri="{FF2B5EF4-FFF2-40B4-BE49-F238E27FC236}">
                <a16:creationId xmlns:a16="http://schemas.microsoft.com/office/drawing/2014/main" id="{27117D87-5E6E-CF58-6369-0DB600332B2F}"/>
              </a:ext>
            </a:extLst>
          </p:cNvPr>
          <p:cNvSpPr>
            <a:spLocks noGrp="1"/>
          </p:cNvSpPr>
          <p:nvPr>
            <p:ph type="sldNum" sz="quarter" idx="10"/>
          </p:nvPr>
        </p:nvSpPr>
        <p:spPr/>
        <p:txBody>
          <a:bodyPr/>
          <a:lstStyle/>
          <a:p>
            <a:fld id="{D4325D4D-289E-48C1-B277-2BEB492A7D19}" type="slidenum">
              <a:rPr lang="en-US" smtClean="0"/>
              <a:pPr/>
              <a:t>4</a:t>
            </a:fld>
            <a:endParaRPr lang="en-US"/>
          </a:p>
        </p:txBody>
      </p:sp>
    </p:spTree>
    <p:extLst>
      <p:ext uri="{BB962C8B-B14F-4D97-AF65-F5344CB8AC3E}">
        <p14:creationId xmlns:p14="http://schemas.microsoft.com/office/powerpoint/2010/main" val="2095436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37CCB-E7E3-3F9D-BB6C-F547A380DC29}"/>
              </a:ext>
            </a:extLst>
          </p:cNvPr>
          <p:cNvSpPr>
            <a:spLocks noGrp="1"/>
          </p:cNvSpPr>
          <p:nvPr>
            <p:ph type="title"/>
          </p:nvPr>
        </p:nvSpPr>
        <p:spPr/>
        <p:txBody>
          <a:bodyPr/>
          <a:lstStyle/>
          <a:p>
            <a:r>
              <a:rPr lang="en-US"/>
              <a:t>BCA Practices by Federal Agencies Applied to Flood Control</a:t>
            </a:r>
          </a:p>
        </p:txBody>
      </p:sp>
      <p:sp>
        <p:nvSpPr>
          <p:cNvPr id="4" name="Slide Number Placeholder 3">
            <a:extLst>
              <a:ext uri="{FF2B5EF4-FFF2-40B4-BE49-F238E27FC236}">
                <a16:creationId xmlns:a16="http://schemas.microsoft.com/office/drawing/2014/main" id="{989DB526-28A4-E59D-220A-A07FA530919E}"/>
              </a:ext>
            </a:extLst>
          </p:cNvPr>
          <p:cNvSpPr>
            <a:spLocks noGrp="1"/>
          </p:cNvSpPr>
          <p:nvPr>
            <p:ph type="sldNum" sz="quarter" idx="10"/>
          </p:nvPr>
        </p:nvSpPr>
        <p:spPr/>
        <p:txBody>
          <a:bodyPr/>
          <a:lstStyle/>
          <a:p>
            <a:fld id="{D4325D4D-289E-48C1-B277-2BEB492A7D19}" type="slidenum">
              <a:rPr lang="en-US" smtClean="0"/>
              <a:pPr/>
              <a:t>5</a:t>
            </a:fld>
            <a:endParaRPr lang="en-US"/>
          </a:p>
        </p:txBody>
      </p:sp>
      <p:graphicFrame>
        <p:nvGraphicFramePr>
          <p:cNvPr id="9" name="Content Placeholder 8">
            <a:extLst>
              <a:ext uri="{FF2B5EF4-FFF2-40B4-BE49-F238E27FC236}">
                <a16:creationId xmlns:a16="http://schemas.microsoft.com/office/drawing/2014/main" id="{DE20F153-CD4A-25BC-C613-D7653C346D2D}"/>
              </a:ext>
            </a:extLst>
          </p:cNvPr>
          <p:cNvGraphicFramePr>
            <a:graphicFrameLocks noGrp="1"/>
          </p:cNvGraphicFramePr>
          <p:nvPr>
            <p:ph idx="1"/>
            <p:extLst>
              <p:ext uri="{D42A27DB-BD31-4B8C-83A1-F6EECF244321}">
                <p14:modId xmlns:p14="http://schemas.microsoft.com/office/powerpoint/2010/main" val="3889343850"/>
              </p:ext>
            </p:extLst>
          </p:nvPr>
        </p:nvGraphicFramePr>
        <p:xfrm>
          <a:off x="445238" y="946165"/>
          <a:ext cx="2035175" cy="5067300"/>
        </p:xfrm>
        <a:graphic>
          <a:graphicData uri="http://schemas.openxmlformats.org/drawingml/2006/table">
            <a:tbl>
              <a:tblPr firstRow="1" bandRow="1">
                <a:tableStyleId>{5C22544A-7EE6-4342-B048-85BDC9FD1C3A}</a:tableStyleId>
              </a:tblPr>
              <a:tblGrid>
                <a:gridCol w="2035175">
                  <a:extLst>
                    <a:ext uri="{9D8B030D-6E8A-4147-A177-3AD203B41FA5}">
                      <a16:colId xmlns:a16="http://schemas.microsoft.com/office/drawing/2014/main" val="3425232249"/>
                    </a:ext>
                  </a:extLst>
                </a:gridCol>
              </a:tblGrid>
              <a:tr h="564446">
                <a:tc>
                  <a:txBody>
                    <a:bodyPr/>
                    <a:lstStyle/>
                    <a:p>
                      <a:pPr algn="ctr"/>
                      <a:r>
                        <a:rPr lang="en-US"/>
                        <a:t>USACE</a:t>
                      </a:r>
                    </a:p>
                  </a:txBody>
                  <a:tcPr/>
                </a:tc>
                <a:extLst>
                  <a:ext uri="{0D108BD9-81ED-4DB2-BD59-A6C34878D82A}">
                    <a16:rowId xmlns:a16="http://schemas.microsoft.com/office/drawing/2014/main" val="742937464"/>
                  </a:ext>
                </a:extLst>
              </a:tr>
              <a:tr h="4502854">
                <a:tc>
                  <a:txBody>
                    <a:bodyPr/>
                    <a:lstStyle/>
                    <a:p>
                      <a:r>
                        <a:rPr lang="en-US" sz="1400"/>
                        <a:t>Since Flood Control Act of 1936, CBA has been a core component of planning and justifying flood management projects under its Civil Works program. </a:t>
                      </a:r>
                    </a:p>
                    <a:p>
                      <a:endParaRPr lang="en-US" sz="1400"/>
                    </a:p>
                    <a:p>
                      <a:r>
                        <a:rPr lang="en-US" sz="1400"/>
                        <a:t>It has widely used CBA to assess the net benefits of flood control infrastructure projects, such as</a:t>
                      </a:r>
                    </a:p>
                    <a:p>
                      <a:pPr marL="342900" indent="-342900">
                        <a:buFont typeface="Arial" panose="020B0604020202020204" pitchFamily="34" charset="0"/>
                        <a:buChar char="•"/>
                      </a:pPr>
                      <a:r>
                        <a:rPr lang="en-US" sz="1400"/>
                        <a:t>reservoirs </a:t>
                      </a:r>
                    </a:p>
                    <a:p>
                      <a:pPr marL="342900" indent="-342900">
                        <a:buFont typeface="Arial" panose="020B0604020202020204" pitchFamily="34" charset="0"/>
                        <a:buChar char="•"/>
                      </a:pPr>
                      <a:r>
                        <a:rPr lang="en-US" sz="1400"/>
                        <a:t>levees</a:t>
                      </a:r>
                    </a:p>
                    <a:p>
                      <a:pPr marL="342900" indent="-342900">
                        <a:buFont typeface="Arial" panose="020B0604020202020204" pitchFamily="34" charset="0"/>
                        <a:buChar char="•"/>
                      </a:pPr>
                      <a:r>
                        <a:rPr lang="en-US" sz="1400"/>
                        <a:t>floodwalls</a:t>
                      </a:r>
                    </a:p>
                    <a:p>
                      <a:pPr marL="342900" indent="-342900">
                        <a:buFont typeface="Arial" panose="020B0604020202020204" pitchFamily="34" charset="0"/>
                        <a:buChar char="•"/>
                      </a:pPr>
                      <a:r>
                        <a:rPr lang="en-US" sz="1400"/>
                        <a:t>seawalls.</a:t>
                      </a:r>
                    </a:p>
                  </a:txBody>
                  <a:tcPr/>
                </a:tc>
                <a:extLst>
                  <a:ext uri="{0D108BD9-81ED-4DB2-BD59-A6C34878D82A}">
                    <a16:rowId xmlns:a16="http://schemas.microsoft.com/office/drawing/2014/main" val="3683704897"/>
                  </a:ext>
                </a:extLst>
              </a:tr>
            </a:tbl>
          </a:graphicData>
        </a:graphic>
      </p:graphicFrame>
      <p:graphicFrame>
        <p:nvGraphicFramePr>
          <p:cNvPr id="10" name="Content Placeholder 8">
            <a:extLst>
              <a:ext uri="{FF2B5EF4-FFF2-40B4-BE49-F238E27FC236}">
                <a16:creationId xmlns:a16="http://schemas.microsoft.com/office/drawing/2014/main" id="{4BF5B9BC-1DEE-D65E-AFB8-676C8E4558B3}"/>
              </a:ext>
            </a:extLst>
          </p:cNvPr>
          <p:cNvGraphicFramePr>
            <a:graphicFrameLocks/>
          </p:cNvGraphicFramePr>
          <p:nvPr>
            <p:extLst>
              <p:ext uri="{D42A27DB-BD31-4B8C-83A1-F6EECF244321}">
                <p14:modId xmlns:p14="http://schemas.microsoft.com/office/powerpoint/2010/main" val="253480686"/>
              </p:ext>
            </p:extLst>
          </p:nvPr>
        </p:nvGraphicFramePr>
        <p:xfrm>
          <a:off x="2569561" y="946165"/>
          <a:ext cx="2035175" cy="5067300"/>
        </p:xfrm>
        <a:graphic>
          <a:graphicData uri="http://schemas.openxmlformats.org/drawingml/2006/table">
            <a:tbl>
              <a:tblPr firstRow="1" bandRow="1">
                <a:tableStyleId>{5C22544A-7EE6-4342-B048-85BDC9FD1C3A}</a:tableStyleId>
              </a:tblPr>
              <a:tblGrid>
                <a:gridCol w="2035175">
                  <a:extLst>
                    <a:ext uri="{9D8B030D-6E8A-4147-A177-3AD203B41FA5}">
                      <a16:colId xmlns:a16="http://schemas.microsoft.com/office/drawing/2014/main" val="3425232249"/>
                    </a:ext>
                  </a:extLst>
                </a:gridCol>
              </a:tblGrid>
              <a:tr h="564446">
                <a:tc>
                  <a:txBody>
                    <a:bodyPr/>
                    <a:lstStyle/>
                    <a:p>
                      <a:pPr algn="ctr"/>
                      <a:r>
                        <a:rPr lang="en-US"/>
                        <a:t>FEMA</a:t>
                      </a:r>
                    </a:p>
                  </a:txBody>
                  <a:tcPr/>
                </a:tc>
                <a:extLst>
                  <a:ext uri="{0D108BD9-81ED-4DB2-BD59-A6C34878D82A}">
                    <a16:rowId xmlns:a16="http://schemas.microsoft.com/office/drawing/2014/main" val="742937464"/>
                  </a:ext>
                </a:extLst>
              </a:tr>
              <a:tr h="4502854">
                <a:tc>
                  <a:txBody>
                    <a:bodyPr/>
                    <a:lstStyle/>
                    <a:p>
                      <a:r>
                        <a:rPr lang="en-US" sz="1400"/>
                        <a:t>For projects seeking funding under its Flood Mitigation Assistance program, FEMA requires applicants to demonstrate that project benefits exceed costs. </a:t>
                      </a:r>
                    </a:p>
                    <a:p>
                      <a:endParaRPr lang="en-US" sz="1400"/>
                    </a:p>
                    <a:p>
                      <a:r>
                        <a:rPr lang="en-US" sz="1400"/>
                        <a:t>Applicants must use FEMA-approved methods and BCA Toolkit (</a:t>
                      </a:r>
                      <a:r>
                        <a:rPr lang="en-US" sz="1400">
                          <a:hlinkClick r:id="rId2"/>
                        </a:rPr>
                        <a:t>FEMA BCA Toolkit</a:t>
                      </a:r>
                      <a:r>
                        <a:rPr lang="en-US" sz="1400"/>
                        <a:t>) to justify projects such as</a:t>
                      </a:r>
                    </a:p>
                    <a:p>
                      <a:pPr marL="285750" indent="-285750">
                        <a:buFont typeface="Arial" panose="020B0604020202020204" pitchFamily="34" charset="0"/>
                        <a:buChar char="•"/>
                      </a:pPr>
                      <a:r>
                        <a:rPr lang="en-US" sz="1400"/>
                        <a:t>elevation of structures</a:t>
                      </a:r>
                    </a:p>
                    <a:p>
                      <a:pPr marL="285750" indent="-285750">
                        <a:buFont typeface="Arial" panose="020B0604020202020204" pitchFamily="34" charset="0"/>
                        <a:buChar char="•"/>
                      </a:pPr>
                      <a:r>
                        <a:rPr lang="en-US" sz="1400"/>
                        <a:t>flood proofing</a:t>
                      </a:r>
                    </a:p>
                    <a:p>
                      <a:pPr marL="285750" indent="-285750">
                        <a:buFont typeface="Arial" panose="020B0604020202020204" pitchFamily="34" charset="0"/>
                        <a:buChar char="•"/>
                      </a:pPr>
                      <a:r>
                        <a:rPr lang="en-US" sz="1400"/>
                        <a:t>stormwater basins</a:t>
                      </a:r>
                    </a:p>
                    <a:p>
                      <a:pPr marL="285750" indent="-285750">
                        <a:buFont typeface="Arial" panose="020B0604020202020204" pitchFamily="34" charset="0"/>
                        <a:buChar char="•"/>
                      </a:pPr>
                      <a:r>
                        <a:rPr lang="en-US" sz="1400"/>
                        <a:t>property acquisition </a:t>
                      </a:r>
                    </a:p>
                  </a:txBody>
                  <a:tcPr/>
                </a:tc>
                <a:extLst>
                  <a:ext uri="{0D108BD9-81ED-4DB2-BD59-A6C34878D82A}">
                    <a16:rowId xmlns:a16="http://schemas.microsoft.com/office/drawing/2014/main" val="3683704897"/>
                  </a:ext>
                </a:extLst>
              </a:tr>
            </a:tbl>
          </a:graphicData>
        </a:graphic>
      </p:graphicFrame>
      <p:graphicFrame>
        <p:nvGraphicFramePr>
          <p:cNvPr id="11" name="Content Placeholder 8">
            <a:extLst>
              <a:ext uri="{FF2B5EF4-FFF2-40B4-BE49-F238E27FC236}">
                <a16:creationId xmlns:a16="http://schemas.microsoft.com/office/drawing/2014/main" id="{3D9C9D62-99E9-7A12-DD52-8FABDE6DC9AB}"/>
              </a:ext>
            </a:extLst>
          </p:cNvPr>
          <p:cNvGraphicFramePr>
            <a:graphicFrameLocks/>
          </p:cNvGraphicFramePr>
          <p:nvPr>
            <p:extLst>
              <p:ext uri="{D42A27DB-BD31-4B8C-83A1-F6EECF244321}">
                <p14:modId xmlns:p14="http://schemas.microsoft.com/office/powerpoint/2010/main" val="3543266798"/>
              </p:ext>
            </p:extLst>
          </p:nvPr>
        </p:nvGraphicFramePr>
        <p:xfrm>
          <a:off x="4709786" y="946165"/>
          <a:ext cx="2035175" cy="5067300"/>
        </p:xfrm>
        <a:graphic>
          <a:graphicData uri="http://schemas.openxmlformats.org/drawingml/2006/table">
            <a:tbl>
              <a:tblPr firstRow="1" bandRow="1">
                <a:tableStyleId>{5C22544A-7EE6-4342-B048-85BDC9FD1C3A}</a:tableStyleId>
              </a:tblPr>
              <a:tblGrid>
                <a:gridCol w="2035175">
                  <a:extLst>
                    <a:ext uri="{9D8B030D-6E8A-4147-A177-3AD203B41FA5}">
                      <a16:colId xmlns:a16="http://schemas.microsoft.com/office/drawing/2014/main" val="3425232249"/>
                    </a:ext>
                  </a:extLst>
                </a:gridCol>
              </a:tblGrid>
              <a:tr h="564446">
                <a:tc>
                  <a:txBody>
                    <a:bodyPr/>
                    <a:lstStyle/>
                    <a:p>
                      <a:pPr algn="ctr"/>
                      <a:r>
                        <a:rPr lang="en-US"/>
                        <a:t>EPA</a:t>
                      </a:r>
                    </a:p>
                  </a:txBody>
                  <a:tcPr/>
                </a:tc>
                <a:extLst>
                  <a:ext uri="{0D108BD9-81ED-4DB2-BD59-A6C34878D82A}">
                    <a16:rowId xmlns:a16="http://schemas.microsoft.com/office/drawing/2014/main" val="742937464"/>
                  </a:ext>
                </a:extLst>
              </a:tr>
              <a:tr h="4502854">
                <a:tc>
                  <a:txBody>
                    <a:bodyPr/>
                    <a:lstStyle/>
                    <a:p>
                      <a:r>
                        <a:rPr lang="en-US" sz="1400"/>
                        <a:t>EPA routinely uses CBA to assess the net benefits of its proposed “economically significant” regulations, (as required by E.O. 12866)</a:t>
                      </a:r>
                    </a:p>
                    <a:p>
                      <a:endParaRPr lang="en-US" sz="1400"/>
                    </a:p>
                    <a:p>
                      <a:r>
                        <a:rPr lang="en-US" sz="1400"/>
                        <a:t>Assessments of EPA stormwater management regulations often involve estimating the costs and flood control benefits of grey and/or green infrastructure approaches</a:t>
                      </a:r>
                    </a:p>
                  </a:txBody>
                  <a:tcPr/>
                </a:tc>
                <a:extLst>
                  <a:ext uri="{0D108BD9-81ED-4DB2-BD59-A6C34878D82A}">
                    <a16:rowId xmlns:a16="http://schemas.microsoft.com/office/drawing/2014/main" val="3683704897"/>
                  </a:ext>
                </a:extLst>
              </a:tr>
            </a:tbl>
          </a:graphicData>
        </a:graphic>
      </p:graphicFrame>
      <p:graphicFrame>
        <p:nvGraphicFramePr>
          <p:cNvPr id="12" name="Content Placeholder 8">
            <a:extLst>
              <a:ext uri="{FF2B5EF4-FFF2-40B4-BE49-F238E27FC236}">
                <a16:creationId xmlns:a16="http://schemas.microsoft.com/office/drawing/2014/main" id="{B514B431-9583-596E-64C0-135C6DDF499C}"/>
              </a:ext>
            </a:extLst>
          </p:cNvPr>
          <p:cNvGraphicFramePr>
            <a:graphicFrameLocks/>
          </p:cNvGraphicFramePr>
          <p:nvPr>
            <p:extLst>
              <p:ext uri="{D42A27DB-BD31-4B8C-83A1-F6EECF244321}">
                <p14:modId xmlns:p14="http://schemas.microsoft.com/office/powerpoint/2010/main" val="2908401362"/>
              </p:ext>
            </p:extLst>
          </p:nvPr>
        </p:nvGraphicFramePr>
        <p:xfrm>
          <a:off x="6818207" y="946165"/>
          <a:ext cx="2035175" cy="5067300"/>
        </p:xfrm>
        <a:graphic>
          <a:graphicData uri="http://schemas.openxmlformats.org/drawingml/2006/table">
            <a:tbl>
              <a:tblPr firstRow="1" bandRow="1">
                <a:tableStyleId>{5C22544A-7EE6-4342-B048-85BDC9FD1C3A}</a:tableStyleId>
              </a:tblPr>
              <a:tblGrid>
                <a:gridCol w="2035175">
                  <a:extLst>
                    <a:ext uri="{9D8B030D-6E8A-4147-A177-3AD203B41FA5}">
                      <a16:colId xmlns:a16="http://schemas.microsoft.com/office/drawing/2014/main" val="3425232249"/>
                    </a:ext>
                  </a:extLst>
                </a:gridCol>
              </a:tblGrid>
              <a:tr h="564446">
                <a:tc>
                  <a:txBody>
                    <a:bodyPr/>
                    <a:lstStyle/>
                    <a:p>
                      <a:pPr algn="ctr"/>
                      <a:r>
                        <a:rPr lang="en-US"/>
                        <a:t>NOAA</a:t>
                      </a:r>
                    </a:p>
                  </a:txBody>
                  <a:tcPr/>
                </a:tc>
                <a:extLst>
                  <a:ext uri="{0D108BD9-81ED-4DB2-BD59-A6C34878D82A}">
                    <a16:rowId xmlns:a16="http://schemas.microsoft.com/office/drawing/2014/main" val="742937464"/>
                  </a:ext>
                </a:extLst>
              </a:tr>
              <a:tr h="4502854">
                <a:tc>
                  <a:txBody>
                    <a:bodyPr/>
                    <a:lstStyle/>
                    <a:p>
                      <a:r>
                        <a:rPr lang="en-US" sz="1400"/>
                        <a:t>NOAA does not have agency-specific requirements for CBA, but activities by its Line Offices can trigger federal CBA requirements (</a:t>
                      </a:r>
                      <a:r>
                        <a:rPr lang="en-US" sz="1400">
                          <a:hlinkClick r:id="rId3"/>
                        </a:rPr>
                        <a:t>Benefit-Cost Analysis: Practitioners Guidance for NOAA's Programs</a:t>
                      </a:r>
                      <a:r>
                        <a:rPr lang="en-US" sz="1400"/>
                        <a:t>)</a:t>
                      </a:r>
                    </a:p>
                    <a:p>
                      <a:endParaRPr lang="en-US" sz="1400"/>
                    </a:p>
                    <a:p>
                      <a:r>
                        <a:rPr lang="en-US" sz="1400"/>
                        <a:t>One example is a CBA for the procurement of G550 aircraft to support NOAA’s hurricane forecasting capability</a:t>
                      </a:r>
                    </a:p>
                  </a:txBody>
                  <a:tcPr/>
                </a:tc>
                <a:extLst>
                  <a:ext uri="{0D108BD9-81ED-4DB2-BD59-A6C34878D82A}">
                    <a16:rowId xmlns:a16="http://schemas.microsoft.com/office/drawing/2014/main" val="3683704897"/>
                  </a:ext>
                </a:extLst>
              </a:tr>
            </a:tbl>
          </a:graphicData>
        </a:graphic>
      </p:graphicFrame>
    </p:spTree>
    <p:extLst>
      <p:ext uri="{BB962C8B-B14F-4D97-AF65-F5344CB8AC3E}">
        <p14:creationId xmlns:p14="http://schemas.microsoft.com/office/powerpoint/2010/main" val="153388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5BCAC-B1D4-C582-C328-557B17F25EC6}"/>
              </a:ext>
            </a:extLst>
          </p:cNvPr>
          <p:cNvSpPr>
            <a:spLocks noGrp="1"/>
          </p:cNvSpPr>
          <p:nvPr>
            <p:ph type="title"/>
          </p:nvPr>
        </p:nvSpPr>
        <p:spPr>
          <a:xfrm>
            <a:off x="137160" y="182880"/>
            <a:ext cx="4597678" cy="763285"/>
          </a:xfrm>
        </p:spPr>
        <p:txBody>
          <a:bodyPr/>
          <a:lstStyle/>
          <a:p>
            <a:r>
              <a:rPr lang="en-US"/>
              <a:t>NOAA Guidance on BCA</a:t>
            </a:r>
          </a:p>
        </p:txBody>
      </p:sp>
      <p:sp>
        <p:nvSpPr>
          <p:cNvPr id="3" name="Content Placeholder 2">
            <a:extLst>
              <a:ext uri="{FF2B5EF4-FFF2-40B4-BE49-F238E27FC236}">
                <a16:creationId xmlns:a16="http://schemas.microsoft.com/office/drawing/2014/main" id="{F4BCCDDB-6D37-9943-169A-F8FB777DABB4}"/>
              </a:ext>
            </a:extLst>
          </p:cNvPr>
          <p:cNvSpPr>
            <a:spLocks noGrp="1"/>
          </p:cNvSpPr>
          <p:nvPr>
            <p:ph idx="1"/>
          </p:nvPr>
        </p:nvSpPr>
        <p:spPr>
          <a:xfrm>
            <a:off x="137160" y="1064418"/>
            <a:ext cx="4710414" cy="4729163"/>
          </a:xfrm>
        </p:spPr>
        <p:txBody>
          <a:bodyPr/>
          <a:lstStyle/>
          <a:p>
            <a:pPr marL="0" indent="0">
              <a:buNone/>
            </a:pPr>
            <a:r>
              <a:rPr lang="en-US" dirty="0">
                <a:hlinkClick r:id="rId2"/>
              </a:rPr>
              <a:t>Benefit-Cost Analysis: Practitioners Guidance for NOAA's Programs</a:t>
            </a:r>
            <a:endParaRPr lang="en-US" dirty="0"/>
          </a:p>
          <a:p>
            <a:r>
              <a:rPr lang="en-US" dirty="0"/>
              <a:t>“…provides the fundamentals of the BCA methods that can easily be adapted to the needs of various NOAA Line Offices and programs desiring to compare benefits and costs of their projects as part of their decision making process… For instance, the guidance can be adapted to specific non-regulatory projects, such as investments in green infrastructure, or projects on nature-based solutions that can reduce the impacts of coastal hazards.”</a:t>
            </a:r>
          </a:p>
        </p:txBody>
      </p:sp>
      <p:sp>
        <p:nvSpPr>
          <p:cNvPr id="4" name="Slide Number Placeholder 3">
            <a:extLst>
              <a:ext uri="{FF2B5EF4-FFF2-40B4-BE49-F238E27FC236}">
                <a16:creationId xmlns:a16="http://schemas.microsoft.com/office/drawing/2014/main" id="{C97C46FB-7F17-16C2-28A0-0C01B12AA17A}"/>
              </a:ext>
            </a:extLst>
          </p:cNvPr>
          <p:cNvSpPr>
            <a:spLocks noGrp="1"/>
          </p:cNvSpPr>
          <p:nvPr>
            <p:ph type="sldNum" sz="quarter" idx="10"/>
          </p:nvPr>
        </p:nvSpPr>
        <p:spPr/>
        <p:txBody>
          <a:bodyPr/>
          <a:lstStyle/>
          <a:p>
            <a:fld id="{D4325D4D-289E-48C1-B277-2BEB492A7D19}" type="slidenum">
              <a:rPr lang="en-US" smtClean="0"/>
              <a:pPr/>
              <a:t>6</a:t>
            </a:fld>
            <a:endParaRPr lang="en-US"/>
          </a:p>
        </p:txBody>
      </p:sp>
      <p:pic>
        <p:nvPicPr>
          <p:cNvPr id="6" name="Picture 5">
            <a:extLst>
              <a:ext uri="{FF2B5EF4-FFF2-40B4-BE49-F238E27FC236}">
                <a16:creationId xmlns:a16="http://schemas.microsoft.com/office/drawing/2014/main" id="{3638AAA1-1D30-1FF8-CB9C-F86295BC54EC}"/>
              </a:ext>
            </a:extLst>
          </p:cNvPr>
          <p:cNvPicPr>
            <a:picLocks noChangeAspect="1"/>
          </p:cNvPicPr>
          <p:nvPr/>
        </p:nvPicPr>
        <p:blipFill>
          <a:blip r:embed="rId3"/>
          <a:srcRect l="9634" t="4987" r="8050" b="5102"/>
          <a:stretch>
            <a:fillRect/>
          </a:stretch>
        </p:blipFill>
        <p:spPr>
          <a:xfrm>
            <a:off x="4847573" y="564522"/>
            <a:ext cx="4296427" cy="5455919"/>
          </a:xfrm>
          <a:prstGeom prst="rect">
            <a:avLst/>
          </a:prstGeom>
        </p:spPr>
      </p:pic>
      <p:sp>
        <p:nvSpPr>
          <p:cNvPr id="7" name="Oval 6">
            <a:extLst>
              <a:ext uri="{FF2B5EF4-FFF2-40B4-BE49-F238E27FC236}">
                <a16:creationId xmlns:a16="http://schemas.microsoft.com/office/drawing/2014/main" id="{28530941-EC66-F336-FCA4-91AB54BA3CCD}"/>
              </a:ext>
            </a:extLst>
          </p:cNvPr>
          <p:cNvSpPr/>
          <p:nvPr/>
        </p:nvSpPr>
        <p:spPr bwMode="auto">
          <a:xfrm>
            <a:off x="4723505" y="1807029"/>
            <a:ext cx="1611085" cy="565415"/>
          </a:xfrm>
          <a:prstGeom prst="ellipse">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8" name="Oval 7">
            <a:extLst>
              <a:ext uri="{FF2B5EF4-FFF2-40B4-BE49-F238E27FC236}">
                <a16:creationId xmlns:a16="http://schemas.microsoft.com/office/drawing/2014/main" id="{A1C17F48-B201-1991-CAAB-D6102D57B649}"/>
              </a:ext>
            </a:extLst>
          </p:cNvPr>
          <p:cNvSpPr/>
          <p:nvPr/>
        </p:nvSpPr>
        <p:spPr bwMode="auto">
          <a:xfrm>
            <a:off x="6105991" y="5355772"/>
            <a:ext cx="1611085" cy="565415"/>
          </a:xfrm>
          <a:prstGeom prst="ellipse">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237765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79D3A-7069-CC7D-EF58-06BE5015AD4E}"/>
              </a:ext>
            </a:extLst>
          </p:cNvPr>
          <p:cNvSpPr>
            <a:spLocks noGrp="1"/>
          </p:cNvSpPr>
          <p:nvPr>
            <p:ph type="title"/>
          </p:nvPr>
        </p:nvSpPr>
        <p:spPr>
          <a:xfrm>
            <a:off x="137159" y="182880"/>
            <a:ext cx="10484912" cy="763285"/>
          </a:xfrm>
        </p:spPr>
        <p:txBody>
          <a:bodyPr/>
          <a:lstStyle/>
          <a:p>
            <a:r>
              <a:rPr lang="en-US" sz="2700"/>
              <a:t>Benefits of Flood Control Projects: Types of Avoided Damages/Losses</a:t>
            </a:r>
          </a:p>
        </p:txBody>
      </p:sp>
      <p:graphicFrame>
        <p:nvGraphicFramePr>
          <p:cNvPr id="5" name="Content Placeholder 4">
            <a:extLst>
              <a:ext uri="{FF2B5EF4-FFF2-40B4-BE49-F238E27FC236}">
                <a16:creationId xmlns:a16="http://schemas.microsoft.com/office/drawing/2014/main" id="{D5EDA5A7-74F0-4A80-A066-414ACA00DB96}"/>
              </a:ext>
            </a:extLst>
          </p:cNvPr>
          <p:cNvGraphicFramePr>
            <a:graphicFrameLocks noGrp="1"/>
          </p:cNvGraphicFramePr>
          <p:nvPr>
            <p:ph idx="1"/>
            <p:extLst>
              <p:ext uri="{D42A27DB-BD31-4B8C-83A1-F6EECF244321}">
                <p14:modId xmlns:p14="http://schemas.microsoft.com/office/powerpoint/2010/main" val="1575000967"/>
              </p:ext>
            </p:extLst>
          </p:nvPr>
        </p:nvGraphicFramePr>
        <p:xfrm>
          <a:off x="291166" y="946165"/>
          <a:ext cx="8561667" cy="5426456"/>
        </p:xfrm>
        <a:graphic>
          <a:graphicData uri="http://schemas.openxmlformats.org/drawingml/2006/table">
            <a:tbl>
              <a:tblPr firstRow="1" firstCol="1" bandRow="1">
                <a:tableStyleId>{5C22544A-7EE6-4342-B048-85BDC9FD1C3A}</a:tableStyleId>
              </a:tblPr>
              <a:tblGrid>
                <a:gridCol w="1315490">
                  <a:extLst>
                    <a:ext uri="{9D8B030D-6E8A-4147-A177-3AD203B41FA5}">
                      <a16:colId xmlns:a16="http://schemas.microsoft.com/office/drawing/2014/main" val="3413766042"/>
                    </a:ext>
                  </a:extLst>
                </a:gridCol>
                <a:gridCol w="2011910">
                  <a:extLst>
                    <a:ext uri="{9D8B030D-6E8A-4147-A177-3AD203B41FA5}">
                      <a16:colId xmlns:a16="http://schemas.microsoft.com/office/drawing/2014/main" val="3412698386"/>
                    </a:ext>
                  </a:extLst>
                </a:gridCol>
                <a:gridCol w="3162300">
                  <a:extLst>
                    <a:ext uri="{9D8B030D-6E8A-4147-A177-3AD203B41FA5}">
                      <a16:colId xmlns:a16="http://schemas.microsoft.com/office/drawing/2014/main" val="573011715"/>
                    </a:ext>
                  </a:extLst>
                </a:gridCol>
                <a:gridCol w="2071967">
                  <a:extLst>
                    <a:ext uri="{9D8B030D-6E8A-4147-A177-3AD203B41FA5}">
                      <a16:colId xmlns:a16="http://schemas.microsoft.com/office/drawing/2014/main" val="1586871863"/>
                    </a:ext>
                  </a:extLst>
                </a:gridCol>
              </a:tblGrid>
              <a:tr h="515309">
                <a:tc>
                  <a:txBody>
                    <a:bodyPr/>
                    <a:lstStyle/>
                    <a:p>
                      <a:pPr marL="0" marR="0" algn="ctr">
                        <a:lnSpc>
                          <a:spcPct val="115000"/>
                        </a:lnSpc>
                        <a:spcAft>
                          <a:spcPts val="1000"/>
                        </a:spcAft>
                        <a:buNone/>
                      </a:pPr>
                      <a:r>
                        <a:rPr lang="en-US" sz="1600">
                          <a:effectLst/>
                        </a:rPr>
                        <a:t> </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38532" marR="38532" marT="0" marB="0"/>
                </a:tc>
                <a:tc>
                  <a:txBody>
                    <a:bodyPr/>
                    <a:lstStyle/>
                    <a:p>
                      <a:pPr marL="0" marR="0" algn="ctr">
                        <a:lnSpc>
                          <a:spcPct val="115000"/>
                        </a:lnSpc>
                        <a:spcAft>
                          <a:spcPts val="1000"/>
                        </a:spcAft>
                        <a:buNone/>
                      </a:pPr>
                      <a:r>
                        <a:rPr lang="en-US" sz="1600">
                          <a:effectLst/>
                        </a:rPr>
                        <a:t>Tangible direct losses</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38532" marR="38532" marT="0" marB="0"/>
                </a:tc>
                <a:tc>
                  <a:txBody>
                    <a:bodyPr/>
                    <a:lstStyle/>
                    <a:p>
                      <a:pPr marL="0" marR="0" algn="ctr">
                        <a:lnSpc>
                          <a:spcPct val="115000"/>
                        </a:lnSpc>
                        <a:spcAft>
                          <a:spcPts val="1000"/>
                        </a:spcAft>
                        <a:buNone/>
                      </a:pPr>
                      <a:r>
                        <a:rPr lang="en-US" sz="1600">
                          <a:effectLst/>
                        </a:rPr>
                        <a:t>Tangible indirect losses</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38532" marR="38532" marT="0" marB="0"/>
                </a:tc>
                <a:tc>
                  <a:txBody>
                    <a:bodyPr/>
                    <a:lstStyle/>
                    <a:p>
                      <a:pPr marL="0" marR="0" algn="ctr">
                        <a:lnSpc>
                          <a:spcPct val="115000"/>
                        </a:lnSpc>
                        <a:spcAft>
                          <a:spcPts val="1000"/>
                        </a:spcAft>
                        <a:buNone/>
                      </a:pPr>
                      <a:r>
                        <a:rPr lang="en-US" sz="1600">
                          <a:effectLst/>
                        </a:rPr>
                        <a:t>Intangible human and other losses</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38532" marR="38532" marT="0" marB="0"/>
                </a:tc>
                <a:extLst>
                  <a:ext uri="{0D108BD9-81ED-4DB2-BD59-A6C34878D82A}">
                    <a16:rowId xmlns:a16="http://schemas.microsoft.com/office/drawing/2014/main" val="242486980"/>
                  </a:ext>
                </a:extLst>
              </a:tr>
              <a:tr h="2340099">
                <a:tc>
                  <a:txBody>
                    <a:bodyPr/>
                    <a:lstStyle/>
                    <a:p>
                      <a:pPr marL="0" marR="0">
                        <a:lnSpc>
                          <a:spcPct val="115000"/>
                        </a:lnSpc>
                        <a:spcAft>
                          <a:spcPts val="1000"/>
                        </a:spcAft>
                        <a:buNone/>
                      </a:pPr>
                      <a:r>
                        <a:rPr lang="en-US" sz="1600">
                          <a:effectLst/>
                        </a:rPr>
                        <a:t>Primary</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38532" marR="38532" marT="0" marB="0"/>
                </a:tc>
                <a:tc>
                  <a:txBody>
                    <a:bodyPr/>
                    <a:lstStyle/>
                    <a:p>
                      <a:pPr marL="0" marR="0" indent="0">
                        <a:lnSpc>
                          <a:spcPct val="100000"/>
                        </a:lnSpc>
                        <a:spcAft>
                          <a:spcPts val="0"/>
                        </a:spcAft>
                        <a:buFont typeface="Arial" panose="020B0604020202020204" pitchFamily="34" charset="0"/>
                        <a:buNone/>
                      </a:pPr>
                      <a:r>
                        <a:rPr lang="en-US" sz="1600">
                          <a:effectLst/>
                        </a:rPr>
                        <a:t>Damage to</a:t>
                      </a:r>
                    </a:p>
                    <a:p>
                      <a:pPr marL="285750" marR="0" indent="-285750">
                        <a:lnSpc>
                          <a:spcPct val="100000"/>
                        </a:lnSpc>
                        <a:spcAft>
                          <a:spcPts val="0"/>
                        </a:spcAft>
                        <a:buFont typeface="Arial" panose="020B0604020202020204" pitchFamily="34" charset="0"/>
                        <a:buChar char="•"/>
                      </a:pPr>
                      <a:r>
                        <a:rPr lang="en-US" sz="1600">
                          <a:effectLst/>
                        </a:rPr>
                        <a:t>Building structures</a:t>
                      </a:r>
                    </a:p>
                    <a:p>
                      <a:pPr marL="285750" marR="0" indent="-285750">
                        <a:lnSpc>
                          <a:spcPct val="100000"/>
                        </a:lnSpc>
                        <a:spcAft>
                          <a:spcPts val="0"/>
                        </a:spcAft>
                        <a:buFont typeface="Arial" panose="020B0604020202020204" pitchFamily="34" charset="0"/>
                        <a:buChar char="•"/>
                      </a:pPr>
                      <a:r>
                        <a:rPr lang="en-US" sz="1600">
                          <a:effectLst/>
                        </a:rPr>
                        <a:t>Building contents</a:t>
                      </a:r>
                    </a:p>
                    <a:p>
                      <a:pPr marL="285750" marR="0" indent="-285750">
                        <a:lnSpc>
                          <a:spcPct val="100000"/>
                        </a:lnSpc>
                        <a:spcAft>
                          <a:spcPts val="0"/>
                        </a:spcAft>
                        <a:buFont typeface="Arial" panose="020B0604020202020204" pitchFamily="34" charset="0"/>
                        <a:buChar char="•"/>
                      </a:pPr>
                      <a:r>
                        <a:rPr lang="en-US" sz="1600">
                          <a:effectLst/>
                        </a:rPr>
                        <a:t>Public infrastructure (e.g. roads, bridges)</a:t>
                      </a:r>
                    </a:p>
                    <a:p>
                      <a:pPr marL="285750" marR="0" indent="-285750">
                        <a:lnSpc>
                          <a:spcPct val="100000"/>
                        </a:lnSpc>
                        <a:spcAft>
                          <a:spcPts val="0"/>
                        </a:spcAft>
                        <a:buFont typeface="Arial" panose="020B0604020202020204" pitchFamily="34" charset="0"/>
                        <a:buChar char="•"/>
                      </a:pPr>
                      <a:r>
                        <a:rPr lang="en-US" sz="1600">
                          <a:effectLst/>
                        </a:rPr>
                        <a:t>Crops and livestock</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38532" marR="38532" marT="0" marB="0"/>
                </a:tc>
                <a:tc>
                  <a:txBody>
                    <a:bodyPr/>
                    <a:lstStyle/>
                    <a:p>
                      <a:pPr marL="0" marR="0" indent="0">
                        <a:lnSpc>
                          <a:spcPct val="100000"/>
                        </a:lnSpc>
                        <a:spcAft>
                          <a:spcPts val="0"/>
                        </a:spcAft>
                        <a:buFont typeface="Arial" panose="020B0604020202020204" pitchFamily="34" charset="0"/>
                        <a:buNone/>
                      </a:pPr>
                      <a:r>
                        <a:rPr lang="en-US" sz="1600">
                          <a:effectLst/>
                        </a:rPr>
                        <a:t>Loss of, or disruption to:</a:t>
                      </a:r>
                    </a:p>
                    <a:p>
                      <a:pPr marL="285750" marR="0" indent="-285750">
                        <a:lnSpc>
                          <a:spcPct val="100000"/>
                        </a:lnSpc>
                        <a:spcAft>
                          <a:spcPts val="0"/>
                        </a:spcAft>
                        <a:buFont typeface="Arial" panose="020B0604020202020204" pitchFamily="34" charset="0"/>
                        <a:buChar char="•"/>
                      </a:pPr>
                      <a:r>
                        <a:rPr lang="en-US" sz="1600">
                          <a:effectLst/>
                        </a:rPr>
                        <a:t>Ag production</a:t>
                      </a:r>
                    </a:p>
                    <a:p>
                      <a:pPr marL="285750" marR="0" indent="-285750">
                        <a:lnSpc>
                          <a:spcPct val="100000"/>
                        </a:lnSpc>
                        <a:spcAft>
                          <a:spcPts val="0"/>
                        </a:spcAft>
                        <a:buFont typeface="Arial" panose="020B0604020202020204" pitchFamily="34" charset="0"/>
                        <a:buChar char="•"/>
                      </a:pPr>
                      <a:r>
                        <a:rPr lang="en-US" sz="1600">
                          <a:effectLst/>
                        </a:rPr>
                        <a:t>Industrial production</a:t>
                      </a:r>
                    </a:p>
                    <a:p>
                      <a:pPr marL="285750" marR="0" indent="-285750">
                        <a:lnSpc>
                          <a:spcPct val="100000"/>
                        </a:lnSpc>
                        <a:spcAft>
                          <a:spcPts val="0"/>
                        </a:spcAft>
                        <a:buFont typeface="Arial" panose="020B0604020202020204" pitchFamily="34" charset="0"/>
                        <a:buChar char="•"/>
                      </a:pPr>
                      <a:r>
                        <a:rPr lang="en-US" sz="1600">
                          <a:effectLst/>
                        </a:rPr>
                        <a:t>Communications and connectivity (e.g. road, rail and telecommunications)</a:t>
                      </a:r>
                    </a:p>
                    <a:p>
                      <a:pPr marL="285750" marR="0" indent="-285750">
                        <a:lnSpc>
                          <a:spcPct val="100000"/>
                        </a:lnSpc>
                        <a:spcAft>
                          <a:spcPts val="0"/>
                        </a:spcAft>
                        <a:buFont typeface="Arial" panose="020B0604020202020204" pitchFamily="34" charset="0"/>
                        <a:buChar char="•"/>
                      </a:pPr>
                      <a:r>
                        <a:rPr lang="en-US" sz="1600">
                          <a:effectLst/>
                        </a:rPr>
                        <a:t>Health care and education services</a:t>
                      </a:r>
                    </a:p>
                    <a:p>
                      <a:pPr marL="285750" marR="0" indent="-285750">
                        <a:lnSpc>
                          <a:spcPct val="100000"/>
                        </a:lnSpc>
                        <a:spcAft>
                          <a:spcPts val="0"/>
                        </a:spcAft>
                        <a:buFont typeface="Arial" panose="020B0604020202020204" pitchFamily="34" charset="0"/>
                        <a:buChar char="•"/>
                      </a:pPr>
                      <a:r>
                        <a:rPr lang="en-US" sz="1600">
                          <a:effectLst/>
                        </a:rPr>
                        <a:t>Utility supplies (e.g. electricity)</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38532" marR="38532" marT="0" marB="0"/>
                </a:tc>
                <a:tc>
                  <a:txBody>
                    <a:bodyPr/>
                    <a:lstStyle/>
                    <a:p>
                      <a:pPr marL="285750" marR="0" indent="-285750">
                        <a:lnSpc>
                          <a:spcPct val="100000"/>
                        </a:lnSpc>
                        <a:spcAft>
                          <a:spcPts val="0"/>
                        </a:spcAft>
                        <a:buFont typeface="Arial" panose="020B0604020202020204" pitchFamily="34" charset="0"/>
                        <a:buChar char="•"/>
                      </a:pPr>
                      <a:r>
                        <a:rPr lang="en-US" sz="1600">
                          <a:effectLst/>
                        </a:rPr>
                        <a:t>Loss of life</a:t>
                      </a:r>
                    </a:p>
                    <a:p>
                      <a:pPr marL="285750" marR="0" indent="-285750">
                        <a:lnSpc>
                          <a:spcPct val="100000"/>
                        </a:lnSpc>
                        <a:spcAft>
                          <a:spcPts val="0"/>
                        </a:spcAft>
                        <a:buFont typeface="Arial" panose="020B0604020202020204" pitchFamily="34" charset="0"/>
                        <a:buChar char="•"/>
                      </a:pPr>
                      <a:r>
                        <a:rPr lang="en-US" sz="1600">
                          <a:effectLst/>
                        </a:rPr>
                        <a:t>Physical injury</a:t>
                      </a:r>
                    </a:p>
                    <a:p>
                      <a:pPr marL="285750" marR="0" indent="-285750">
                        <a:lnSpc>
                          <a:spcPct val="100000"/>
                        </a:lnSpc>
                        <a:spcAft>
                          <a:spcPts val="0"/>
                        </a:spcAft>
                        <a:buFont typeface="Arial" panose="020B0604020202020204" pitchFamily="34" charset="0"/>
                        <a:buChar char="•"/>
                      </a:pPr>
                      <a:r>
                        <a:rPr lang="en-US" sz="1600">
                          <a:effectLst/>
                        </a:rPr>
                        <a:t>Loss of heritage or archaeological sites</a:t>
                      </a:r>
                    </a:p>
                    <a:p>
                      <a:pPr marL="285750" marR="0" indent="-285750">
                        <a:lnSpc>
                          <a:spcPct val="100000"/>
                        </a:lnSpc>
                        <a:spcAft>
                          <a:spcPts val="0"/>
                        </a:spcAft>
                        <a:buFont typeface="Arial" panose="020B0604020202020204" pitchFamily="34" charset="0"/>
                        <a:buChar char="•"/>
                      </a:pPr>
                      <a:r>
                        <a:rPr lang="en-US" sz="1600">
                          <a:effectLst/>
                        </a:rPr>
                        <a:t>Loss to natural environment</a:t>
                      </a:r>
                    </a:p>
                    <a:p>
                      <a:pPr marL="285750" marR="0" indent="-285750">
                        <a:lnSpc>
                          <a:spcPct val="100000"/>
                        </a:lnSpc>
                        <a:spcAft>
                          <a:spcPts val="0"/>
                        </a:spcAft>
                        <a:buFont typeface="Arial" panose="020B0604020202020204" pitchFamily="34" charset="0"/>
                        <a:buChar char="•"/>
                      </a:pPr>
                      <a:r>
                        <a:rPr lang="en-US" sz="1600">
                          <a:effectLst/>
                        </a:rPr>
                        <a:t>Loss to recreation</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38532" marR="38532" marT="0" marB="0"/>
                </a:tc>
                <a:extLst>
                  <a:ext uri="{0D108BD9-81ED-4DB2-BD59-A6C34878D82A}">
                    <a16:rowId xmlns:a16="http://schemas.microsoft.com/office/drawing/2014/main" val="2659466200"/>
                  </a:ext>
                </a:extLst>
              </a:tr>
              <a:tr h="2352287">
                <a:tc>
                  <a:txBody>
                    <a:bodyPr/>
                    <a:lstStyle/>
                    <a:p>
                      <a:pPr marL="0" marR="0">
                        <a:lnSpc>
                          <a:spcPct val="115000"/>
                        </a:lnSpc>
                        <a:spcAft>
                          <a:spcPts val="1000"/>
                        </a:spcAft>
                        <a:buNone/>
                      </a:pPr>
                      <a:r>
                        <a:rPr lang="en-US" sz="1600">
                          <a:effectLst/>
                        </a:rPr>
                        <a:t>Secondary &amp; Tertiary</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38532" marR="38532" marT="0" marB="0"/>
                </a:tc>
                <a:tc>
                  <a:txBody>
                    <a:bodyPr/>
                    <a:lstStyle/>
                    <a:p>
                      <a:pPr marL="285750" marR="0" indent="-285750">
                        <a:lnSpc>
                          <a:spcPct val="100000"/>
                        </a:lnSpc>
                        <a:spcAft>
                          <a:spcPts val="0"/>
                        </a:spcAft>
                        <a:buFont typeface="Arial" panose="020B0604020202020204" pitchFamily="34" charset="0"/>
                        <a:buChar char="•"/>
                      </a:pPr>
                      <a:r>
                        <a:rPr lang="en-US" sz="1600">
                          <a:effectLst/>
                        </a:rPr>
                        <a:t>Flood-caused fire damage</a:t>
                      </a:r>
                    </a:p>
                    <a:p>
                      <a:pPr marL="285750" marR="0" indent="-285750">
                        <a:lnSpc>
                          <a:spcPct val="100000"/>
                        </a:lnSpc>
                        <a:spcAft>
                          <a:spcPts val="0"/>
                        </a:spcAft>
                        <a:buFont typeface="Arial" panose="020B0604020202020204" pitchFamily="34" charset="0"/>
                        <a:buChar char="•"/>
                      </a:pPr>
                      <a:r>
                        <a:rPr lang="en-US" sz="1600">
                          <a:effectLst/>
                        </a:rPr>
                        <a:t>Debris accumulation</a:t>
                      </a:r>
                    </a:p>
                    <a:p>
                      <a:pPr marL="285750" marR="0" indent="-285750">
                        <a:lnSpc>
                          <a:spcPct val="100000"/>
                        </a:lnSpc>
                        <a:spcAft>
                          <a:spcPts val="0"/>
                        </a:spcAft>
                        <a:buFont typeface="Arial" panose="020B0604020202020204" pitchFamily="34" charset="0"/>
                        <a:buChar char="•"/>
                      </a:pPr>
                      <a:r>
                        <a:rPr lang="en-US" sz="1600">
                          <a:effectLst/>
                        </a:rPr>
                        <a:t>Soil erosion</a:t>
                      </a:r>
                    </a:p>
                    <a:p>
                      <a:pPr marL="285750" marR="0" indent="-285750">
                        <a:lnSpc>
                          <a:spcPct val="100000"/>
                        </a:lnSpc>
                        <a:spcAft>
                          <a:spcPts val="0"/>
                        </a:spcAft>
                        <a:buFont typeface="Arial" panose="020B0604020202020204" pitchFamily="34" charset="0"/>
                        <a:buChar char="•"/>
                      </a:pPr>
                      <a:r>
                        <a:rPr lang="en-US" sz="1600">
                          <a:effectLst/>
                        </a:rPr>
                        <a:t>Contamination of land and water supplies</a:t>
                      </a:r>
                    </a:p>
                    <a:p>
                      <a:pPr marL="285750" marR="0" indent="-285750">
                        <a:lnSpc>
                          <a:spcPct val="100000"/>
                        </a:lnSpc>
                        <a:spcAft>
                          <a:spcPts val="0"/>
                        </a:spcAft>
                        <a:buFont typeface="Arial" panose="020B0604020202020204" pitchFamily="34" charset="0"/>
                        <a:buChar char="•"/>
                      </a:pPr>
                      <a:endParaRPr lang="en-US" sz="1600">
                        <a:effectLst/>
                      </a:endParaRPr>
                    </a:p>
                    <a:p>
                      <a:pPr marL="0" marR="0">
                        <a:lnSpc>
                          <a:spcPct val="115000"/>
                        </a:lnSpc>
                        <a:spcAft>
                          <a:spcPts val="1000"/>
                        </a:spcAft>
                        <a:buNone/>
                      </a:pP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38532" marR="38532" marT="0" marB="0"/>
                </a:tc>
                <a:tc>
                  <a:txBody>
                    <a:bodyPr/>
                    <a:lstStyle/>
                    <a:p>
                      <a:pPr marL="285750" marR="0" indent="-285750">
                        <a:lnSpc>
                          <a:spcPct val="100000"/>
                        </a:lnSpc>
                        <a:spcAft>
                          <a:spcPts val="0"/>
                        </a:spcAft>
                        <a:buFont typeface="Arial" panose="020B0604020202020204" pitchFamily="34" charset="0"/>
                        <a:buChar char="•"/>
                      </a:pPr>
                      <a:r>
                        <a:rPr lang="en-US" sz="1600">
                          <a:effectLst/>
                        </a:rPr>
                        <a:t>Loss of income and productivity  in affected sectors</a:t>
                      </a:r>
                    </a:p>
                    <a:p>
                      <a:pPr marL="285750" marR="0" indent="-285750">
                        <a:lnSpc>
                          <a:spcPct val="100000"/>
                        </a:lnSpc>
                        <a:spcAft>
                          <a:spcPts val="0"/>
                        </a:spcAft>
                        <a:buFont typeface="Arial" panose="020B0604020202020204" pitchFamily="34" charset="0"/>
                        <a:buChar char="•"/>
                      </a:pPr>
                      <a:r>
                        <a:rPr lang="en-US" sz="1600">
                          <a:effectLst/>
                        </a:rPr>
                        <a:t>Increased traffic congestion costs</a:t>
                      </a:r>
                    </a:p>
                    <a:p>
                      <a:pPr marL="285750" marR="0" indent="-285750">
                        <a:lnSpc>
                          <a:spcPct val="100000"/>
                        </a:lnSpc>
                        <a:spcAft>
                          <a:spcPts val="0"/>
                        </a:spcAft>
                        <a:buFont typeface="Arial" panose="020B0604020202020204" pitchFamily="34" charset="0"/>
                        <a:buChar char="•"/>
                      </a:pPr>
                      <a:r>
                        <a:rPr lang="en-US" sz="1600">
                          <a:effectLst/>
                        </a:rPr>
                        <a:t>Food and other shortages</a:t>
                      </a:r>
                    </a:p>
                    <a:p>
                      <a:pPr marL="285750" marR="0" indent="-285750">
                        <a:lnSpc>
                          <a:spcPct val="100000"/>
                        </a:lnSpc>
                        <a:spcAft>
                          <a:spcPts val="0"/>
                        </a:spcAft>
                        <a:buFont typeface="Arial" panose="020B0604020202020204" pitchFamily="34" charset="0"/>
                        <a:buChar char="•"/>
                      </a:pPr>
                      <a:r>
                        <a:rPr lang="en-US" sz="1600">
                          <a:effectLst/>
                        </a:rPr>
                        <a:t>Ripple effects in “downstream” economic sectors</a:t>
                      </a:r>
                      <a:br>
                        <a:rPr lang="en-US" sz="1600">
                          <a:effectLst/>
                        </a:rPr>
                      </a:b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38532" marR="38532" marT="0" marB="0"/>
                </a:tc>
                <a:tc>
                  <a:txBody>
                    <a:bodyPr/>
                    <a:lstStyle/>
                    <a:p>
                      <a:pPr marL="285750" marR="0" indent="-285750">
                        <a:lnSpc>
                          <a:spcPct val="100000"/>
                        </a:lnSpc>
                        <a:spcAft>
                          <a:spcPts val="0"/>
                        </a:spcAft>
                        <a:buFont typeface="Arial" panose="020B0604020202020204" pitchFamily="34" charset="0"/>
                        <a:buChar char="•"/>
                      </a:pPr>
                      <a:r>
                        <a:rPr lang="en-US" sz="1600">
                          <a:effectLst/>
                        </a:rPr>
                        <a:t>Psychological stress and trauma</a:t>
                      </a:r>
                    </a:p>
                    <a:p>
                      <a:pPr marL="285750" marR="0" indent="-285750">
                        <a:lnSpc>
                          <a:spcPct val="100000"/>
                        </a:lnSpc>
                        <a:spcAft>
                          <a:spcPts val="0"/>
                        </a:spcAft>
                        <a:buFont typeface="Arial" panose="020B0604020202020204" pitchFamily="34" charset="0"/>
                        <a:buChar char="•"/>
                      </a:pPr>
                      <a:r>
                        <a:rPr lang="en-US" sz="1600">
                          <a:effectLst/>
                        </a:rPr>
                        <a:t>Illnesses related to flood hazards</a:t>
                      </a:r>
                    </a:p>
                    <a:p>
                      <a:pPr marL="285750" marR="0" indent="-285750">
                        <a:lnSpc>
                          <a:spcPct val="100000"/>
                        </a:lnSpc>
                        <a:spcAft>
                          <a:spcPts val="0"/>
                        </a:spcAft>
                        <a:buFont typeface="Arial" panose="020B0604020202020204" pitchFamily="34" charset="0"/>
                        <a:buChar char="•"/>
                      </a:pPr>
                      <a:r>
                        <a:rPr lang="en-US" sz="1600">
                          <a:effectLst/>
                        </a:rPr>
                        <a:t>Increased homelessness</a:t>
                      </a:r>
                    </a:p>
                    <a:p>
                      <a:pPr marL="285750" marR="0" indent="-285750">
                        <a:lnSpc>
                          <a:spcPct val="100000"/>
                        </a:lnSpc>
                        <a:spcAft>
                          <a:spcPts val="0"/>
                        </a:spcAft>
                        <a:buFont typeface="Arial" panose="020B0604020202020204" pitchFamily="34" charset="0"/>
                        <a:buChar char="•"/>
                      </a:pPr>
                      <a:r>
                        <a:rPr lang="en-US" sz="1600">
                          <a:effectLst/>
                        </a:rPr>
                        <a:t>Displacement and disconnection of communities</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38532" marR="38532" marT="0" marB="0"/>
                </a:tc>
                <a:extLst>
                  <a:ext uri="{0D108BD9-81ED-4DB2-BD59-A6C34878D82A}">
                    <a16:rowId xmlns:a16="http://schemas.microsoft.com/office/drawing/2014/main" val="3778640202"/>
                  </a:ext>
                </a:extLst>
              </a:tr>
            </a:tbl>
          </a:graphicData>
        </a:graphic>
      </p:graphicFrame>
      <p:sp>
        <p:nvSpPr>
          <p:cNvPr id="4" name="Slide Number Placeholder 3">
            <a:extLst>
              <a:ext uri="{FF2B5EF4-FFF2-40B4-BE49-F238E27FC236}">
                <a16:creationId xmlns:a16="http://schemas.microsoft.com/office/drawing/2014/main" id="{E5A910AA-8AB6-0B86-8BB1-FC9C0A2FF4F6}"/>
              </a:ext>
            </a:extLst>
          </p:cNvPr>
          <p:cNvSpPr>
            <a:spLocks noGrp="1"/>
          </p:cNvSpPr>
          <p:nvPr>
            <p:ph type="sldNum" sz="quarter" idx="10"/>
          </p:nvPr>
        </p:nvSpPr>
        <p:spPr/>
        <p:txBody>
          <a:bodyPr/>
          <a:lstStyle/>
          <a:p>
            <a:fld id="{D4325D4D-289E-48C1-B277-2BEB492A7D19}" type="slidenum">
              <a:rPr lang="en-US" smtClean="0"/>
              <a:pPr/>
              <a:t>7</a:t>
            </a:fld>
            <a:endParaRPr lang="en-US"/>
          </a:p>
        </p:txBody>
      </p:sp>
    </p:spTree>
    <p:extLst>
      <p:ext uri="{BB962C8B-B14F-4D97-AF65-F5344CB8AC3E}">
        <p14:creationId xmlns:p14="http://schemas.microsoft.com/office/powerpoint/2010/main" val="3696392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AD5E-EDB6-CA89-CCF8-7DF5ACEA9EC2}"/>
              </a:ext>
            </a:extLst>
          </p:cNvPr>
          <p:cNvSpPr>
            <a:spLocks noGrp="1"/>
          </p:cNvSpPr>
          <p:nvPr>
            <p:ph type="title"/>
          </p:nvPr>
        </p:nvSpPr>
        <p:spPr/>
        <p:txBody>
          <a:bodyPr/>
          <a:lstStyle/>
          <a:p>
            <a:r>
              <a:rPr lang="en-US"/>
              <a:t>Tools for Estimating Benefits of Flood Control Projects</a:t>
            </a:r>
          </a:p>
        </p:txBody>
      </p:sp>
      <p:sp>
        <p:nvSpPr>
          <p:cNvPr id="3" name="Content Placeholder 2">
            <a:extLst>
              <a:ext uri="{FF2B5EF4-FFF2-40B4-BE49-F238E27FC236}">
                <a16:creationId xmlns:a16="http://schemas.microsoft.com/office/drawing/2014/main" id="{64A208C7-1212-AFBA-E36E-2175153AA369}"/>
              </a:ext>
            </a:extLst>
          </p:cNvPr>
          <p:cNvSpPr>
            <a:spLocks noGrp="1"/>
          </p:cNvSpPr>
          <p:nvPr>
            <p:ph idx="1"/>
          </p:nvPr>
        </p:nvSpPr>
        <p:spPr/>
        <p:txBody>
          <a:bodyPr/>
          <a:lstStyle/>
          <a:p>
            <a:r>
              <a:rPr lang="en-US"/>
              <a:t>FEMA’s HAZUS </a:t>
            </a:r>
            <a:r>
              <a:rPr lang="en-US" err="1">
                <a:hlinkClick r:id="rId2"/>
              </a:rPr>
              <a:t>Hazus</a:t>
            </a:r>
            <a:r>
              <a:rPr lang="en-US">
                <a:hlinkClick r:id="rId2"/>
              </a:rPr>
              <a:t> | FEMA.gov</a:t>
            </a:r>
            <a:endParaRPr lang="en-US"/>
          </a:p>
          <a:p>
            <a:r>
              <a:rPr lang="en-US"/>
              <a:t>USACE  </a:t>
            </a:r>
            <a:r>
              <a:rPr lang="en-US">
                <a:hlinkClick r:id="rId3"/>
              </a:rPr>
              <a:t>HEC-FDA</a:t>
            </a:r>
            <a:endParaRPr lang="en-US"/>
          </a:p>
          <a:p>
            <a:endParaRPr lang="en-US"/>
          </a:p>
          <a:p>
            <a:r>
              <a:rPr lang="en-US"/>
              <a:t>Existing tools are primarily designed and used for estimating the benefits of structural flood control measures</a:t>
            </a:r>
          </a:p>
          <a:p>
            <a:pPr lvl="1"/>
            <a:r>
              <a:rPr lang="en-US"/>
              <a:t>Dams and Reservoirs</a:t>
            </a:r>
          </a:p>
          <a:p>
            <a:pPr lvl="1"/>
            <a:r>
              <a:rPr lang="en-US"/>
              <a:t>Levees and Floodwalls</a:t>
            </a:r>
          </a:p>
          <a:p>
            <a:pPr lvl="1"/>
            <a:r>
              <a:rPr lang="en-US"/>
              <a:t>River Channelization and Diversions</a:t>
            </a:r>
          </a:p>
          <a:p>
            <a:pPr lvl="1"/>
            <a:r>
              <a:rPr lang="en-US"/>
              <a:t>Urban Drainage Systems</a:t>
            </a:r>
          </a:p>
          <a:p>
            <a:pPr lvl="1"/>
            <a:r>
              <a:rPr lang="en-US"/>
              <a:t>Green Infrastructure</a:t>
            </a:r>
          </a:p>
          <a:p>
            <a:r>
              <a:rPr lang="en-US"/>
              <a:t>Limited focus on how human decisions and behaviors are affected by the flood control measures</a:t>
            </a:r>
          </a:p>
          <a:p>
            <a:pPr lvl="1"/>
            <a:r>
              <a:rPr lang="en-US"/>
              <a:t>Decisions and behaviors are central to the benefits of non-structural information-based approaches such as flood forecasts and early warning systems </a:t>
            </a:r>
          </a:p>
          <a:p>
            <a:endParaRPr lang="en-US"/>
          </a:p>
        </p:txBody>
      </p:sp>
      <p:sp>
        <p:nvSpPr>
          <p:cNvPr id="4" name="Slide Number Placeholder 3">
            <a:extLst>
              <a:ext uri="{FF2B5EF4-FFF2-40B4-BE49-F238E27FC236}">
                <a16:creationId xmlns:a16="http://schemas.microsoft.com/office/drawing/2014/main" id="{58ABFBBA-F481-B771-BF86-ED99C5F91FF1}"/>
              </a:ext>
            </a:extLst>
          </p:cNvPr>
          <p:cNvSpPr>
            <a:spLocks noGrp="1"/>
          </p:cNvSpPr>
          <p:nvPr>
            <p:ph type="sldNum" sz="quarter" idx="10"/>
          </p:nvPr>
        </p:nvSpPr>
        <p:spPr/>
        <p:txBody>
          <a:bodyPr/>
          <a:lstStyle/>
          <a:p>
            <a:fld id="{D4325D4D-289E-48C1-B277-2BEB492A7D19}" type="slidenum">
              <a:rPr lang="en-US" smtClean="0"/>
              <a:pPr/>
              <a:t>8</a:t>
            </a:fld>
            <a:endParaRPr lang="en-US"/>
          </a:p>
        </p:txBody>
      </p:sp>
    </p:spTree>
    <p:extLst>
      <p:ext uri="{BB962C8B-B14F-4D97-AF65-F5344CB8AC3E}">
        <p14:creationId xmlns:p14="http://schemas.microsoft.com/office/powerpoint/2010/main" val="3028432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173F9-41B9-CF90-E77B-332BE6E7C8D8}"/>
              </a:ext>
            </a:extLst>
          </p:cNvPr>
          <p:cNvSpPr>
            <a:spLocks noGrp="1"/>
          </p:cNvSpPr>
          <p:nvPr>
            <p:ph type="title"/>
          </p:nvPr>
        </p:nvSpPr>
        <p:spPr/>
        <p:txBody>
          <a:bodyPr/>
          <a:lstStyle/>
          <a:p>
            <a:r>
              <a:rPr lang="en-US"/>
              <a:t>Pre-flood Protective (precautionary, temporary, advance, emergency, damage-avoidance, mitigation) Measures</a:t>
            </a:r>
          </a:p>
        </p:txBody>
      </p:sp>
      <p:graphicFrame>
        <p:nvGraphicFramePr>
          <p:cNvPr id="5" name="Content Placeholder 4">
            <a:extLst>
              <a:ext uri="{FF2B5EF4-FFF2-40B4-BE49-F238E27FC236}">
                <a16:creationId xmlns:a16="http://schemas.microsoft.com/office/drawing/2014/main" id="{9A621C06-EDAF-F58C-4D1E-1FA87BDBDB76}"/>
              </a:ext>
            </a:extLst>
          </p:cNvPr>
          <p:cNvGraphicFramePr>
            <a:graphicFrameLocks noGrp="1"/>
          </p:cNvGraphicFramePr>
          <p:nvPr>
            <p:ph idx="1"/>
            <p:extLst>
              <p:ext uri="{D42A27DB-BD31-4B8C-83A1-F6EECF244321}">
                <p14:modId xmlns:p14="http://schemas.microsoft.com/office/powerpoint/2010/main" val="109029465"/>
              </p:ext>
            </p:extLst>
          </p:nvPr>
        </p:nvGraphicFramePr>
        <p:xfrm>
          <a:off x="164592" y="946165"/>
          <a:ext cx="8842248" cy="5429583"/>
        </p:xfrm>
        <a:graphic>
          <a:graphicData uri="http://schemas.openxmlformats.org/drawingml/2006/table">
            <a:tbl>
              <a:tblPr firstRow="1" bandRow="1">
                <a:tableStyleId>{5C22544A-7EE6-4342-B048-85BDC9FD1C3A}</a:tableStyleId>
              </a:tblPr>
              <a:tblGrid>
                <a:gridCol w="4169413">
                  <a:extLst>
                    <a:ext uri="{9D8B030D-6E8A-4147-A177-3AD203B41FA5}">
                      <a16:colId xmlns:a16="http://schemas.microsoft.com/office/drawing/2014/main" val="2481326676"/>
                    </a:ext>
                  </a:extLst>
                </a:gridCol>
                <a:gridCol w="2204581">
                  <a:extLst>
                    <a:ext uri="{9D8B030D-6E8A-4147-A177-3AD203B41FA5}">
                      <a16:colId xmlns:a16="http://schemas.microsoft.com/office/drawing/2014/main" val="1221548916"/>
                    </a:ext>
                  </a:extLst>
                </a:gridCol>
                <a:gridCol w="2468254">
                  <a:extLst>
                    <a:ext uri="{9D8B030D-6E8A-4147-A177-3AD203B41FA5}">
                      <a16:colId xmlns:a16="http://schemas.microsoft.com/office/drawing/2014/main" val="3671047349"/>
                    </a:ext>
                  </a:extLst>
                </a:gridCol>
              </a:tblGrid>
              <a:tr h="921807">
                <a:tc>
                  <a:txBody>
                    <a:bodyPr/>
                    <a:lstStyle/>
                    <a:p>
                      <a:r>
                        <a:rPr lang="en-US" sz="2000"/>
                        <a:t>Types of measures</a:t>
                      </a:r>
                    </a:p>
                  </a:txBody>
                  <a:tcPr/>
                </a:tc>
                <a:tc>
                  <a:txBody>
                    <a:bodyPr/>
                    <a:lstStyle/>
                    <a:p>
                      <a:r>
                        <a:rPr lang="en-US" sz="2000"/>
                        <a:t>Types of decision makers</a:t>
                      </a:r>
                    </a:p>
                  </a:txBody>
                  <a:tcPr/>
                </a:tc>
                <a:tc>
                  <a:txBody>
                    <a:bodyPr/>
                    <a:lstStyle/>
                    <a:p>
                      <a:r>
                        <a:rPr lang="en-US" sz="2000"/>
                        <a:t>Types of costs</a:t>
                      </a:r>
                    </a:p>
                  </a:txBody>
                  <a:tcPr/>
                </a:tc>
                <a:extLst>
                  <a:ext uri="{0D108BD9-81ED-4DB2-BD59-A6C34878D82A}">
                    <a16:rowId xmlns:a16="http://schemas.microsoft.com/office/drawing/2014/main" val="1602791067"/>
                  </a:ext>
                </a:extLst>
              </a:tr>
              <a:tr h="4507776">
                <a:tc>
                  <a:txBody>
                    <a:bodyPr/>
                    <a:lstStyle/>
                    <a:p>
                      <a:pPr marL="342900" indent="-342900">
                        <a:buFont typeface="Arial" panose="020B0604020202020204" pitchFamily="34" charset="0"/>
                        <a:buChar char="•"/>
                      </a:pPr>
                      <a:r>
                        <a:rPr lang="en-US" sz="1800"/>
                        <a:t>install temporary barriers</a:t>
                      </a:r>
                    </a:p>
                    <a:p>
                      <a:pPr marL="342900" indent="-342900">
                        <a:buFont typeface="Arial" panose="020B0604020202020204" pitchFamily="34" charset="0"/>
                        <a:buChar char="•"/>
                      </a:pPr>
                      <a:r>
                        <a:rPr lang="en-US" sz="1800"/>
                        <a:t>remove property from flood-risk areas</a:t>
                      </a:r>
                    </a:p>
                    <a:p>
                      <a:pPr marL="342900" indent="-342900">
                        <a:buFont typeface="Arial" panose="020B0604020202020204" pitchFamily="34" charset="0"/>
                        <a:buChar char="•"/>
                      </a:pPr>
                      <a:r>
                        <a:rPr lang="en-US" sz="1800"/>
                        <a:t>evacuate people</a:t>
                      </a:r>
                    </a:p>
                    <a:p>
                      <a:pPr marL="342900" indent="-342900">
                        <a:buFont typeface="Arial" panose="020B0604020202020204" pitchFamily="34" charset="0"/>
                        <a:buChar char="•"/>
                      </a:pPr>
                      <a:r>
                        <a:rPr lang="en-US" sz="1800"/>
                        <a:t>redirect traffic</a:t>
                      </a:r>
                    </a:p>
                    <a:p>
                      <a:pPr marL="342900" indent="-342900">
                        <a:buFont typeface="Arial" panose="020B0604020202020204" pitchFamily="34" charset="0"/>
                        <a:buChar char="•"/>
                      </a:pPr>
                      <a:r>
                        <a:rPr lang="en-US" sz="1800"/>
                        <a:t>empty reservoirs</a:t>
                      </a:r>
                    </a:p>
                    <a:p>
                      <a:pPr marL="342900" indent="-342900">
                        <a:buFont typeface="Arial" panose="020B0604020202020204" pitchFamily="34" charset="0"/>
                        <a:buChar char="•"/>
                      </a:pPr>
                      <a:r>
                        <a:rPr lang="en-US" sz="1800"/>
                        <a:t>preposition emergency resources</a:t>
                      </a:r>
                    </a:p>
                    <a:p>
                      <a:pPr marL="342900" marR="0" lvl="0" indent="-34290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t>cancel gatherings and other activities in flood zone</a:t>
                      </a:r>
                    </a:p>
                    <a:p>
                      <a:pPr marL="342900" indent="-342900">
                        <a:buFont typeface="Arial" panose="020B0604020202020204" pitchFamily="34" charset="0"/>
                        <a:buChar char="•"/>
                      </a:pPr>
                      <a:r>
                        <a:rPr lang="en-US" sz="1800"/>
                        <a:t>remove debris or hazardous materials form flood-risk areas</a:t>
                      </a:r>
                    </a:p>
                    <a:p>
                      <a:pPr marL="342900" marR="0" lvl="0" indent="-34290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t>install temporary pumps</a:t>
                      </a:r>
                    </a:p>
                    <a:p>
                      <a:pPr marL="342900" indent="-342900">
                        <a:buFont typeface="Arial" panose="020B0604020202020204" pitchFamily="34" charset="0"/>
                        <a:buChar char="•"/>
                      </a:pPr>
                      <a:r>
                        <a:rPr lang="en-US" sz="1800"/>
                        <a:t>disconnect appliances </a:t>
                      </a:r>
                      <a:r>
                        <a:rPr lang="en-US" sz="1800" err="1"/>
                        <a:t>etc</a:t>
                      </a:r>
                      <a:endParaRPr lang="en-US" sz="1800"/>
                    </a:p>
                    <a:p>
                      <a:pPr marL="342900" indent="-342900">
                        <a:buFont typeface="Arial" panose="020B0604020202020204" pitchFamily="34" charset="0"/>
                        <a:buChar char="•"/>
                      </a:pPr>
                      <a:r>
                        <a:rPr lang="en-US" sz="1800"/>
                        <a:t>issue warnings and other risk communication</a:t>
                      </a:r>
                    </a:p>
                  </a:txBody>
                  <a:tcPr/>
                </a:tc>
                <a:tc>
                  <a:txBody>
                    <a:bodyPr/>
                    <a:lstStyle/>
                    <a:p>
                      <a:pPr marL="342900" indent="-342900">
                        <a:buFont typeface="Arial" panose="020B0604020202020204" pitchFamily="34" charset="0"/>
                        <a:buChar char="•"/>
                      </a:pPr>
                      <a:r>
                        <a:rPr lang="en-US" sz="1800"/>
                        <a:t>residents</a:t>
                      </a:r>
                    </a:p>
                    <a:p>
                      <a:pPr marL="342900" indent="-342900">
                        <a:buFont typeface="Arial" panose="020B0604020202020204" pitchFamily="34" charset="0"/>
                        <a:buChar char="•"/>
                      </a:pPr>
                      <a:r>
                        <a:rPr lang="en-US" sz="1800"/>
                        <a:t>businesses</a:t>
                      </a:r>
                    </a:p>
                    <a:p>
                      <a:pPr marL="342900" indent="-342900">
                        <a:buFont typeface="Arial" panose="020B0604020202020204" pitchFamily="34" charset="0"/>
                        <a:buChar char="•"/>
                      </a:pPr>
                      <a:r>
                        <a:rPr lang="en-US" sz="1800"/>
                        <a:t>emergency managers</a:t>
                      </a:r>
                    </a:p>
                    <a:p>
                      <a:pPr marL="342900" indent="-342900">
                        <a:buFont typeface="Arial" panose="020B0604020202020204" pitchFamily="34" charset="0"/>
                        <a:buChar char="•"/>
                      </a:pPr>
                      <a:r>
                        <a:rPr lang="en-US" sz="1800"/>
                        <a:t>reservoir operators</a:t>
                      </a:r>
                    </a:p>
                  </a:txBody>
                  <a:tcPr/>
                </a:tc>
                <a:tc>
                  <a:txBody>
                    <a:bodyPr/>
                    <a:lstStyle/>
                    <a:p>
                      <a:pPr marL="342900" indent="-342900">
                        <a:buFont typeface="Arial" panose="020B0604020202020204" pitchFamily="34" charset="0"/>
                        <a:buChar char="•"/>
                      </a:pPr>
                      <a:r>
                        <a:rPr lang="en-US" sz="1800"/>
                        <a:t>equipment, materials</a:t>
                      </a:r>
                    </a:p>
                    <a:p>
                      <a:pPr marL="342900" indent="-342900">
                        <a:buFont typeface="Arial" panose="020B0604020202020204" pitchFamily="34" charset="0"/>
                        <a:buChar char="•"/>
                      </a:pPr>
                      <a:r>
                        <a:rPr lang="en-US" sz="1800"/>
                        <a:t>labor and other time costs</a:t>
                      </a:r>
                    </a:p>
                    <a:p>
                      <a:pPr marL="342900" indent="-342900">
                        <a:buFont typeface="Arial" panose="020B0604020202020204" pitchFamily="34" charset="0"/>
                        <a:buChar char="•"/>
                      </a:pPr>
                      <a:r>
                        <a:rPr lang="en-US" sz="1800"/>
                        <a:t>disruption of productive or valued activities</a:t>
                      </a:r>
                    </a:p>
                    <a:p>
                      <a:pPr marL="342900" indent="-342900">
                        <a:buFont typeface="Arial" panose="020B0604020202020204" pitchFamily="34" charset="0"/>
                        <a:buChar char="•"/>
                      </a:pPr>
                      <a:r>
                        <a:rPr lang="en-US" sz="1800"/>
                        <a:t>opportunity cost of reservoir storage</a:t>
                      </a:r>
                    </a:p>
                    <a:p>
                      <a:pPr marL="342900" indent="-342900">
                        <a:buFont typeface="Arial" panose="020B0604020202020204" pitchFamily="34" charset="0"/>
                        <a:buChar char="•"/>
                      </a:pPr>
                      <a:r>
                        <a:rPr lang="en-US" sz="1800"/>
                        <a:t>flood damage from advance reservoir releases</a:t>
                      </a:r>
                    </a:p>
                    <a:p>
                      <a:endParaRPr lang="en-US" sz="1800"/>
                    </a:p>
                  </a:txBody>
                  <a:tcPr/>
                </a:tc>
                <a:extLst>
                  <a:ext uri="{0D108BD9-81ED-4DB2-BD59-A6C34878D82A}">
                    <a16:rowId xmlns:a16="http://schemas.microsoft.com/office/drawing/2014/main" val="2269164662"/>
                  </a:ext>
                </a:extLst>
              </a:tr>
            </a:tbl>
          </a:graphicData>
        </a:graphic>
      </p:graphicFrame>
      <p:sp>
        <p:nvSpPr>
          <p:cNvPr id="4" name="Slide Number Placeholder 3">
            <a:extLst>
              <a:ext uri="{FF2B5EF4-FFF2-40B4-BE49-F238E27FC236}">
                <a16:creationId xmlns:a16="http://schemas.microsoft.com/office/drawing/2014/main" id="{9B5ACD30-C7D8-4243-16DD-D8C5FD3E2E64}"/>
              </a:ext>
            </a:extLst>
          </p:cNvPr>
          <p:cNvSpPr>
            <a:spLocks noGrp="1"/>
          </p:cNvSpPr>
          <p:nvPr>
            <p:ph type="sldNum" sz="quarter" idx="10"/>
          </p:nvPr>
        </p:nvSpPr>
        <p:spPr/>
        <p:txBody>
          <a:bodyPr/>
          <a:lstStyle/>
          <a:p>
            <a:fld id="{D4325D4D-289E-48C1-B277-2BEB492A7D19}" type="slidenum">
              <a:rPr lang="en-US" smtClean="0"/>
              <a:pPr/>
              <a:t>9</a:t>
            </a:fld>
            <a:endParaRPr lang="en-US"/>
          </a:p>
        </p:txBody>
      </p:sp>
    </p:spTree>
    <p:extLst>
      <p:ext uri="{BB962C8B-B14F-4D97-AF65-F5344CB8AC3E}">
        <p14:creationId xmlns:p14="http://schemas.microsoft.com/office/powerpoint/2010/main" val="1275268771"/>
      </p:ext>
    </p:extLst>
  </p:cSld>
  <p:clrMapOvr>
    <a:masterClrMapping/>
  </p:clrMapOvr>
</p:sld>
</file>

<file path=ppt/theme/theme1.xml><?xml version="1.0" encoding="utf-8"?>
<a:theme xmlns:a="http://schemas.openxmlformats.org/drawingml/2006/main" name="RTI Corporate (White)">
  <a:themeElements>
    <a:clrScheme name="RTI New 6">
      <a:dk1>
        <a:srgbClr val="000000"/>
      </a:dk1>
      <a:lt1>
        <a:srgbClr val="FFFFFF"/>
      </a:lt1>
      <a:dk2>
        <a:srgbClr val="000000"/>
      </a:dk2>
      <a:lt2>
        <a:srgbClr val="808080"/>
      </a:lt2>
      <a:accent1>
        <a:srgbClr val="1E4E96"/>
      </a:accent1>
      <a:accent2>
        <a:srgbClr val="00A3E0"/>
      </a:accent2>
      <a:accent3>
        <a:srgbClr val="68478D"/>
      </a:accent3>
      <a:accent4>
        <a:srgbClr val="83BD00"/>
      </a:accent4>
      <a:accent5>
        <a:srgbClr val="FFC845"/>
      </a:accent5>
      <a:accent6>
        <a:srgbClr val="FF595D"/>
      </a:accent6>
      <a:hlink>
        <a:srgbClr val="0045C7"/>
      </a:hlink>
      <a:folHlink>
        <a:srgbClr val="5D6E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TI_PPT_standard  -  Read-Only" id="{712E466D-72F2-4439-9AEB-DB763C36C94B}" vid="{7EAAD8C6-4A90-4C4C-BE04-67AACE1E33D9}"/>
    </a:ext>
  </a:extLst>
</a:theme>
</file>

<file path=ppt/theme/theme2.xml><?xml version="1.0" encoding="utf-8"?>
<a:theme xmlns:a="http://schemas.openxmlformats.org/drawingml/2006/main" name="RTI Corporate Blue)">
  <a:themeElements>
    <a:clrScheme name="RTI New 6">
      <a:dk1>
        <a:srgbClr val="000000"/>
      </a:dk1>
      <a:lt1>
        <a:srgbClr val="FFFFFF"/>
      </a:lt1>
      <a:dk2>
        <a:srgbClr val="000000"/>
      </a:dk2>
      <a:lt2>
        <a:srgbClr val="808080"/>
      </a:lt2>
      <a:accent1>
        <a:srgbClr val="1E4E96"/>
      </a:accent1>
      <a:accent2>
        <a:srgbClr val="00A3E0"/>
      </a:accent2>
      <a:accent3>
        <a:srgbClr val="68478D"/>
      </a:accent3>
      <a:accent4>
        <a:srgbClr val="83BD00"/>
      </a:accent4>
      <a:accent5>
        <a:srgbClr val="FFC845"/>
      </a:accent5>
      <a:accent6>
        <a:srgbClr val="FF595D"/>
      </a:accent6>
      <a:hlink>
        <a:srgbClr val="0045C7"/>
      </a:hlink>
      <a:folHlink>
        <a:srgbClr val="5D6E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TI_PPT_standard  -  Read-Only" id="{712E466D-72F2-4439-9AEB-DB763C36C94B}" vid="{73B0887B-92AF-498E-A380-D1D96AECC14C}"/>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668A9B8341BD4BBEF229D7DE28C4A9" ma:contentTypeVersion="16" ma:contentTypeDescription="Create a new document." ma:contentTypeScope="" ma:versionID="398d91100c08f95d3bf2ef3773b370ed">
  <xsd:schema xmlns:xsd="http://www.w3.org/2001/XMLSchema" xmlns:xs="http://www.w3.org/2001/XMLSchema" xmlns:p="http://schemas.microsoft.com/office/2006/metadata/properties" xmlns:ns2="ca0fed63-f8f8-456a-b6b7-b4c943a8a45c" xmlns:ns3="dba3c9b4-8b02-4c41-88cd-f597f4c32ac1" targetNamespace="http://schemas.microsoft.com/office/2006/metadata/properties" ma:root="true" ma:fieldsID="0a2831f2f42a1e729d74c9be458b5363" ns2:_="" ns3:_="">
    <xsd:import namespace="ca0fed63-f8f8-456a-b6b7-b4c943a8a45c"/>
    <xsd:import namespace="dba3c9b4-8b02-4c41-88cd-f597f4c32ac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3:SharedWithUsers" minOccurs="0"/>
                <xsd:element ref="ns3:SharedWithDetails" minOccurs="0"/>
                <xsd:element ref="ns2:MediaServiceObjectDetectorVersion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0fed63-f8f8-456a-b6b7-b4c943a8a4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3b40f3a-84d0-4acf-ad34-a39173ff9cc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ba3c9b4-8b02-4c41-88cd-f597f4c32ac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c7dbfe4-1689-4f4d-a029-79d730808f7f}" ma:internalName="TaxCatchAll" ma:showField="CatchAllData" ma:web="dba3c9b4-8b02-4c41-88cd-f597f4c32ac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ba3c9b4-8b02-4c41-88cd-f597f4c32ac1" xsi:nil="true"/>
    <lcf76f155ced4ddcb4097134ff3c332f xmlns="ca0fed63-f8f8-456a-b6b7-b4c943a8a45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B83EDA-9309-4A5F-8CE0-89832308FDB3}">
  <ds:schemaRefs>
    <ds:schemaRef ds:uri="ca0fed63-f8f8-456a-b6b7-b4c943a8a45c"/>
    <ds:schemaRef ds:uri="dba3c9b4-8b02-4c41-88cd-f597f4c32ac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B9CB693-0DEF-4114-9482-174E83C8CC11}">
  <ds:schemaRefs>
    <ds:schemaRef ds:uri="http://schemas.microsoft.com/office/2006/documentManagement/types"/>
    <ds:schemaRef ds:uri="http://purl.org/dc/terms/"/>
    <ds:schemaRef ds:uri="http://www.w3.org/XML/1998/namespace"/>
    <ds:schemaRef ds:uri="ca0fed63-f8f8-456a-b6b7-b4c943a8a45c"/>
    <ds:schemaRef ds:uri="http://schemas.openxmlformats.org/package/2006/metadata/core-properties"/>
    <ds:schemaRef ds:uri="http://purl.org/dc/dcmitype/"/>
    <ds:schemaRef ds:uri="http://schemas.microsoft.com/office/infopath/2007/PartnerControls"/>
    <ds:schemaRef ds:uri="dba3c9b4-8b02-4c41-88cd-f597f4c32ac1"/>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A9466EE0-959F-431F-97ED-A925EF99E9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AGU2024 Van Houtven VOI</Template>
  <TotalTime>1820</TotalTime>
  <Words>3198</Words>
  <Application>Microsoft Office PowerPoint</Application>
  <PresentationFormat>On-screen Show (4:3)</PresentationFormat>
  <Paragraphs>453</Paragraphs>
  <Slides>32</Slides>
  <Notes>5</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45" baseType="lpstr">
      <vt:lpstr>Aptos</vt:lpstr>
      <vt:lpstr>Aptos Narrow</vt:lpstr>
      <vt:lpstr>Arial</vt:lpstr>
      <vt:lpstr>Arial Narrow</vt:lpstr>
      <vt:lpstr>Calibri</vt:lpstr>
      <vt:lpstr>Cambria</vt:lpstr>
      <vt:lpstr>Cambria Math</vt:lpstr>
      <vt:lpstr>Courier New</vt:lpstr>
      <vt:lpstr>System Font Regular</vt:lpstr>
      <vt:lpstr>Wingdings</vt:lpstr>
      <vt:lpstr>RTI Corporate (White)</vt:lpstr>
      <vt:lpstr>RTI Corporate Blue)</vt:lpstr>
      <vt:lpstr>Worksheet</vt:lpstr>
      <vt:lpstr>Why and How to Use Economics to Evaluate Forecasts and Value Their Impacts</vt:lpstr>
      <vt:lpstr>Outline of Workshop</vt:lpstr>
      <vt:lpstr>Types of Economic Analyses for Public Sector Decision</vt:lpstr>
      <vt:lpstr>General BCA Requirements and Practices for Federal Agencies</vt:lpstr>
      <vt:lpstr>BCA Practices by Federal Agencies Applied to Flood Control</vt:lpstr>
      <vt:lpstr>NOAA Guidance on BCA</vt:lpstr>
      <vt:lpstr>Benefits of Flood Control Projects: Types of Avoided Damages/Losses</vt:lpstr>
      <vt:lpstr>Tools for Estimating Benefits of Flood Control Projects</vt:lpstr>
      <vt:lpstr>Pre-flood Protective (precautionary, temporary, advance, emergency, damage-avoidance, mitigation) Measures</vt:lpstr>
      <vt:lpstr>Conceptual Framework for Valuing Information: Value Chain</vt:lpstr>
      <vt:lpstr>Conceptual Framework: Value-of-Information (“cost-loss”)</vt:lpstr>
      <vt:lpstr>Decision Model:  Expected Value (EV) Maximization</vt:lpstr>
      <vt:lpstr>Example 1: 2x2 Cost-Loss Model of Flood Forecast VOI</vt:lpstr>
      <vt:lpstr>Questions</vt:lpstr>
      <vt:lpstr>Incorporating Economic Value into a Forecast Evaluation Metric</vt:lpstr>
      <vt:lpstr>Graphical Representation of Results</vt:lpstr>
      <vt:lpstr>Example 2: Mississippi River Flood Forecast for St Paul, MN</vt:lpstr>
      <vt:lpstr>City of St Paul Flood Management</vt:lpstr>
      <vt:lpstr>Case Study Includes Three Main Types of Protective Measures </vt:lpstr>
      <vt:lpstr>Payoff Matrixes for Selected Protective Actions</vt:lpstr>
      <vt:lpstr>Results: Value of Perfect Forecast Information ($’000 per year)</vt:lpstr>
      <vt:lpstr>Imperfect Forecast: Simulation of forecast error in the contingency matrix</vt:lpstr>
      <vt:lpstr>Value of Imperfect Forecast Information: Sensitivity Analysis with Simulated Forecast Errors (and Case 3 Counterfactual)</vt:lpstr>
      <vt:lpstr>Key Conclusions</vt:lpstr>
      <vt:lpstr>Example 3:  Low-Flow Forecasts for Lower Mississippi River </vt:lpstr>
      <vt:lpstr>Payoff Matrix for Barge Restriction Decisions Under Low-flow Uncertainty</vt:lpstr>
      <vt:lpstr>We developed a cost model to simulate the impact of low flow restrictions on river transportation costs</vt:lpstr>
      <vt:lpstr>The difference between the actual river stage and the restriction visually represents money being “left on the table”.  </vt:lpstr>
      <vt:lpstr>Example 4:  Forecast-Informed Reservoir Operations (FIRO) </vt:lpstr>
      <vt:lpstr>Payoff Matrix for Reservoir Release Decisions Under Inflow Uncertainty</vt:lpstr>
      <vt:lpstr>Lake Mendocino FIRO Viability Study</vt:lpstr>
      <vt:lpstr>Example 5:  Seasonal Water Supply Forecasts for CO Farmers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Value of Information and the Benefits of Flood Forecasts</dc:title>
  <dc:creator>Van Houtven, George</dc:creator>
  <cp:lastModifiedBy>Van Houtven, George</cp:lastModifiedBy>
  <cp:revision>1</cp:revision>
  <dcterms:created xsi:type="dcterms:W3CDTF">2024-11-14T22:07:52Z</dcterms:created>
  <dcterms:modified xsi:type="dcterms:W3CDTF">2026-05-26T13:49:07Z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0x0101000C668A9B8341BD4BBEF229D7DE28C4A9</vt:lpwstr>
  </property>
</Properties>
</file>